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10.jpg" ContentType="image/jpg"/>
  <Override PartName="/ppt/media/image116.jpg" ContentType="image/jpg"/>
  <Override PartName="/ppt/notesSlides/notesSlide2.xml" ContentType="application/vnd.openxmlformats-officedocument.presentationml.notesSlide+xml"/>
  <Override PartName="/ppt/media/image119.jpg" ContentType="image/jpg"/>
  <Override PartName="/ppt/media/image120.jpg" ContentType="image/jpg"/>
  <Override PartName="/ppt/media/image124.jpg" ContentType="image/jpg"/>
  <Override PartName="/ppt/media/image125.jpg" ContentType="image/jpg"/>
  <Override PartName="/ppt/media/image129.jpg" ContentType="image/jpg"/>
  <Override PartName="/ppt/media/image130.jpg" ContentType="image/jpg"/>
  <Override PartName="/ppt/media/image131.jpg" ContentType="image/jpg"/>
  <Override PartName="/ppt/media/image132.jpg" ContentType="image/jpg"/>
  <Override PartName="/ppt/media/image133.jpg" ContentType="image/jpg"/>
  <Override PartName="/ppt/media/image136.jpg" ContentType="image/jpg"/>
  <Override PartName="/ppt/media/image138.jpg" ContentType="image/jpg"/>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3" r:id="rId1"/>
    <p:sldMasterId id="2147483866" r:id="rId2"/>
  </p:sldMasterIdLst>
  <p:notesMasterIdLst>
    <p:notesMasterId r:id="rId133"/>
  </p:notesMasterIdLst>
  <p:sldIdLst>
    <p:sldId id="256" r:id="rId3"/>
    <p:sldId id="257" r:id="rId4"/>
    <p:sldId id="258" r:id="rId5"/>
    <p:sldId id="261" r:id="rId6"/>
    <p:sldId id="262" r:id="rId7"/>
    <p:sldId id="263" r:id="rId8"/>
    <p:sldId id="264" r:id="rId9"/>
    <p:sldId id="259" r:id="rId10"/>
    <p:sldId id="265" r:id="rId11"/>
    <p:sldId id="266" r:id="rId12"/>
    <p:sldId id="267" r:id="rId13"/>
    <p:sldId id="268" r:id="rId14"/>
    <p:sldId id="269" r:id="rId15"/>
    <p:sldId id="260" r:id="rId16"/>
    <p:sldId id="270" r:id="rId17"/>
    <p:sldId id="271" r:id="rId18"/>
    <p:sldId id="273" r:id="rId19"/>
    <p:sldId id="272" r:id="rId20"/>
    <p:sldId id="274" r:id="rId21"/>
    <p:sldId id="275" r:id="rId22"/>
    <p:sldId id="276" r:id="rId23"/>
    <p:sldId id="277" r:id="rId24"/>
    <p:sldId id="281" r:id="rId25"/>
    <p:sldId id="278" r:id="rId26"/>
    <p:sldId id="279" r:id="rId27"/>
    <p:sldId id="280" r:id="rId28"/>
    <p:sldId id="282" r:id="rId29"/>
    <p:sldId id="283"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2" r:id="rId57"/>
    <p:sldId id="311"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85" r:id="rId93"/>
    <p:sldId id="38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87"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1" r:id="rId129"/>
    <p:sldId id="382" r:id="rId130"/>
    <p:sldId id="383" r:id="rId131"/>
    <p:sldId id="384" r:id="rId1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73C"/>
    <a:srgbClr val="404040"/>
    <a:srgbClr val="ABABAB"/>
    <a:srgbClr val="D04F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750" autoAdjust="0"/>
  </p:normalViewPr>
  <p:slideViewPr>
    <p:cSldViewPr snapToGrid="0">
      <p:cViewPr varScale="1">
        <p:scale>
          <a:sx n="64" d="100"/>
          <a:sy n="64" d="100"/>
        </p:scale>
        <p:origin x="15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 Id="rId4" Type="http://schemas.openxmlformats.org/officeDocument/2006/relationships/image" Target="../media/image7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4" Type="http://schemas.openxmlformats.org/officeDocument/2006/relationships/image" Target="../media/image5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5D4B1-3EA6-4B22-B99F-264CDDECC9DC}" type="datetimeFigureOut">
              <a:rPr lang="en-US" smtClean="0"/>
              <a:t>4/17/2017</a:t>
            </a:fld>
            <a:endParaRPr 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BE26A-6646-41B2-B487-5C7D1C841B83}" type="slidenum">
              <a:rPr lang="en-US" smtClean="0"/>
              <a:t>‹#›</a:t>
            </a:fld>
            <a:endParaRPr lang="en-US"/>
          </a:p>
        </p:txBody>
      </p:sp>
    </p:spTree>
    <p:extLst>
      <p:ext uri="{BB962C8B-B14F-4D97-AF65-F5344CB8AC3E}">
        <p14:creationId xmlns:p14="http://schemas.microsoft.com/office/powerpoint/2010/main" val="320051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5E744-1EAC-4ABA-9C1F-B8AB049001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830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https://zybuluo.com/chenbiaolong/note/104505</a:t>
            </a:r>
            <a:endParaRPr lang="en-US" dirty="0"/>
          </a:p>
        </p:txBody>
      </p:sp>
      <p:sp>
        <p:nvSpPr>
          <p:cNvPr id="4" name="灯片编号占位符 3"/>
          <p:cNvSpPr>
            <a:spLocks noGrp="1"/>
          </p:cNvSpPr>
          <p:nvPr>
            <p:ph type="sldNum" sz="quarter" idx="10"/>
          </p:nvPr>
        </p:nvSpPr>
        <p:spPr/>
        <p:txBody>
          <a:bodyPr/>
          <a:lstStyle/>
          <a:p>
            <a:fld id="{4D3BE26A-6646-41B2-B487-5C7D1C841B83}" type="slidenum">
              <a:rPr lang="en-US" smtClean="0"/>
              <a:t>74</a:t>
            </a:fld>
            <a:endParaRPr lang="en-US"/>
          </a:p>
        </p:txBody>
      </p:sp>
    </p:spTree>
    <p:extLst>
      <p:ext uri="{BB962C8B-B14F-4D97-AF65-F5344CB8AC3E}">
        <p14:creationId xmlns:p14="http://schemas.microsoft.com/office/powerpoint/2010/main" val="3340060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https://personalpages.manchester.ac.uk/staff/timothy.f.cootes/Models/brain_search.html</a:t>
            </a:r>
          </a:p>
          <a:p>
            <a:r>
              <a:rPr lang="en-US" dirty="0" smtClean="0"/>
              <a:t>https://personalpages.manchester.ac.uk/staff/timothy.f.cootes/software/am_tools_doc/index.html</a:t>
            </a:r>
            <a:endParaRPr lang="en-US" dirty="0"/>
          </a:p>
        </p:txBody>
      </p:sp>
      <p:sp>
        <p:nvSpPr>
          <p:cNvPr id="4" name="灯片编号占位符 3"/>
          <p:cNvSpPr>
            <a:spLocks noGrp="1"/>
          </p:cNvSpPr>
          <p:nvPr>
            <p:ph type="sldNum" sz="quarter" idx="10"/>
          </p:nvPr>
        </p:nvSpPr>
        <p:spPr/>
        <p:txBody>
          <a:bodyPr/>
          <a:lstStyle/>
          <a:p>
            <a:fld id="{4D3BE26A-6646-41B2-B487-5C7D1C841B83}" type="slidenum">
              <a:rPr lang="en-US" smtClean="0"/>
              <a:t>92</a:t>
            </a:fld>
            <a:endParaRPr lang="en-US"/>
          </a:p>
        </p:txBody>
      </p:sp>
    </p:spTree>
    <p:extLst>
      <p:ext uri="{BB962C8B-B14F-4D97-AF65-F5344CB8AC3E}">
        <p14:creationId xmlns:p14="http://schemas.microsoft.com/office/powerpoint/2010/main" val="349516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2382" y="6459786"/>
            <a:ext cx="9141619"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600" spc="-50" baseline="0">
                <a:solidFill>
                  <a:schemeClr val="tx1">
                    <a:lumMod val="85000"/>
                    <a:lumOff val="15000"/>
                  </a:schemeClr>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r>
              <a:rPr lang="en-US" altLang="zh-CN" sz="1800" smtClean="0">
                <a:solidFill>
                  <a:srgbClr val="000000"/>
                </a:solidFill>
              </a:rPr>
              <a:t>3/13/2017</a:t>
            </a:r>
            <a:endParaRPr lang="en-US" altLang="zh-CN" sz="1800">
              <a:solidFill>
                <a:srgbClr val="000000"/>
              </a:solidFill>
            </a:endParaRPr>
          </a:p>
        </p:txBody>
      </p:sp>
      <p:sp>
        <p:nvSpPr>
          <p:cNvPr id="5" name="Footer Placeholder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Slide Number Placeholder 5"/>
          <p:cNvSpPr>
            <a:spLocks noGrp="1"/>
          </p:cNvSpPr>
          <p:nvPr>
            <p:ph type="sldNum" sz="quarter" idx="12"/>
          </p:nvPr>
        </p:nvSpPr>
        <p:spPr/>
        <p:txBody>
          <a:bodyPr/>
          <a:lstStyle/>
          <a:p>
            <a:fld id="{0C3E2035-420A-412E-B0C5-7FC79E63BE0E}" type="slidenum">
              <a:rPr lang="en-US" altLang="zh-CN" smtClean="0">
                <a:solidFill>
                  <a:srgbClr val="FFFFFF"/>
                </a:solidFill>
              </a:rPr>
              <a:pPr/>
              <a:t>‹#›</a:t>
            </a:fld>
            <a:endParaRPr lang="en-US" altLang="zh-CN" sz="1800">
              <a:solidFill>
                <a:srgbClr val="000000"/>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372523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r>
              <a:rPr lang="en-US" altLang="zh-CN" sz="1800" smtClean="0">
                <a:solidFill>
                  <a:srgbClr val="000000"/>
                </a:solidFill>
              </a:rPr>
              <a:t>3/13/2017</a:t>
            </a:r>
            <a:endParaRPr lang="en-US" altLang="zh-CN" sz="1800">
              <a:solidFill>
                <a:srgbClr val="000000"/>
              </a:solidFill>
            </a:endParaRPr>
          </a:p>
        </p:txBody>
      </p:sp>
      <p:sp>
        <p:nvSpPr>
          <p:cNvPr id="5" name="Footer Placeholder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Slide Number Placeholder 5"/>
          <p:cNvSpPr>
            <a:spLocks noGrp="1"/>
          </p:cNvSpPr>
          <p:nvPr>
            <p:ph type="sldNum" sz="quarter" idx="12"/>
          </p:nvPr>
        </p:nvSpPr>
        <p:spPr/>
        <p:txBody>
          <a:bodyPr/>
          <a:lstStyle/>
          <a:p>
            <a:fld id="{319B13D6-4293-4870-B95C-EE3143C3C671}" type="slidenum">
              <a:rPr lang="en-US" altLang="zh-CN" smtClean="0">
                <a:solidFill>
                  <a:srgbClr val="FFFFFF"/>
                </a:solidFill>
              </a:rPr>
              <a:pPr/>
              <a:t>‹#›</a:t>
            </a:fld>
            <a:endParaRPr lang="en-US" altLang="zh-CN" sz="1800">
              <a:solidFill>
                <a:srgbClr val="000000"/>
              </a:solidFill>
            </a:endParaRPr>
          </a:p>
        </p:txBody>
      </p:sp>
    </p:spTree>
    <p:extLst>
      <p:ext uri="{BB962C8B-B14F-4D97-AF65-F5344CB8AC3E}">
        <p14:creationId xmlns:p14="http://schemas.microsoft.com/office/powerpoint/2010/main" val="4056147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fontAlgn="base" latinLnBrk="1">
              <a:spcBef>
                <a:spcPct val="0"/>
              </a:spcBef>
              <a:spcAft>
                <a:spcPct val="0"/>
              </a:spcAft>
            </a:pPr>
            <a:r>
              <a:rPr lang="en-US" altLang="zh-CN" sz="1800" smtClean="0">
                <a:solidFill>
                  <a:srgbClr val="000000"/>
                </a:solidFill>
                <a:latin typeface="Arial" panose="020B0604020202020204" pitchFamily="34" charset="0"/>
              </a:rPr>
              <a:t>3/13/2017</a:t>
            </a:r>
            <a:endParaRPr lang="en-US" altLang="zh-CN" sz="1800" smtClean="0">
              <a:solidFill>
                <a:srgbClr val="000000"/>
              </a:solidFill>
              <a:latin typeface="Arial" panose="020B0604020202020204" pitchFamily="34" charset="0"/>
              <a:ea typeface="나눔고딕"/>
            </a:endParaRPr>
          </a:p>
        </p:txBody>
      </p:sp>
      <p:sp>
        <p:nvSpPr>
          <p:cNvPr id="5" name="Footer Placeholder 4"/>
          <p:cNvSpPr>
            <a:spLocks noGrp="1"/>
          </p:cNvSpPr>
          <p:nvPr>
            <p:ph type="ftr" sz="quarter" idx="11"/>
          </p:nvPr>
        </p:nvSpPr>
        <p:spPr/>
        <p:txBody>
          <a:bodyPr/>
          <a:lstStyle/>
          <a:p>
            <a:pPr fontAlgn="base" latinLnBrk="1">
              <a:spcBef>
                <a:spcPct val="0"/>
              </a:spcBef>
              <a:spcAft>
                <a:spcPct val="0"/>
              </a:spcAft>
            </a:pPr>
            <a:r>
              <a:rPr lang="en-US" altLang="en-US" smtClean="0">
                <a:solidFill>
                  <a:srgbClr val="FFFFFF"/>
                </a:solidFill>
                <a:latin typeface="Arial" panose="020B0604020202020204" pitchFamily="34" charset="0"/>
              </a:rPr>
              <a:t>HUMAN COMPUTER INTERACTION</a:t>
            </a:r>
          </a:p>
        </p:txBody>
      </p:sp>
      <p:sp>
        <p:nvSpPr>
          <p:cNvPr id="6" name="Slide Number Placeholder 5"/>
          <p:cNvSpPr>
            <a:spLocks noGrp="1"/>
          </p:cNvSpPr>
          <p:nvPr>
            <p:ph type="sldNum" sz="quarter" idx="12"/>
          </p:nvPr>
        </p:nvSpPr>
        <p:spPr/>
        <p:txBody>
          <a:bodyPr/>
          <a:lstStyle/>
          <a:p>
            <a:pPr fontAlgn="base" latinLnBrk="1">
              <a:spcBef>
                <a:spcPct val="0"/>
              </a:spcBef>
              <a:spcAft>
                <a:spcPct val="0"/>
              </a:spcAft>
            </a:pPr>
            <a:fld id="{B78DA410-25D1-46D1-B986-352309A88C4C}" type="slidenum">
              <a:rPr lang="en-US" altLang="zh-CN" smtClean="0">
                <a:solidFill>
                  <a:srgbClr val="FFFFFF"/>
                </a:solidFill>
                <a:latin typeface="Arial" panose="020B0604020202020204" pitchFamily="34" charset="0"/>
              </a:rPr>
              <a:pPr fontAlgn="base" latinLnBrk="1">
                <a:spcBef>
                  <a:spcPct val="0"/>
                </a:spcBef>
                <a:spcAft>
                  <a:spcPct val="0"/>
                </a:spcAft>
              </a:pPr>
              <a:t>‹#›</a:t>
            </a:fld>
            <a:endParaRPr lang="en-US" altLang="zh-CN" sz="18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638395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dirty="0" smtClean="0"/>
              <a:t>单击此处编辑母版标题样式</a:t>
            </a:r>
            <a:endParaRPr lang="en-US" dirty="0"/>
          </a:p>
        </p:txBody>
      </p:sp>
      <p:sp>
        <p:nvSpPr>
          <p:cNvPr id="3" name="日期占位符 2"/>
          <p:cNvSpPr>
            <a:spLocks noGrp="1"/>
          </p:cNvSpPr>
          <p:nvPr>
            <p:ph type="dt" sz="half" idx="10"/>
          </p:nvPr>
        </p:nvSpPr>
        <p:spPr>
          <a:xfrm>
            <a:off x="457200" y="6356350"/>
            <a:ext cx="2133600" cy="365125"/>
          </a:xfrm>
        </p:spPr>
        <p:txBody>
          <a:bodyPr/>
          <a:lstStyle>
            <a:lvl1pPr>
              <a:defRPr/>
            </a:lvl1pPr>
          </a:lstStyle>
          <a:p>
            <a:r>
              <a:rPr lang="en-US" altLang="zh-CN" sz="1800" smtClean="0">
                <a:solidFill>
                  <a:srgbClr val="000000"/>
                </a:solidFill>
              </a:rPr>
              <a:t>3/13/2017</a:t>
            </a:r>
            <a:endParaRPr lang="en-US" altLang="zh-CN" sz="1800">
              <a:solidFill>
                <a:srgbClr val="000000"/>
              </a:solidFill>
            </a:endParaRPr>
          </a:p>
        </p:txBody>
      </p:sp>
      <p:sp>
        <p:nvSpPr>
          <p:cNvPr id="4" name="页脚占位符 3"/>
          <p:cNvSpPr>
            <a:spLocks noGrp="1"/>
          </p:cNvSpPr>
          <p:nvPr>
            <p:ph type="ftr" sz="quarter" idx="11"/>
          </p:nvPr>
        </p:nvSpPr>
        <p:spPr>
          <a:xfrm>
            <a:off x="3124200" y="6356350"/>
            <a:ext cx="2895600" cy="365125"/>
          </a:xfrm>
        </p:spPr>
        <p:txBody>
          <a:bodyPr/>
          <a:lstStyle>
            <a:lvl1pPr>
              <a:defRPr/>
            </a:lvl1pPr>
          </a:lstStyle>
          <a:p>
            <a:r>
              <a:rPr lang="en-US" altLang="en-US" smtClean="0">
                <a:solidFill>
                  <a:srgbClr val="FFFFFF"/>
                </a:solidFill>
              </a:rPr>
              <a:t>HUMAN COMPUTER INTERACTION</a:t>
            </a:r>
            <a:endParaRPr lang="en-US" altLang="en-US">
              <a:solidFill>
                <a:srgbClr val="FFFFFF"/>
              </a:solidFill>
            </a:endParaRPr>
          </a:p>
        </p:txBody>
      </p:sp>
      <p:sp>
        <p:nvSpPr>
          <p:cNvPr id="5" name="灯片编号占位符 4"/>
          <p:cNvSpPr>
            <a:spLocks noGrp="1"/>
          </p:cNvSpPr>
          <p:nvPr>
            <p:ph type="sldNum" sz="quarter" idx="12"/>
          </p:nvPr>
        </p:nvSpPr>
        <p:spPr>
          <a:xfrm>
            <a:off x="6553200" y="6356350"/>
            <a:ext cx="2133600" cy="365125"/>
          </a:xfrm>
        </p:spPr>
        <p:txBody>
          <a:bodyPr/>
          <a:lstStyle>
            <a:lvl1pPr>
              <a:defRPr/>
            </a:lvl1pPr>
          </a:lstStyle>
          <a:p>
            <a:fld id="{B6C019CF-9C6A-42AF-80D7-6218BB1D2787}" type="slidenum">
              <a:rPr lang="en-US" altLang="zh-CN">
                <a:solidFill>
                  <a:srgbClr val="FFFFFF"/>
                </a:solidFill>
              </a:rPr>
              <a:pPr/>
              <a:t>‹#›</a:t>
            </a:fld>
            <a:endParaRPr lang="en-US" altLang="zh-CN" sz="1800">
              <a:solidFill>
                <a:srgbClr val="000000"/>
              </a:solidFill>
            </a:endParaRPr>
          </a:p>
        </p:txBody>
      </p:sp>
    </p:spTree>
    <p:extLst>
      <p:ext uri="{BB962C8B-B14F-4D97-AF65-F5344CB8AC3E}">
        <p14:creationId xmlns:p14="http://schemas.microsoft.com/office/powerpoint/2010/main" val="2095199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2382" y="6459786"/>
            <a:ext cx="9141619"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600" spc="-50" baseline="0">
                <a:solidFill>
                  <a:schemeClr val="tx1">
                    <a:lumMod val="85000"/>
                    <a:lumOff val="15000"/>
                  </a:schemeClr>
                </a:solidFill>
              </a:defRPr>
            </a:lvl1pPr>
          </a:lstStyle>
          <a:p>
            <a:r>
              <a:rPr lang="zh-CN" altLang="en-US" dirty="0" smtClean="0"/>
              <a:t>单击此处编辑母版标题样式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dirty="0" smtClean="0"/>
              <a:t>单击以编辑母版副标题样式</a:t>
            </a:r>
            <a:endParaRPr lang="en-US" dirty="0"/>
          </a:p>
        </p:txBody>
      </p:sp>
      <p:sp>
        <p:nvSpPr>
          <p:cNvPr id="4" name="Date Placeholder 3"/>
          <p:cNvSpPr>
            <a:spLocks noGrp="1"/>
          </p:cNvSpPr>
          <p:nvPr>
            <p:ph type="dt" sz="half" idx="10"/>
          </p:nvPr>
        </p:nvSpPr>
        <p:spPr/>
        <p:txBody>
          <a:bodyPr/>
          <a:lstStyle/>
          <a:p>
            <a:r>
              <a:rPr lang="en-US" smtClean="0"/>
              <a:t>3/13/2017</a:t>
            </a:r>
            <a:endParaRPr lang="en-US"/>
          </a:p>
        </p:txBody>
      </p:sp>
      <p:sp>
        <p:nvSpPr>
          <p:cNvPr id="5" name="Footer Placeholder 4"/>
          <p:cNvSpPr>
            <a:spLocks noGrp="1"/>
          </p:cNvSpPr>
          <p:nvPr>
            <p:ph type="ftr" sz="quarter" idx="11"/>
          </p:nvPr>
        </p:nvSpPr>
        <p:spPr/>
        <p:txBody>
          <a:bodyPr/>
          <a:lstStyle/>
          <a:p>
            <a:r>
              <a:rPr lang="en-US" smtClean="0"/>
              <a:t>HUMAN COMPUTER INTERACTION</a:t>
            </a:r>
            <a:endParaRPr lang="en-US"/>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8"/>
          <p:cNvSpPr/>
          <p:nvPr userDrawn="1"/>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8037419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单击此处编辑母版标题样式</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sz="2000">
                <a:latin typeface="Times New Roman" panose="02020603050405020304" pitchFamily="18" charset="0"/>
                <a:cs typeface="Times New Roman" panose="02020603050405020304" pitchFamily="18" charset="0"/>
              </a:defRPr>
            </a:lvl3pPr>
            <a:lvl4pPr marL="900113" indent="-333375">
              <a:buClr>
                <a:schemeClr val="bg2">
                  <a:lumMod val="75000"/>
                </a:schemeClr>
              </a:buClr>
              <a:buSzPct val="90000"/>
              <a:buFont typeface="Wingdings" panose="05000000000000000000" pitchFamily="2" charset="2"/>
              <a:buChar char="Ø"/>
              <a:defRPr/>
            </a:lvl4pPr>
          </a:lstStyle>
          <a:p>
            <a:pPr lvl="0"/>
            <a:r>
              <a:rPr lang="zh-CN" altLang="en-US" dirty="0" smtClean="0"/>
              <a:t>编辑母版文本样式</a:t>
            </a:r>
          </a:p>
          <a:p>
            <a:pPr lvl="1"/>
            <a:r>
              <a:rPr lang="zh-CN" altLang="en-US" dirty="0" smtClean="0"/>
              <a:t>第二级</a:t>
            </a:r>
          </a:p>
          <a:p>
            <a:pPr lvl="3"/>
            <a:r>
              <a:rPr lang="zh-CN" altLang="en-US" dirty="0" smtClean="0"/>
              <a:t>第三级</a:t>
            </a:r>
          </a:p>
          <a:p>
            <a:pPr lvl="5"/>
            <a:r>
              <a:rPr lang="zh-CN" altLang="en-US" dirty="0" smtClean="0"/>
              <a:t>第四级</a:t>
            </a:r>
          </a:p>
          <a:p>
            <a:pPr lvl="6"/>
            <a:r>
              <a:rPr lang="zh-CN" altLang="en-US" dirty="0" smtClean="0"/>
              <a:t>第五级</a:t>
            </a:r>
            <a:endParaRPr lang="en-US" dirty="0"/>
          </a:p>
        </p:txBody>
      </p:sp>
      <p:sp>
        <p:nvSpPr>
          <p:cNvPr id="4" name="Date Placeholder 3"/>
          <p:cNvSpPr>
            <a:spLocks noGrp="1"/>
          </p:cNvSpPr>
          <p:nvPr>
            <p:ph type="dt" sz="half" idx="10"/>
          </p:nvPr>
        </p:nvSpPr>
        <p:spPr/>
        <p:txBody>
          <a:bodyPr/>
          <a:lstStyle/>
          <a:p>
            <a:r>
              <a:rPr lang="en-US" smtClean="0"/>
              <a:t>3/13/2017</a:t>
            </a:r>
            <a:endParaRPr lang="en-US"/>
          </a:p>
        </p:txBody>
      </p:sp>
      <p:sp>
        <p:nvSpPr>
          <p:cNvPr id="5" name="Footer Placeholder 4"/>
          <p:cNvSpPr>
            <a:spLocks noGrp="1"/>
          </p:cNvSpPr>
          <p:nvPr>
            <p:ph type="ftr" sz="quarter" idx="11"/>
          </p:nvPr>
        </p:nvSpPr>
        <p:spPr/>
        <p:txBody>
          <a:bodyPr/>
          <a:lstStyle/>
          <a:p>
            <a:r>
              <a:rPr lang="en-US" smtClean="0"/>
              <a:t>HUMAN COMPUTER INTERACTION</a:t>
            </a:r>
            <a:endParaRPr lang="en-US"/>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150224547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r>
              <a:rPr lang="en-US" smtClean="0"/>
              <a:t>3/13/2017</a:t>
            </a:r>
            <a:endParaRPr lang="en-US"/>
          </a:p>
        </p:txBody>
      </p:sp>
      <p:sp>
        <p:nvSpPr>
          <p:cNvPr id="5" name="Footer Placeholder 4"/>
          <p:cNvSpPr>
            <a:spLocks noGrp="1"/>
          </p:cNvSpPr>
          <p:nvPr>
            <p:ph type="ftr" sz="quarter" idx="11"/>
          </p:nvPr>
        </p:nvSpPr>
        <p:spPr/>
        <p:txBody>
          <a:bodyPr/>
          <a:lstStyle/>
          <a:p>
            <a:r>
              <a:rPr lang="en-US" smtClean="0"/>
              <a:t>HUMAN COMPUTER INTERACTION</a:t>
            </a:r>
            <a:endParaRPr lang="en-US"/>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220095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r>
              <a:rPr lang="en-US" smtClean="0"/>
              <a:t>3/13/2017</a:t>
            </a:r>
            <a:endParaRPr lang="en-US"/>
          </a:p>
        </p:txBody>
      </p:sp>
      <p:sp>
        <p:nvSpPr>
          <p:cNvPr id="6" name="Footer Placeholder 5"/>
          <p:cNvSpPr>
            <a:spLocks noGrp="1"/>
          </p:cNvSpPr>
          <p:nvPr>
            <p:ph type="ftr" sz="quarter" idx="11"/>
          </p:nvPr>
        </p:nvSpPr>
        <p:spPr/>
        <p:txBody>
          <a:bodyPr/>
          <a:lstStyle/>
          <a:p>
            <a:r>
              <a:rPr lang="en-US" smtClean="0"/>
              <a:t>HUMAN COMPUTER INTERACTION</a:t>
            </a:r>
            <a:endParaRPr lang="en-US"/>
          </a:p>
        </p:txBody>
      </p:sp>
      <p:sp>
        <p:nvSpPr>
          <p:cNvPr id="7" name="Slide Number Placeholder 6"/>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2669806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2296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466344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r>
              <a:rPr lang="en-US" smtClean="0"/>
              <a:t>3/13/2017</a:t>
            </a:r>
            <a:endParaRPr lang="en-US"/>
          </a:p>
        </p:txBody>
      </p:sp>
      <p:sp>
        <p:nvSpPr>
          <p:cNvPr id="8" name="Footer Placeholder 7"/>
          <p:cNvSpPr>
            <a:spLocks noGrp="1"/>
          </p:cNvSpPr>
          <p:nvPr>
            <p:ph type="ftr" sz="quarter" idx="11"/>
          </p:nvPr>
        </p:nvSpPr>
        <p:spPr/>
        <p:txBody>
          <a:bodyPr/>
          <a:lstStyle/>
          <a:p>
            <a:r>
              <a:rPr lang="en-US" smtClean="0"/>
              <a:t>HUMAN COMPUTER INTERACTION</a:t>
            </a:r>
            <a:endParaRPr lang="en-US"/>
          </a:p>
        </p:txBody>
      </p:sp>
      <p:sp>
        <p:nvSpPr>
          <p:cNvPr id="9" name="Slide Number Placeholder 8"/>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146944649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r>
              <a:rPr lang="en-US" smtClean="0"/>
              <a:t>3/13/2017</a:t>
            </a:r>
            <a:endParaRPr lang="en-US"/>
          </a:p>
        </p:txBody>
      </p:sp>
      <p:sp>
        <p:nvSpPr>
          <p:cNvPr id="4" name="Footer Placeholder 3"/>
          <p:cNvSpPr>
            <a:spLocks noGrp="1"/>
          </p:cNvSpPr>
          <p:nvPr>
            <p:ph type="ftr" sz="quarter" idx="11"/>
          </p:nvPr>
        </p:nvSpPr>
        <p:spPr/>
        <p:txBody>
          <a:bodyPr/>
          <a:lstStyle/>
          <a:p>
            <a:r>
              <a:rPr lang="en-US" smtClean="0"/>
              <a:t>HUMAN COMPUTER INTERACTION</a:t>
            </a:r>
            <a:endParaRPr lang="en-US"/>
          </a:p>
        </p:txBody>
      </p:sp>
      <p:sp>
        <p:nvSpPr>
          <p:cNvPr id="5" name="Slide Number Placeholder 4"/>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803424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smtClean="0"/>
              <a:t>3/13/2017</a:t>
            </a: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HUMAN COMPUTER INTERACTION</a:t>
            </a:r>
            <a:endParaRPr lang="en-US"/>
          </a:p>
        </p:txBody>
      </p:sp>
      <p:sp>
        <p:nvSpPr>
          <p:cNvPr id="9" name="Slide Number Placeholder 8"/>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87472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marL="723900" indent="-339725">
              <a:defRPr sz="2000">
                <a:latin typeface="Times New Roman" panose="02020603050405020304" pitchFamily="18" charset="0"/>
                <a:cs typeface="Times New Roman" panose="02020603050405020304" pitchFamily="18" charset="0"/>
              </a:defRPr>
            </a:lvl3pPr>
            <a:lvl4pPr marL="900113" indent="-333375">
              <a:buClr>
                <a:schemeClr val="bg2">
                  <a:lumMod val="75000"/>
                </a:schemeClr>
              </a:buClr>
              <a:buSzPct val="90000"/>
              <a:buFont typeface="Wingdings" panose="05000000000000000000" pitchFamily="2" charset="2"/>
              <a:buChar char="Ø"/>
              <a:defRPr/>
            </a:lvl4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lvl1pPr>
              <a:defRPr sz="900"/>
            </a:lvl1pPr>
          </a:lstStyle>
          <a:p>
            <a:r>
              <a:rPr lang="en-US" altLang="zh-CN" smtClean="0"/>
              <a:t>3/13/2017</a:t>
            </a:r>
            <a:endParaRPr lang="en-US" altLang="zh-CN" dirty="0"/>
          </a:p>
        </p:txBody>
      </p:sp>
      <p:sp>
        <p:nvSpPr>
          <p:cNvPr id="5" name="Footer Placeholder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Slide Number Placeholder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a:t>
            </a:fld>
            <a:endParaRPr lang="en-US" altLang="zh-CN" sz="1800" dirty="0">
              <a:solidFill>
                <a:srgbClr val="000000"/>
              </a:solidFill>
            </a:endParaRPr>
          </a:p>
        </p:txBody>
      </p:sp>
    </p:spTree>
    <p:extLst>
      <p:ext uri="{BB962C8B-B14F-4D97-AF65-F5344CB8AC3E}">
        <p14:creationId xmlns:p14="http://schemas.microsoft.com/office/powerpoint/2010/main" val="47801586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r>
              <a:rPr lang="en-US" smtClean="0"/>
              <a:t>3/13/2017</a:t>
            </a:r>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smtClean="0"/>
              <a:t>HUMAN COMPUTER INTERACTION</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E6D59EA-74EB-4426-9363-A4C6AA2DED66}" type="slidenum">
              <a:rPr lang="en-US" smtClean="0"/>
              <a:t>‹#›</a:t>
            </a:fld>
            <a:endParaRPr lang="en-US"/>
          </a:p>
        </p:txBody>
      </p:sp>
    </p:spTree>
    <p:extLst>
      <p:ext uri="{BB962C8B-B14F-4D97-AF65-F5344CB8AC3E}">
        <p14:creationId xmlns:p14="http://schemas.microsoft.com/office/powerpoint/2010/main" val="1610962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r>
              <a:rPr lang="en-US" smtClean="0"/>
              <a:t>3/13/2017</a:t>
            </a:r>
            <a:endParaRPr lang="en-US"/>
          </a:p>
        </p:txBody>
      </p:sp>
      <p:sp>
        <p:nvSpPr>
          <p:cNvPr id="6" name="Footer Placeholder 5"/>
          <p:cNvSpPr>
            <a:spLocks noGrp="1"/>
          </p:cNvSpPr>
          <p:nvPr>
            <p:ph type="ftr" sz="quarter" idx="11"/>
          </p:nvPr>
        </p:nvSpPr>
        <p:spPr/>
        <p:txBody>
          <a:bodyPr/>
          <a:lstStyle/>
          <a:p>
            <a:r>
              <a:rPr lang="en-US" smtClean="0"/>
              <a:t>HUMAN COMPUTER INTERACTION</a:t>
            </a:r>
            <a:endParaRPr lang="en-US"/>
          </a:p>
        </p:txBody>
      </p:sp>
      <p:sp>
        <p:nvSpPr>
          <p:cNvPr id="7" name="Slide Number Placeholder 6"/>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1842894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r>
              <a:rPr lang="en-US" smtClean="0"/>
              <a:t>3/13/2017</a:t>
            </a:r>
            <a:endParaRPr lang="en-US"/>
          </a:p>
        </p:txBody>
      </p:sp>
      <p:sp>
        <p:nvSpPr>
          <p:cNvPr id="5" name="Footer Placeholder 4"/>
          <p:cNvSpPr>
            <a:spLocks noGrp="1"/>
          </p:cNvSpPr>
          <p:nvPr>
            <p:ph type="ftr" sz="quarter" idx="11"/>
          </p:nvPr>
        </p:nvSpPr>
        <p:spPr/>
        <p:txBody>
          <a:bodyPr/>
          <a:lstStyle/>
          <a:p>
            <a:r>
              <a:rPr lang="en-US" smtClean="0"/>
              <a:t>HUMAN COMPUTER INTERACTION</a:t>
            </a:r>
            <a:endParaRPr lang="en-US"/>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2599559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r>
              <a:rPr lang="en-US" smtClean="0"/>
              <a:t>3/13/2017</a:t>
            </a:r>
            <a:endParaRPr lang="en-US"/>
          </a:p>
        </p:txBody>
      </p:sp>
      <p:sp>
        <p:nvSpPr>
          <p:cNvPr id="5" name="Footer Placeholder 4"/>
          <p:cNvSpPr>
            <a:spLocks noGrp="1"/>
          </p:cNvSpPr>
          <p:nvPr>
            <p:ph type="ftr" sz="quarter" idx="11"/>
          </p:nvPr>
        </p:nvSpPr>
        <p:spPr/>
        <p:txBody>
          <a:bodyPr/>
          <a:lstStyle/>
          <a:p>
            <a:r>
              <a:rPr lang="en-US" smtClean="0"/>
              <a:t>HUMAN COMPUTER INTERACTION</a:t>
            </a:r>
            <a:endParaRPr lang="en-US"/>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80624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r>
              <a:rPr lang="en-US" altLang="zh-CN" sz="1800" smtClean="0">
                <a:solidFill>
                  <a:srgbClr val="000000"/>
                </a:solidFill>
              </a:rPr>
              <a:t>3/13/2017</a:t>
            </a:r>
            <a:endParaRPr lang="en-US" altLang="zh-CN" sz="1800">
              <a:solidFill>
                <a:srgbClr val="000000"/>
              </a:solidFill>
            </a:endParaRPr>
          </a:p>
        </p:txBody>
      </p:sp>
      <p:sp>
        <p:nvSpPr>
          <p:cNvPr id="5" name="Footer Placeholder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Slide Number Placeholder 5"/>
          <p:cNvSpPr>
            <a:spLocks noGrp="1"/>
          </p:cNvSpPr>
          <p:nvPr>
            <p:ph type="sldNum" sz="quarter" idx="12"/>
          </p:nvPr>
        </p:nvSpPr>
        <p:spPr/>
        <p:txBody>
          <a:bodyPr/>
          <a:lstStyle/>
          <a:p>
            <a:fld id="{ADEFB9FD-DF84-41CF-A096-5B5A2F25A698}" type="slidenum">
              <a:rPr lang="en-US" altLang="zh-CN" smtClean="0">
                <a:solidFill>
                  <a:srgbClr val="FFFFFF"/>
                </a:solidFill>
              </a:rPr>
              <a:pPr/>
              <a:t>‹#›</a:t>
            </a:fld>
            <a:endParaRPr lang="en-US" altLang="zh-CN" sz="1800">
              <a:solidFill>
                <a:srgbClr val="000000"/>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1258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r>
              <a:rPr lang="en-US" altLang="zh-CN" sz="1800" smtClean="0">
                <a:solidFill>
                  <a:srgbClr val="000000"/>
                </a:solidFill>
              </a:rPr>
              <a:t>3/13/2017</a:t>
            </a:r>
            <a:endParaRPr lang="en-US" altLang="zh-CN" sz="1800">
              <a:solidFill>
                <a:srgbClr val="000000"/>
              </a:solidFill>
            </a:endParaRPr>
          </a:p>
        </p:txBody>
      </p:sp>
      <p:sp>
        <p:nvSpPr>
          <p:cNvPr id="6" name="Footer Placeholder 5"/>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7" name="Slide Number Placeholder 6"/>
          <p:cNvSpPr>
            <a:spLocks noGrp="1"/>
          </p:cNvSpPr>
          <p:nvPr>
            <p:ph type="sldNum" sz="quarter" idx="12"/>
          </p:nvPr>
        </p:nvSpPr>
        <p:spPr/>
        <p:txBody>
          <a:bodyPr/>
          <a:lstStyle/>
          <a:p>
            <a:fld id="{0D6FFB05-0CB9-456E-A92F-29BDC2B5787E}" type="slidenum">
              <a:rPr lang="en-US" altLang="zh-CN" smtClean="0">
                <a:solidFill>
                  <a:srgbClr val="FFFFFF"/>
                </a:solidFill>
              </a:rPr>
              <a:pPr/>
              <a:t>‹#›</a:t>
            </a:fld>
            <a:endParaRPr lang="en-US" altLang="zh-CN" sz="1800">
              <a:solidFill>
                <a:srgbClr val="000000"/>
              </a:solidFill>
            </a:endParaRPr>
          </a:p>
        </p:txBody>
      </p:sp>
    </p:spTree>
    <p:extLst>
      <p:ext uri="{BB962C8B-B14F-4D97-AF65-F5344CB8AC3E}">
        <p14:creationId xmlns:p14="http://schemas.microsoft.com/office/powerpoint/2010/main" val="20019096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2296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466344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r>
              <a:rPr lang="en-US" altLang="zh-CN" sz="1800" smtClean="0">
                <a:solidFill>
                  <a:srgbClr val="000000"/>
                </a:solidFill>
              </a:rPr>
              <a:t>3/13/2017</a:t>
            </a:r>
            <a:endParaRPr lang="en-US" altLang="zh-CN" sz="1800">
              <a:solidFill>
                <a:srgbClr val="000000"/>
              </a:solidFill>
            </a:endParaRPr>
          </a:p>
        </p:txBody>
      </p:sp>
      <p:sp>
        <p:nvSpPr>
          <p:cNvPr id="8" name="Footer Placeholder 7"/>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9" name="Slide Number Placeholder 8"/>
          <p:cNvSpPr>
            <a:spLocks noGrp="1"/>
          </p:cNvSpPr>
          <p:nvPr>
            <p:ph type="sldNum" sz="quarter" idx="12"/>
          </p:nvPr>
        </p:nvSpPr>
        <p:spPr/>
        <p:txBody>
          <a:bodyPr/>
          <a:lstStyle/>
          <a:p>
            <a:fld id="{A7526762-6E67-4999-AB10-5EFD7A370D6A}" type="slidenum">
              <a:rPr lang="en-US" altLang="zh-CN" smtClean="0">
                <a:solidFill>
                  <a:srgbClr val="FFFFFF"/>
                </a:solidFill>
              </a:rPr>
              <a:pPr/>
              <a:t>‹#›</a:t>
            </a:fld>
            <a:endParaRPr lang="en-US" altLang="zh-CN" sz="1800">
              <a:solidFill>
                <a:srgbClr val="000000"/>
              </a:solidFill>
            </a:endParaRPr>
          </a:p>
        </p:txBody>
      </p:sp>
    </p:spTree>
    <p:extLst>
      <p:ext uri="{BB962C8B-B14F-4D97-AF65-F5344CB8AC3E}">
        <p14:creationId xmlns:p14="http://schemas.microsoft.com/office/powerpoint/2010/main" val="792251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r>
              <a:rPr lang="en-US" altLang="zh-CN" sz="1800" smtClean="0">
                <a:solidFill>
                  <a:srgbClr val="000000"/>
                </a:solidFill>
              </a:rPr>
              <a:t>3/13/2017</a:t>
            </a:r>
            <a:endParaRPr lang="en-US" altLang="zh-CN" sz="1800">
              <a:solidFill>
                <a:srgbClr val="000000"/>
              </a:solidFill>
            </a:endParaRPr>
          </a:p>
        </p:txBody>
      </p:sp>
      <p:sp>
        <p:nvSpPr>
          <p:cNvPr id="4" name="Footer Placeholder 3"/>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5" name="Slide Number Placeholder 4"/>
          <p:cNvSpPr>
            <a:spLocks noGrp="1"/>
          </p:cNvSpPr>
          <p:nvPr>
            <p:ph type="sldNum" sz="quarter" idx="12"/>
          </p:nvPr>
        </p:nvSpPr>
        <p:spPr/>
        <p:txBody>
          <a:bodyPr/>
          <a:lstStyle/>
          <a:p>
            <a:fld id="{70EC4E51-F6DE-42E6-B213-FBD78D78A20E}" type="slidenum">
              <a:rPr lang="en-US" altLang="zh-CN" smtClean="0">
                <a:solidFill>
                  <a:srgbClr val="FFFFFF"/>
                </a:solidFill>
              </a:rPr>
              <a:pPr/>
              <a:t>‹#›</a:t>
            </a:fld>
            <a:endParaRPr lang="en-US" altLang="zh-CN" sz="1800">
              <a:solidFill>
                <a:srgbClr val="000000"/>
              </a:solidFill>
            </a:endParaRPr>
          </a:p>
        </p:txBody>
      </p:sp>
    </p:spTree>
    <p:extLst>
      <p:ext uri="{BB962C8B-B14F-4D97-AF65-F5344CB8AC3E}">
        <p14:creationId xmlns:p14="http://schemas.microsoft.com/office/powerpoint/2010/main" val="3790813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ltLang="zh-CN" sz="1800" smtClean="0">
                <a:solidFill>
                  <a:srgbClr val="000000"/>
                </a:solidFill>
              </a:rPr>
              <a:t>3/13/2017</a:t>
            </a:r>
            <a:endParaRPr lang="en-US" altLang="zh-CN" sz="1800">
              <a:solidFill>
                <a:srgbClr val="000000"/>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ltLang="en-US" smtClean="0">
                <a:solidFill>
                  <a:srgbClr val="FFFFFF"/>
                </a:solidFill>
              </a:rPr>
              <a:t>HUMAN COMPUTER INTERACTION</a:t>
            </a:r>
            <a:endParaRPr lang="en-US" altLang="en-US">
              <a:solidFill>
                <a:srgbClr val="FFFFFF"/>
              </a:solidFill>
            </a:endParaRPr>
          </a:p>
        </p:txBody>
      </p:sp>
      <p:sp>
        <p:nvSpPr>
          <p:cNvPr id="9" name="Slide Number Placeholder 8"/>
          <p:cNvSpPr>
            <a:spLocks noGrp="1"/>
          </p:cNvSpPr>
          <p:nvPr>
            <p:ph type="sldNum" sz="quarter" idx="12"/>
          </p:nvPr>
        </p:nvSpPr>
        <p:spPr/>
        <p:txBody>
          <a:bodyPr/>
          <a:lstStyle/>
          <a:p>
            <a:fld id="{AA484762-AC7B-4CFB-B8DC-2E4FB9F7C4BC}" type="slidenum">
              <a:rPr lang="en-US" altLang="zh-CN" smtClean="0">
                <a:solidFill>
                  <a:srgbClr val="FFFFFF"/>
                </a:solidFill>
              </a:rPr>
              <a:pPr/>
              <a:t>‹#›</a:t>
            </a:fld>
            <a:endParaRPr lang="en-US" altLang="zh-CN" sz="1800">
              <a:solidFill>
                <a:srgbClr val="000000"/>
              </a:solidFill>
            </a:endParaRPr>
          </a:p>
        </p:txBody>
      </p:sp>
    </p:spTree>
    <p:extLst>
      <p:ext uri="{BB962C8B-B14F-4D97-AF65-F5344CB8AC3E}">
        <p14:creationId xmlns:p14="http://schemas.microsoft.com/office/powerpoint/2010/main" val="4177492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r>
              <a:rPr lang="en-US" altLang="zh-CN" sz="1800" smtClean="0">
                <a:solidFill>
                  <a:srgbClr val="000000"/>
                </a:solidFill>
              </a:rPr>
              <a:t>3/13/2017</a:t>
            </a:r>
            <a:endParaRPr lang="en-US" altLang="zh-CN" sz="1800">
              <a:solidFill>
                <a:srgbClr val="000000"/>
              </a:solidFill>
            </a:endParaRP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ltLang="en-US" smtClean="0">
                <a:solidFill>
                  <a:srgbClr val="FFFFFF"/>
                </a:solidFill>
              </a:rPr>
              <a:t>HUMAN COMPUTER INTERACTION</a:t>
            </a:r>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5EB1899-DB40-442C-8E13-A7DB20E981D4}" type="slidenum">
              <a:rPr lang="en-US" altLang="zh-CN" smtClean="0">
                <a:solidFill>
                  <a:srgbClr val="FFFFFF"/>
                </a:solidFill>
              </a:rPr>
              <a:pPr/>
              <a:t>‹#›</a:t>
            </a:fld>
            <a:endParaRPr lang="en-US" altLang="zh-CN" sz="1800">
              <a:solidFill>
                <a:srgbClr val="000000"/>
              </a:solidFill>
            </a:endParaRPr>
          </a:p>
        </p:txBody>
      </p:sp>
    </p:spTree>
    <p:extLst>
      <p:ext uri="{BB962C8B-B14F-4D97-AF65-F5344CB8AC3E}">
        <p14:creationId xmlns:p14="http://schemas.microsoft.com/office/powerpoint/2010/main" val="1045766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r>
              <a:rPr lang="en-US" altLang="zh-CN" sz="1800" smtClean="0">
                <a:solidFill>
                  <a:srgbClr val="000000"/>
                </a:solidFill>
              </a:rPr>
              <a:t>3/13/2017</a:t>
            </a:r>
            <a:endParaRPr lang="en-US" altLang="zh-CN" sz="1800">
              <a:solidFill>
                <a:srgbClr val="000000"/>
              </a:solidFill>
            </a:endParaRPr>
          </a:p>
        </p:txBody>
      </p:sp>
      <p:sp>
        <p:nvSpPr>
          <p:cNvPr id="6" name="Footer Placeholder 5"/>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7" name="Slide Number Placeholder 6"/>
          <p:cNvSpPr>
            <a:spLocks noGrp="1"/>
          </p:cNvSpPr>
          <p:nvPr>
            <p:ph type="sldNum" sz="quarter" idx="12"/>
          </p:nvPr>
        </p:nvSpPr>
        <p:spPr/>
        <p:txBody>
          <a:bodyPr/>
          <a:lstStyle/>
          <a:p>
            <a:fld id="{168690AE-7B9D-4968-BCA0-A8DEE3F733D3}" type="slidenum">
              <a:rPr lang="en-US" altLang="zh-CN" smtClean="0">
                <a:solidFill>
                  <a:srgbClr val="FFFFFF"/>
                </a:solidFill>
              </a:rPr>
              <a:pPr/>
              <a:t>‹#›</a:t>
            </a:fld>
            <a:endParaRPr lang="en-US" altLang="zh-CN" sz="1800">
              <a:solidFill>
                <a:srgbClr val="000000"/>
              </a:solidFill>
            </a:endParaRPr>
          </a:p>
        </p:txBody>
      </p:sp>
    </p:spTree>
    <p:extLst>
      <p:ext uri="{BB962C8B-B14F-4D97-AF65-F5344CB8AC3E}">
        <p14:creationId xmlns:p14="http://schemas.microsoft.com/office/powerpoint/2010/main" val="4162081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59786"/>
            <a:ext cx="9144001"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87829" y="116785"/>
            <a:ext cx="8020594" cy="680047"/>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587829" y="856989"/>
            <a:ext cx="8020594" cy="5444238"/>
          </a:xfrm>
          <a:prstGeom prst="rect">
            <a:avLst/>
          </a:prstGeom>
        </p:spPr>
        <p:txBody>
          <a:bodyPr vert="horz" lIns="0" tIns="45720" rIns="0" bIns="45720" rtlCol="0">
            <a:normAutofit/>
          </a:bodyPr>
          <a:lstStyle/>
          <a:p>
            <a:pPr lvl="0"/>
            <a:r>
              <a:rPr lang="zh-CN" altLang="en-US" dirty="0" smtClean="0"/>
              <a:t>编辑母版文本样式</a:t>
            </a:r>
          </a:p>
          <a:p>
            <a:pPr lvl="1"/>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fontAlgn="base" latinLnBrk="1">
              <a:spcBef>
                <a:spcPct val="0"/>
              </a:spcBef>
              <a:spcAft>
                <a:spcPct val="0"/>
              </a:spcAft>
            </a:pPr>
            <a:r>
              <a:rPr lang="en-US" altLang="zh-CN" sz="1800" smtClean="0">
                <a:solidFill>
                  <a:srgbClr val="000000"/>
                </a:solidFill>
                <a:latin typeface="Arial" panose="020B0604020202020204" pitchFamily="34" charset="0"/>
              </a:rPr>
              <a:t>3/13/2017</a:t>
            </a:r>
            <a:endParaRPr lang="en-US" altLang="zh-CN" sz="1800" smtClean="0">
              <a:solidFill>
                <a:srgbClr val="000000"/>
              </a:solidFill>
              <a:latin typeface="Arial" panose="020B0604020202020204" pitchFamily="34" charset="0"/>
              <a:ea typeface="나눔고딕"/>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fontAlgn="base" latinLnBrk="1">
              <a:spcBef>
                <a:spcPct val="0"/>
              </a:spcBef>
              <a:spcAft>
                <a:spcPct val="0"/>
              </a:spcAft>
            </a:pPr>
            <a:r>
              <a:rPr lang="en-US" altLang="en-US" smtClean="0">
                <a:solidFill>
                  <a:srgbClr val="FFFFFF"/>
                </a:solidFill>
                <a:latin typeface="Arial" panose="020B0604020202020204" pitchFamily="34" charset="0"/>
              </a:rPr>
              <a:t>HUMAN COMPUTER INTERACTION</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fontAlgn="base" latinLnBrk="1">
              <a:spcBef>
                <a:spcPct val="0"/>
              </a:spcBef>
              <a:spcAft>
                <a:spcPct val="0"/>
              </a:spcAft>
            </a:pPr>
            <a:fld id="{B78DA410-25D1-46D1-B986-352309A88C4C}" type="slidenum">
              <a:rPr lang="en-US" altLang="zh-CN" smtClean="0">
                <a:solidFill>
                  <a:srgbClr val="FFFFFF"/>
                </a:solidFill>
                <a:latin typeface="Arial" panose="020B0604020202020204" pitchFamily="34" charset="0"/>
              </a:rPr>
              <a:pPr fontAlgn="base" latinLnBrk="1">
                <a:spcBef>
                  <a:spcPct val="0"/>
                </a:spcBef>
                <a:spcAft>
                  <a:spcPct val="0"/>
                </a:spcAft>
              </a:pPr>
              <a:t>‹#›</a:t>
            </a:fld>
            <a:endParaRPr lang="en-US" altLang="zh-CN" sz="1800" smtClean="0">
              <a:solidFill>
                <a:srgbClr val="000000"/>
              </a:solidFill>
              <a:latin typeface="Arial" panose="020B0604020202020204" pitchFamily="34" charset="0"/>
            </a:endParaRPr>
          </a:p>
        </p:txBody>
      </p:sp>
      <p:cxnSp>
        <p:nvCxnSpPr>
          <p:cNvPr id="10" name="Straight Connector 9"/>
          <p:cNvCxnSpPr/>
          <p:nvPr/>
        </p:nvCxnSpPr>
        <p:spPr>
          <a:xfrm>
            <a:off x="587829" y="796832"/>
            <a:ext cx="802059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01327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531813" indent="-331788"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18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900113" indent="-333375"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59786"/>
            <a:ext cx="9144001"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87829" y="116785"/>
            <a:ext cx="8020594" cy="680047"/>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587829" y="856989"/>
            <a:ext cx="8020594" cy="5444238"/>
          </a:xfrm>
          <a:prstGeom prst="rect">
            <a:avLst/>
          </a:prstGeom>
        </p:spPr>
        <p:txBody>
          <a:bodyPr vert="horz" lIns="0" tIns="45720" rIns="0" bIns="45720" rtlCol="0">
            <a:normAutofit/>
          </a:bodyPr>
          <a:lstStyle/>
          <a:p>
            <a:pPr lvl="0"/>
            <a:r>
              <a:rPr lang="zh-CN" altLang="en-US" dirty="0" smtClean="0"/>
              <a:t>编辑母版文本样式</a:t>
            </a:r>
          </a:p>
          <a:p>
            <a:pPr lvl="1"/>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r>
              <a:rPr lang="en-US" smtClean="0"/>
              <a:t>3/13/2017</a:t>
            </a:r>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HUMAN COMPUTER INTERACTION</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r>
              <a:rPr lang="en-US" dirty="0" smtClean="0"/>
              <a:t>Page </a:t>
            </a:r>
            <a:fld id="{0E6D59EA-74EB-4426-9363-A4C6AA2DED66}" type="slidenum">
              <a:rPr lang="en-US" smtClean="0"/>
              <a:pPr/>
              <a:t>‹#›</a:t>
            </a:fld>
            <a:endParaRPr lang="en-US" dirty="0"/>
          </a:p>
        </p:txBody>
      </p:sp>
      <p:cxnSp>
        <p:nvCxnSpPr>
          <p:cNvPr id="10" name="Straight Connector 9"/>
          <p:cNvCxnSpPr/>
          <p:nvPr/>
        </p:nvCxnSpPr>
        <p:spPr>
          <a:xfrm>
            <a:off x="587829" y="796832"/>
            <a:ext cx="802059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22027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531813" indent="-331788"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18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900113" indent="-333375"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9.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73.gif"/><Relationship Id="rId2" Type="http://schemas.openxmlformats.org/officeDocument/2006/relationships/image" Target="../media/image172.pn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710.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20.png"/><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4.xml"/><Relationship Id="rId4" Type="http://schemas.openxmlformats.org/officeDocument/2006/relationships/image" Target="../media/image179.png"/></Relationships>
</file>

<file path=ppt/slides/_rels/slide11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184.emf"/><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85.pn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image" Target="../media/image187.pn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18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29.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s>
</file>

<file path=ppt/slides/_rels/slide12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image" Target="../media/image196.emf"/><Relationship Id="rId1" Type="http://schemas.openxmlformats.org/officeDocument/2006/relationships/slideLayout" Target="../slideLayouts/slideLayout14.xml"/><Relationship Id="rId5" Type="http://schemas.openxmlformats.org/officeDocument/2006/relationships/image" Target="../media/image199.emf"/><Relationship Id="rId4" Type="http://schemas.openxmlformats.org/officeDocument/2006/relationships/image" Target="../media/image198.emf"/></Relationships>
</file>

<file path=ppt/slides/_rels/slide12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image" Target="../media/image20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4.xml"/><Relationship Id="rId4" Type="http://schemas.openxmlformats.org/officeDocument/2006/relationships/image" Target="../media/image20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6.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7.png"/><Relationship Id="rId7" Type="http://schemas.openxmlformats.org/officeDocument/2006/relationships/image" Target="../media/image64.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3.wmf"/><Relationship Id="rId5" Type="http://schemas.openxmlformats.org/officeDocument/2006/relationships/oleObject" Target="../embeddings/oleObject2.bin"/><Relationship Id="rId4" Type="http://schemas.openxmlformats.org/officeDocument/2006/relationships/image" Target="../media/image42.wmf"/></Relationships>
</file>

<file path=ppt/slides/_rels/slide24.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5.wmf"/><Relationship Id="rId5" Type="http://schemas.openxmlformats.org/officeDocument/2006/relationships/oleObject" Target="../embeddings/oleObject4.bin"/><Relationship Id="rId10" Type="http://schemas.openxmlformats.org/officeDocument/2006/relationships/image" Target="../media/image47.wmf"/><Relationship Id="rId4" Type="http://schemas.openxmlformats.org/officeDocument/2006/relationships/image" Target="../media/image44.wmf"/><Relationship Id="rId9" Type="http://schemas.openxmlformats.org/officeDocument/2006/relationships/oleObject" Target="../embeddings/oleObject6.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9.wmf"/><Relationship Id="rId5" Type="http://schemas.openxmlformats.org/officeDocument/2006/relationships/oleObject" Target="../embeddings/oleObject8.bin"/><Relationship Id="rId4" Type="http://schemas.openxmlformats.org/officeDocument/2006/relationships/image" Target="../media/image48.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0.wmf"/><Relationship Id="rId5" Type="http://schemas.openxmlformats.org/officeDocument/2006/relationships/oleObject" Target="../embeddings/oleObject10.bin"/><Relationship Id="rId4" Type="http://schemas.openxmlformats.org/officeDocument/2006/relationships/image" Target="../media/image48.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8.wmf"/></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12.bin"/><Relationship Id="rId7" Type="http://schemas.openxmlformats.org/officeDocument/2006/relationships/image" Target="../media/image54.wmf"/><Relationship Id="rId2" Type="http://schemas.openxmlformats.org/officeDocument/2006/relationships/slideLayout" Target="../slideLayouts/slideLayout14.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image" Target="../media/image8.png"/><Relationship Id="rId4" Type="http://schemas.openxmlformats.org/officeDocument/2006/relationships/image" Target="../media/image53.wmf"/><Relationship Id="rId9" Type="http://schemas.openxmlformats.org/officeDocument/2006/relationships/image" Target="../media/image55.w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13.png"/><Relationship Id="rId7" Type="http://schemas.openxmlformats.org/officeDocument/2006/relationships/image" Target="../media/image57.wmf"/><Relationship Id="rId12" Type="http://schemas.openxmlformats.org/officeDocument/2006/relationships/image" Target="../media/image59.wmf"/><Relationship Id="rId2" Type="http://schemas.openxmlformats.org/officeDocument/2006/relationships/slideLayout" Target="../slideLayouts/slideLayout14.xml"/><Relationship Id="rId1" Type="http://schemas.openxmlformats.org/officeDocument/2006/relationships/vmlDrawing" Target="../drawings/vmlDrawing7.vml"/><Relationship Id="rId6" Type="http://schemas.openxmlformats.org/officeDocument/2006/relationships/oleObject" Target="../embeddings/oleObject16.bin"/><Relationship Id="rId11" Type="http://schemas.openxmlformats.org/officeDocument/2006/relationships/oleObject" Target="../embeddings/oleObject18.bin"/><Relationship Id="rId5" Type="http://schemas.openxmlformats.org/officeDocument/2006/relationships/image" Target="../media/image56.wmf"/><Relationship Id="rId10" Type="http://schemas.openxmlformats.org/officeDocument/2006/relationships/image" Target="../media/image14.png"/><Relationship Id="rId4" Type="http://schemas.openxmlformats.org/officeDocument/2006/relationships/oleObject" Target="../embeddings/oleObject15.bin"/><Relationship Id="rId9" Type="http://schemas.openxmlformats.org/officeDocument/2006/relationships/image" Target="../media/image58.wmf"/></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4.xml"/><Relationship Id="rId1" Type="http://schemas.openxmlformats.org/officeDocument/2006/relationships/vmlDrawing" Target="../drawings/vmlDrawing8.vml"/><Relationship Id="rId5" Type="http://schemas.openxmlformats.org/officeDocument/2006/relationships/image" Target="../media/image60.wmf"/><Relationship Id="rId4" Type="http://schemas.openxmlformats.org/officeDocument/2006/relationships/oleObject" Target="../embeddings/oleObject19.bin"/></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0.png"/><Relationship Id="rId7" Type="http://schemas.openxmlformats.org/officeDocument/2006/relationships/image" Target="../media/image62.wmf"/><Relationship Id="rId2" Type="http://schemas.openxmlformats.org/officeDocument/2006/relationships/slideLayout" Target="../slideLayouts/slideLayout14.xml"/><Relationship Id="rId1" Type="http://schemas.openxmlformats.org/officeDocument/2006/relationships/vmlDrawing" Target="../drawings/vmlDrawing9.vml"/><Relationship Id="rId6" Type="http://schemas.openxmlformats.org/officeDocument/2006/relationships/oleObject" Target="../embeddings/oleObject21.bin"/><Relationship Id="rId5" Type="http://schemas.openxmlformats.org/officeDocument/2006/relationships/image" Target="../media/image61.wmf"/><Relationship Id="rId4" Type="http://schemas.openxmlformats.org/officeDocument/2006/relationships/oleObject" Target="../embeddings/oleObject20.bin"/></Relationships>
</file>

<file path=ppt/slides/_rels/slide47.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14.xml"/><Relationship Id="rId1" Type="http://schemas.openxmlformats.org/officeDocument/2006/relationships/vmlDrawing" Target="../drawings/vmlDrawing10.vml"/><Relationship Id="rId6" Type="http://schemas.openxmlformats.org/officeDocument/2006/relationships/image" Target="../media/image71.wmf"/><Relationship Id="rId5" Type="http://schemas.openxmlformats.org/officeDocument/2006/relationships/oleObject" Target="../embeddings/oleObject23.bin"/><Relationship Id="rId10" Type="http://schemas.openxmlformats.org/officeDocument/2006/relationships/image" Target="../media/image73.wmf"/><Relationship Id="rId4" Type="http://schemas.openxmlformats.org/officeDocument/2006/relationships/image" Target="../media/image70.wmf"/><Relationship Id="rId9" Type="http://schemas.openxmlformats.org/officeDocument/2006/relationships/oleObject" Target="../embeddings/oleObject25.bin"/></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4.xml"/><Relationship Id="rId1" Type="http://schemas.openxmlformats.org/officeDocument/2006/relationships/vmlDrawing" Target="../drawings/vmlDrawing11.vml"/><Relationship Id="rId4" Type="http://schemas.openxmlformats.org/officeDocument/2006/relationships/image" Target="../media/image75.w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4.xml"/><Relationship Id="rId1" Type="http://schemas.openxmlformats.org/officeDocument/2006/relationships/vmlDrawing" Target="../drawings/vmlDrawing12.vml"/><Relationship Id="rId5" Type="http://schemas.openxmlformats.org/officeDocument/2006/relationships/image" Target="../media/image60.wmf"/><Relationship Id="rId4" Type="http://schemas.openxmlformats.org/officeDocument/2006/relationships/oleObject" Target="../embeddings/oleObject27.bin"/></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4.xml"/><Relationship Id="rId1" Type="http://schemas.openxmlformats.org/officeDocument/2006/relationships/vmlDrawing" Target="../drawings/vmlDrawing13.vml"/><Relationship Id="rId5" Type="http://schemas.openxmlformats.org/officeDocument/2006/relationships/image" Target="../media/image77.wmf"/><Relationship Id="rId4" Type="http://schemas.openxmlformats.org/officeDocument/2006/relationships/oleObject" Target="../embeddings/oleObject28.bin"/></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4.xml"/><Relationship Id="rId1" Type="http://schemas.openxmlformats.org/officeDocument/2006/relationships/vmlDrawing" Target="../drawings/vmlDrawing14.vml"/><Relationship Id="rId6" Type="http://schemas.openxmlformats.org/officeDocument/2006/relationships/image" Target="../media/image79.wmf"/><Relationship Id="rId5" Type="http://schemas.openxmlformats.org/officeDocument/2006/relationships/oleObject" Target="../embeddings/oleObject30.bin"/><Relationship Id="rId4" Type="http://schemas.openxmlformats.org/officeDocument/2006/relationships/image" Target="../media/image78.wmf"/></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emf"/><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 Id="rId5" Type="http://schemas.openxmlformats.org/officeDocument/2006/relationships/image" Target="../media/image90.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xml"/><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4.xml"/><Relationship Id="rId4" Type="http://schemas.openxmlformats.org/officeDocument/2006/relationships/image" Target="../media/image950.pn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4.xml"/><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0.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image" Target="../media/image103.png"/><Relationship Id="rId1" Type="http://schemas.openxmlformats.org/officeDocument/2006/relationships/slideLayout" Target="../slideLayouts/slideLayout14.xml"/><Relationship Id="rId5" Type="http://schemas.openxmlformats.org/officeDocument/2006/relationships/image" Target="../media/image105.png"/><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image" Target="../media/image104.png"/><Relationship Id="rId1" Type="http://schemas.openxmlformats.org/officeDocument/2006/relationships/slideLayout" Target="../slideLayouts/slideLayout14.xml"/><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14.xml"/><Relationship Id="rId5" Type="http://schemas.openxmlformats.org/officeDocument/2006/relationships/image" Target="../media/image116.jpg"/><Relationship Id="rId4"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8.jpeg"/><Relationship Id="rId2" Type="http://schemas.openxmlformats.org/officeDocument/2006/relationships/image" Target="../media/image119.png"/><Relationship Id="rId1" Type="http://schemas.openxmlformats.org/officeDocument/2006/relationships/slideLayout" Target="../slideLayouts/slideLayout14.xml"/><Relationship Id="rId6" Type="http://schemas.openxmlformats.org/officeDocument/2006/relationships/image" Target="../media/image115.png"/><Relationship Id="rId5" Type="http://schemas.openxmlformats.org/officeDocument/2006/relationships/image" Target="../media/image116.jpg"/><Relationship Id="rId4" Type="http://schemas.openxmlformats.org/officeDocument/2006/relationships/image" Target="../media/image110.jpg"/></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21.png"/></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2.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8" Type="http://schemas.openxmlformats.org/officeDocument/2006/relationships/image" Target="../media/image116.jpg"/><Relationship Id="rId13" Type="http://schemas.openxmlformats.org/officeDocument/2006/relationships/image" Target="../media/image132.jpg"/><Relationship Id="rId3" Type="http://schemas.openxmlformats.org/officeDocument/2006/relationships/image" Target="../media/image120.jpg"/><Relationship Id="rId7" Type="http://schemas.openxmlformats.org/officeDocument/2006/relationships/image" Target="../media/image125.jpg"/><Relationship Id="rId12" Type="http://schemas.openxmlformats.org/officeDocument/2006/relationships/image" Target="../media/image131.jpg"/><Relationship Id="rId2" Type="http://schemas.openxmlformats.org/officeDocument/2006/relationships/image" Target="../media/image119.jpg"/><Relationship Id="rId1" Type="http://schemas.openxmlformats.org/officeDocument/2006/relationships/slideLayout" Target="../slideLayouts/slideLayout14.xml"/><Relationship Id="rId6" Type="http://schemas.openxmlformats.org/officeDocument/2006/relationships/image" Target="../media/image124.jpg"/><Relationship Id="rId11" Type="http://schemas.openxmlformats.org/officeDocument/2006/relationships/image" Target="../media/image130.jpg"/><Relationship Id="rId5" Type="http://schemas.openxmlformats.org/officeDocument/2006/relationships/image" Target="../media/image110.jpg"/><Relationship Id="rId10" Type="http://schemas.openxmlformats.org/officeDocument/2006/relationships/image" Target="../media/image129.jp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jpg"/></Relationships>
</file>

<file path=ppt/slides/_rels/slide7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4.png"/><Relationship Id="rId1" Type="http://schemas.openxmlformats.org/officeDocument/2006/relationships/slideLayout" Target="../slideLayouts/slideLayout14.xml"/><Relationship Id="rId6" Type="http://schemas.openxmlformats.org/officeDocument/2006/relationships/image" Target="../media/image138.png"/><Relationship Id="rId5" Type="http://schemas.openxmlformats.org/officeDocument/2006/relationships/image" Target="../media/image1340.png"/><Relationship Id="rId4" Type="http://schemas.openxmlformats.org/officeDocument/2006/relationships/image" Target="../media/image141.png"/></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7.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47.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42.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0.png"/><Relationship Id="rId1" Type="http://schemas.openxmlformats.org/officeDocument/2006/relationships/slideLayout" Target="../slideLayouts/slideLayout14.xml"/><Relationship Id="rId4" Type="http://schemas.openxmlformats.org/officeDocument/2006/relationships/image" Target="../media/image144.png"/></Relationships>
</file>

<file path=ppt/slides/_rels/slide8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4.xml"/><Relationship Id="rId4" Type="http://schemas.openxmlformats.org/officeDocument/2006/relationships/image" Target="../media/image137.jpeg"/></Relationships>
</file>

<file path=ppt/slides/_rels/slide88.xml.rels><?xml version="1.0" encoding="UTF-8" standalone="yes"?>
<Relationships xmlns="http://schemas.openxmlformats.org/package/2006/relationships"><Relationship Id="rId3" Type="http://schemas.openxmlformats.org/officeDocument/2006/relationships/image" Target="../media/image1460.png"/><Relationship Id="rId2" Type="http://schemas.openxmlformats.org/officeDocument/2006/relationships/image" Target="../media/image159.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62.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image" Target="../media/image144.gif"/><Relationship Id="rId1" Type="http://schemas.openxmlformats.org/officeDocument/2006/relationships/slideLayout" Target="../slideLayouts/slideLayout14.xml"/><Relationship Id="rId5" Type="http://schemas.openxmlformats.org/officeDocument/2006/relationships/image" Target="../media/image147.gif"/><Relationship Id="rId4" Type="http://schemas.openxmlformats.org/officeDocument/2006/relationships/image" Target="../media/image146.gif"/></Relationships>
</file>

<file path=ppt/slides/_rels/slide92.xml.rels><?xml version="1.0" encoding="UTF-8" standalone="yes"?>
<Relationships xmlns="http://schemas.openxmlformats.org/package/2006/relationships"><Relationship Id="rId3" Type="http://schemas.openxmlformats.org/officeDocument/2006/relationships/image" Target="../media/image148.gi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53.png"/><Relationship Id="rId1" Type="http://schemas.openxmlformats.org/officeDocument/2006/relationships/slideLayout" Target="../slideLayouts/slideLayout14.xml"/><Relationship Id="rId5" Type="http://schemas.openxmlformats.org/officeDocument/2006/relationships/image" Target="../media/image157.png"/><Relationship Id="rId4" Type="http://schemas.openxmlformats.org/officeDocument/2006/relationships/image" Target="../media/image151.emf"/></Relationships>
</file>

<file path=ppt/slides/_rels/slide9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8.png"/><Relationship Id="rId1" Type="http://schemas.openxmlformats.org/officeDocument/2006/relationships/slideLayout" Target="../slideLayouts/slideLayout14.xml"/><Relationship Id="rId4" Type="http://schemas.openxmlformats.org/officeDocument/2006/relationships/image" Target="../media/image155.png"/></Relationships>
</file>

<file path=ppt/slides/_rels/slide9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6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dirty="0" smtClean="0"/>
              <a:t>Facial Expression Recognition</a:t>
            </a:r>
            <a:endParaRPr lang="en-US" dirty="0"/>
          </a:p>
        </p:txBody>
      </p:sp>
      <p:sp>
        <p:nvSpPr>
          <p:cNvPr id="3" name="副标题 2"/>
          <p:cNvSpPr>
            <a:spLocks noGrp="1"/>
          </p:cNvSpPr>
          <p:nvPr>
            <p:ph type="subTitle" idx="1"/>
          </p:nvPr>
        </p:nvSpPr>
        <p:spPr>
          <a:xfrm>
            <a:off x="825038" y="4455620"/>
            <a:ext cx="7543800" cy="1487979"/>
          </a:xfrm>
        </p:spPr>
        <p:txBody>
          <a:bodyPr>
            <a:normAutofit/>
          </a:bodyPr>
          <a:lstStyle/>
          <a:p>
            <a:r>
              <a:rPr lang="en-US" dirty="0" smtClean="0"/>
              <a:t>Ying </a:t>
            </a:r>
            <a:r>
              <a:rPr lang="en-US" dirty="0" err="1" smtClean="0"/>
              <a:t>shen</a:t>
            </a:r>
            <a:endParaRPr lang="en-US" dirty="0" smtClean="0"/>
          </a:p>
          <a:p>
            <a:r>
              <a:rPr lang="en-US" dirty="0"/>
              <a:t>School of software </a:t>
            </a:r>
            <a:r>
              <a:rPr lang="en-US" dirty="0" smtClean="0"/>
              <a:t>engineering</a:t>
            </a:r>
          </a:p>
          <a:p>
            <a:r>
              <a:rPr lang="en-US" dirty="0" err="1" smtClean="0"/>
              <a:t>Sse</a:t>
            </a:r>
            <a:r>
              <a:rPr lang="en-US" dirty="0" smtClean="0"/>
              <a:t>, </a:t>
            </a:r>
            <a:r>
              <a:rPr lang="en-US" dirty="0" err="1" smtClean="0"/>
              <a:t>tongji</a:t>
            </a:r>
            <a:r>
              <a:rPr lang="en-US" dirty="0" smtClean="0"/>
              <a:t> university</a:t>
            </a:r>
            <a:endParaRPr lang="en-US" dirty="0"/>
          </a:p>
        </p:txBody>
      </p:sp>
    </p:spTree>
    <p:extLst>
      <p:ext uri="{BB962C8B-B14F-4D97-AF65-F5344CB8AC3E}">
        <p14:creationId xmlns:p14="http://schemas.microsoft.com/office/powerpoint/2010/main" val="4203268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Facial expression recognition</a:t>
            </a:r>
          </a:p>
        </p:txBody>
      </p:sp>
      <p:sp>
        <p:nvSpPr>
          <p:cNvPr id="3" name="内容占位符 2"/>
          <p:cNvSpPr>
            <a:spLocks noGrp="1"/>
          </p:cNvSpPr>
          <p:nvPr>
            <p:ph idx="1"/>
          </p:nvPr>
        </p:nvSpPr>
        <p:spPr/>
        <p:txBody>
          <a:bodyPr/>
          <a:lstStyle/>
          <a:p>
            <a:r>
              <a:rPr lang="en-US" dirty="0"/>
              <a:t>Appearance-based </a:t>
            </a:r>
            <a:r>
              <a:rPr lang="en-US" dirty="0" smtClean="0"/>
              <a:t>methods</a:t>
            </a:r>
          </a:p>
          <a:p>
            <a:pPr lvl="1"/>
            <a:r>
              <a:rPr lang="en-US" dirty="0"/>
              <a:t>E.g. Features are extracted using </a:t>
            </a:r>
            <a:r>
              <a:rPr lang="en-US" dirty="0" err="1"/>
              <a:t>Garborfilter</a:t>
            </a:r>
            <a:endParaRPr lang="en-US" dirty="0"/>
          </a:p>
          <a:p>
            <a:pPr lvl="1"/>
            <a:endParaRPr lang="en-US" dirty="0"/>
          </a:p>
        </p:txBody>
      </p:sp>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10</a:t>
            </a:fld>
            <a:endParaRPr lang="en-US" altLang="zh-CN" sz="1800" dirty="0">
              <a:solidFill>
                <a:srgbClr val="000000"/>
              </a:solidFill>
            </a:endParaRPr>
          </a:p>
        </p:txBody>
      </p:sp>
      <p:pic>
        <p:nvPicPr>
          <p:cNvPr id="7" name="图片 6"/>
          <p:cNvPicPr>
            <a:picLocks noChangeAspect="1"/>
          </p:cNvPicPr>
          <p:nvPr/>
        </p:nvPicPr>
        <p:blipFill>
          <a:blip r:embed="rId2"/>
          <a:stretch>
            <a:fillRect/>
          </a:stretch>
        </p:blipFill>
        <p:spPr>
          <a:xfrm>
            <a:off x="1625248" y="1822570"/>
            <a:ext cx="5895884" cy="4054688"/>
          </a:xfrm>
          <a:prstGeom prst="rect">
            <a:avLst/>
          </a:prstGeom>
        </p:spPr>
      </p:pic>
    </p:spTree>
    <p:extLst>
      <p:ext uri="{BB962C8B-B14F-4D97-AF65-F5344CB8AC3E}">
        <p14:creationId xmlns:p14="http://schemas.microsoft.com/office/powerpoint/2010/main" val="31711991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p:sp>
        <p:nvSpPr>
          <p:cNvPr id="3" name="内容占位符 2"/>
          <p:cNvSpPr>
            <a:spLocks noGrp="1"/>
          </p:cNvSpPr>
          <p:nvPr>
            <p:ph idx="1"/>
          </p:nvPr>
        </p:nvSpPr>
        <p:spPr/>
        <p:txBody>
          <a:bodyPr/>
          <a:lstStyle/>
          <a:p>
            <a:r>
              <a:rPr lang="en-US" dirty="0"/>
              <a:t>Triangulation is made of </a:t>
            </a:r>
            <a:r>
              <a:rPr lang="en-US" dirty="0" smtClean="0"/>
              <a:t>triangles</a:t>
            </a:r>
          </a:p>
          <a:p>
            <a:pPr lvl="1"/>
            <a:r>
              <a:rPr lang="en-US" dirty="0"/>
              <a:t>Outer polygon must be convex </a:t>
            </a:r>
            <a:r>
              <a:rPr lang="en-US" dirty="0" smtClean="0"/>
              <a:t>hull</a:t>
            </a:r>
          </a:p>
          <a:p>
            <a:pPr lvl="1"/>
            <a:r>
              <a:rPr lang="en-US" dirty="0"/>
              <a:t>Internal faces must be triangles, otherwise they could be triangulated further</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100</a:t>
            </a:fld>
            <a:endParaRPr lang="en-US"/>
          </a:p>
        </p:txBody>
      </p:sp>
      <p:pic>
        <p:nvPicPr>
          <p:cNvPr id="9" name="Picture 4" descr="D:\Documents and Settings\Glenn Kentaro Eguchi\My Documents\School\6.838J\Figures\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42" y="2742225"/>
            <a:ext cx="4038600" cy="326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3018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p:sp>
        <p:nvSpPr>
          <p:cNvPr id="3" name="内容占位符 2"/>
          <p:cNvSpPr>
            <a:spLocks noGrp="1"/>
          </p:cNvSpPr>
          <p:nvPr>
            <p:ph idx="1"/>
          </p:nvPr>
        </p:nvSpPr>
        <p:spPr/>
        <p:txBody>
          <a:bodyPr/>
          <a:lstStyle/>
          <a:p>
            <a:r>
              <a:rPr lang="en-US" dirty="0"/>
              <a:t>For </a:t>
            </a:r>
            <a:r>
              <a:rPr lang="en-US" i="1" dirty="0" smtClean="0">
                <a:latin typeface="Times New Roman" panose="02020603050405020304" pitchFamily="18" charset="0"/>
                <a:cs typeface="Times New Roman" panose="02020603050405020304" pitchFamily="18" charset="0"/>
              </a:rPr>
              <a:t>P</a:t>
            </a:r>
            <a:r>
              <a:rPr lang="en-US" dirty="0" smtClean="0"/>
              <a:t> consisting </a:t>
            </a:r>
            <a:r>
              <a:rPr lang="en-US" dirty="0"/>
              <a:t>of </a:t>
            </a:r>
            <a:r>
              <a:rPr lang="en-US" i="1" dirty="0" smtClean="0">
                <a:latin typeface="Times New Roman" panose="02020603050405020304" pitchFamily="18" charset="0"/>
                <a:cs typeface="Times New Roman" panose="02020603050405020304" pitchFamily="18" charset="0"/>
              </a:rPr>
              <a:t>n</a:t>
            </a:r>
            <a:r>
              <a:rPr lang="en-US" dirty="0" smtClean="0"/>
              <a:t> points</a:t>
            </a:r>
            <a:r>
              <a:rPr lang="en-US" dirty="0"/>
              <a:t>, all triangulations </a:t>
            </a:r>
            <a:r>
              <a:rPr lang="en-US" dirty="0" smtClean="0"/>
              <a:t>contain</a:t>
            </a:r>
          </a:p>
          <a:p>
            <a:pPr lvl="1"/>
            <a:r>
              <a:rPr lang="en-US" dirty="0" smtClean="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k</a:t>
            </a:r>
            <a:r>
              <a:rPr lang="en-US" dirty="0" smtClean="0"/>
              <a:t> triangles</a:t>
            </a:r>
          </a:p>
          <a:p>
            <a:pPr lvl="1"/>
            <a:r>
              <a:rPr lang="en-US" dirty="0" smtClean="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k</a:t>
            </a:r>
            <a:r>
              <a:rPr lang="en-US" dirty="0" smtClean="0"/>
              <a:t> edges</a:t>
            </a:r>
          </a:p>
          <a:p>
            <a:pPr lvl="1"/>
            <a:r>
              <a:rPr lang="en-US" i="1" dirty="0">
                <a:latin typeface="Times New Roman" panose="02020603050405020304" pitchFamily="18" charset="0"/>
                <a:cs typeface="Times New Roman" panose="02020603050405020304" pitchFamily="18" charset="0"/>
              </a:rPr>
              <a:t>n=</a:t>
            </a:r>
            <a:r>
              <a:rPr lang="en-US" dirty="0"/>
              <a:t> number of points in </a:t>
            </a:r>
            <a:r>
              <a:rPr lang="en-US" i="1" dirty="0">
                <a:latin typeface="Times New Roman" panose="02020603050405020304" pitchFamily="18" charset="0"/>
                <a:cs typeface="Times New Roman" panose="02020603050405020304" pitchFamily="18" charset="0"/>
              </a:rPr>
              <a:t>P</a:t>
            </a:r>
          </a:p>
          <a:p>
            <a:pPr lvl="1"/>
            <a:r>
              <a:rPr lang="en-US" i="1" dirty="0">
                <a:latin typeface="Times New Roman" panose="02020603050405020304" pitchFamily="18" charset="0"/>
                <a:cs typeface="Times New Roman" panose="02020603050405020304" pitchFamily="18" charset="0"/>
              </a:rPr>
              <a:t>k=</a:t>
            </a:r>
            <a:r>
              <a:rPr lang="en-US" dirty="0"/>
              <a:t> number of points on convex hull of </a:t>
            </a:r>
            <a:r>
              <a:rPr lang="en-US" i="1" dirty="0">
                <a:latin typeface="Times New Roman" panose="02020603050405020304" pitchFamily="18" charset="0"/>
                <a:cs typeface="Times New Roman" panose="02020603050405020304" pitchFamily="18" charset="0"/>
              </a:rPr>
              <a:t>P</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101</a:t>
            </a:fld>
            <a:endParaRPr lang="en-US"/>
          </a:p>
        </p:txBody>
      </p:sp>
      <p:pic>
        <p:nvPicPr>
          <p:cNvPr id="9" name="Picture 4" descr="D:\Documents and Settings\Glenn Kentaro Eguchi\My Documents\School\6.838J\Figures\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42" y="2742225"/>
            <a:ext cx="4038600" cy="326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21274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p:sp>
        <p:nvSpPr>
          <p:cNvPr id="3" name="内容占位符 2"/>
          <p:cNvSpPr>
            <a:spLocks noGrp="1"/>
          </p:cNvSpPr>
          <p:nvPr>
            <p:ph idx="1"/>
          </p:nvPr>
        </p:nvSpPr>
        <p:spPr/>
        <p:txBody>
          <a:bodyPr/>
          <a:lstStyle/>
          <a:p>
            <a:r>
              <a:rPr lang="en-US" dirty="0"/>
              <a:t>But which triangulation?</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102</a:t>
            </a:fld>
            <a:endParaRPr lang="en-US"/>
          </a:p>
        </p:txBody>
      </p:sp>
      <p:pic>
        <p:nvPicPr>
          <p:cNvPr id="8" name="图片 7"/>
          <p:cNvPicPr>
            <a:picLocks noChangeAspect="1"/>
          </p:cNvPicPr>
          <p:nvPr/>
        </p:nvPicPr>
        <p:blipFill>
          <a:blip r:embed="rId2"/>
          <a:stretch>
            <a:fillRect/>
          </a:stretch>
        </p:blipFill>
        <p:spPr>
          <a:xfrm>
            <a:off x="1552575" y="2128837"/>
            <a:ext cx="6038850" cy="2600325"/>
          </a:xfrm>
          <a:prstGeom prst="rect">
            <a:avLst/>
          </a:prstGeom>
        </p:spPr>
      </p:pic>
    </p:spTree>
    <p:extLst>
      <p:ext uri="{BB962C8B-B14F-4D97-AF65-F5344CB8AC3E}">
        <p14:creationId xmlns:p14="http://schemas.microsoft.com/office/powerpoint/2010/main" val="19006292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p:sp>
        <p:nvSpPr>
          <p:cNvPr id="3" name="内容占位符 2"/>
          <p:cNvSpPr>
            <a:spLocks noGrp="1"/>
          </p:cNvSpPr>
          <p:nvPr>
            <p:ph idx="1"/>
          </p:nvPr>
        </p:nvSpPr>
        <p:spPr/>
        <p:txBody>
          <a:bodyPr/>
          <a:lstStyle/>
          <a:p>
            <a:r>
              <a:rPr lang="en-US" dirty="0"/>
              <a:t>Some triangulations are “better” than others</a:t>
            </a:r>
          </a:p>
          <a:p>
            <a:r>
              <a:rPr lang="en-US" dirty="0" smtClean="0"/>
              <a:t>Avoid </a:t>
            </a:r>
            <a:r>
              <a:rPr lang="en-US" dirty="0"/>
              <a:t>skinny triangles, i.e. maximize minimum angle of triangulation</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103</a:t>
            </a:fld>
            <a:endParaRPr lang="en-US"/>
          </a:p>
        </p:txBody>
      </p:sp>
      <p:pic>
        <p:nvPicPr>
          <p:cNvPr id="9" name="Picture 4" descr="D:\Documents and Settings\Glenn Kentaro Eguchi\My Documents\School\6.838J\Figures\4.bmp"/>
          <p:cNvPicPr>
            <a:picLocks noChangeAspect="1" noChangeArrowheads="1"/>
          </p:cNvPicPr>
          <p:nvPr/>
        </p:nvPicPr>
        <p:blipFill>
          <a:blip r:embed="rId2">
            <a:lum contrast="44000"/>
            <a:extLst>
              <a:ext uri="{28A0092B-C50C-407E-A947-70E740481C1C}">
                <a14:useLocalDpi xmlns:a14="http://schemas.microsoft.com/office/drawing/2010/main" val="0"/>
              </a:ext>
            </a:extLst>
          </a:blip>
          <a:srcRect/>
          <a:stretch>
            <a:fillRect/>
          </a:stretch>
        </p:blipFill>
        <p:spPr bwMode="auto">
          <a:xfrm>
            <a:off x="572690" y="2790005"/>
            <a:ext cx="800100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40371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lstStyle/>
              <a:p>
                <a:r>
                  <a:rPr lang="en-US" dirty="0" smtClean="0"/>
                  <a:t>Let 𝒯 be </a:t>
                </a:r>
                <a:r>
                  <a:rPr lang="en-US" dirty="0"/>
                  <a:t>a triangulation of </a:t>
                </a:r>
                <a:r>
                  <a:rPr lang="en-US" i="1" dirty="0" smtClean="0">
                    <a:latin typeface="Times New Roman" panose="02020603050405020304" pitchFamily="18" charset="0"/>
                    <a:cs typeface="Times New Roman" panose="02020603050405020304" pitchFamily="18" charset="0"/>
                  </a:rPr>
                  <a:t>P</a:t>
                </a:r>
                <a:r>
                  <a:rPr lang="en-US" dirty="0" smtClean="0"/>
                  <a:t> with </a:t>
                </a:r>
                <a:r>
                  <a:rPr lang="en-US" i="1" dirty="0">
                    <a:latin typeface="Times New Roman" panose="02020603050405020304" pitchFamily="18" charset="0"/>
                    <a:cs typeface="Times New Roman" panose="02020603050405020304" pitchFamily="18" charset="0"/>
                  </a:rPr>
                  <a:t>m</a:t>
                </a:r>
                <a:r>
                  <a:rPr lang="en-US" dirty="0" smtClean="0"/>
                  <a:t> triangles</a:t>
                </a:r>
                <a:r>
                  <a:rPr lang="en-US" dirty="0"/>
                  <a:t>. Its angle vector is </a:t>
                </a:r>
                <a14:m>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𝒯</m:t>
                    </m:r>
                    <m:r>
                      <a:rPr lang="en-US" i="1" dirty="0" smtClean="0">
                        <a:latin typeface="Cambria Math" panose="02040503050406030204" pitchFamily="18" charset="0"/>
                      </a:rPr>
                      <m:t>) = (</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𝛼</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𝛼</m:t>
                        </m:r>
                      </m:e>
                      <m:sub>
                        <m:r>
                          <a:rPr lang="en-US" i="1" dirty="0" smtClean="0">
                            <a:latin typeface="Cambria Math" panose="02040503050406030204" pitchFamily="18" charset="0"/>
                          </a:rPr>
                          <m:t>3</m:t>
                        </m:r>
                        <m:r>
                          <a:rPr lang="en-US" b="0" i="1" dirty="0" smtClean="0">
                            <a:latin typeface="Cambria Math" panose="02040503050406030204" pitchFamily="18" charset="0"/>
                          </a:rPr>
                          <m:t>𝑚</m:t>
                        </m:r>
                      </m:sub>
                    </m:sSub>
                    <m:r>
                      <a:rPr lang="en-US" i="1" dirty="0" smtClean="0">
                        <a:latin typeface="Cambria Math" panose="02040503050406030204" pitchFamily="18" charset="0"/>
                      </a:rPr>
                      <m:t>)</m:t>
                    </m:r>
                  </m:oMath>
                </a14:m>
                <a:r>
                  <a:rPr lang="en-US" dirty="0" smtClean="0"/>
                  <a:t> </a:t>
                </a:r>
                <a:r>
                  <a:rPr lang="en-US" dirty="0"/>
                  <a:t>where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𝛼</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𝛼</m:t>
                        </m:r>
                      </m:e>
                      <m:sub>
                        <m:r>
                          <a:rPr lang="en-US" i="1" dirty="0" smtClean="0">
                            <a:latin typeface="Cambria Math" panose="02040503050406030204" pitchFamily="18" charset="0"/>
                          </a:rPr>
                          <m:t>3</m:t>
                        </m:r>
                        <m:r>
                          <a:rPr lang="en-US" i="1" dirty="0" smtClean="0">
                            <a:latin typeface="Cambria Math" panose="02040503050406030204" pitchFamily="18" charset="0"/>
                          </a:rPr>
                          <m:t>𝑚</m:t>
                        </m:r>
                      </m:sub>
                    </m:sSub>
                  </m:oMath>
                </a14:m>
                <a:r>
                  <a:rPr lang="en-US" dirty="0" smtClean="0"/>
                  <a:t> are </a:t>
                </a:r>
                <a:r>
                  <a:rPr lang="en-US" dirty="0"/>
                  <a:t>the angles of </a:t>
                </a:r>
                <a:r>
                  <a:rPr lang="en-US" dirty="0" smtClean="0"/>
                  <a:t>𝒯 sorted </a:t>
                </a:r>
                <a:r>
                  <a:rPr lang="en-US" dirty="0"/>
                  <a:t>by increasing value.</a:t>
                </a:r>
              </a:p>
              <a:p>
                <a:r>
                  <a:rPr lang="en-US" dirty="0" smtClean="0"/>
                  <a:t>Let </a:t>
                </a:r>
                <a:r>
                  <a:rPr lang="en-US" dirty="0"/>
                  <a:t>𝒯</a:t>
                </a:r>
                <a:r>
                  <a:rPr lang="en-US" dirty="0" smtClean="0"/>
                  <a:t>′ be </a:t>
                </a:r>
                <a:r>
                  <a:rPr lang="en-US" dirty="0"/>
                  <a:t>another triangulation of </a:t>
                </a:r>
                <a:r>
                  <a:rPr lang="en-US" i="1" dirty="0">
                    <a:latin typeface="Times New Roman" panose="02020603050405020304" pitchFamily="18" charset="0"/>
                    <a:cs typeface="Times New Roman" panose="02020603050405020304" pitchFamily="18" charset="0"/>
                  </a:rPr>
                  <a:t>P</a:t>
                </a:r>
                <a:r>
                  <a:rPr lang="en-US" dirty="0"/>
                  <a:t>. </a:t>
                </a:r>
                <a14:m>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𝒯</m:t>
                    </m:r>
                    <m:r>
                      <a:rPr lang="en-US" i="1" dirty="0" smtClean="0">
                        <a:latin typeface="Cambria Math" panose="02040503050406030204" pitchFamily="18" charset="0"/>
                      </a:rPr>
                      <m:t>) </m:t>
                    </m:r>
                  </m:oMath>
                </a14:m>
                <a:r>
                  <a:rPr lang="en-US" dirty="0"/>
                  <a:t>is larger then </a:t>
                </a:r>
                <a14:m>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𝒯</m:t>
                    </m:r>
                    <m:r>
                      <a:rPr lang="en-US" i="1" dirty="0" smtClean="0">
                        <a:latin typeface="Cambria Math" panose="02040503050406030204" pitchFamily="18" charset="0"/>
                      </a:rPr>
                      <m:t>′) </m:t>
                    </m:r>
                  </m:oMath>
                </a14:m>
                <a:r>
                  <a:rPr lang="en-US" dirty="0" err="1"/>
                  <a:t>iff</a:t>
                </a:r>
                <a:r>
                  <a:rPr lang="en-US" dirty="0"/>
                  <a:t> there exists an </a:t>
                </a:r>
                <a:r>
                  <a:rPr lang="en-US" i="1" dirty="0" err="1">
                    <a:latin typeface="Times New Roman" panose="02020603050405020304" pitchFamily="18" charset="0"/>
                    <a:cs typeface="Times New Roman" panose="02020603050405020304" pitchFamily="18" charset="0"/>
                  </a:rPr>
                  <a:t>i</a:t>
                </a:r>
                <a:r>
                  <a:rPr lang="en-US" dirty="0" smtClean="0"/>
                  <a:t> such that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𝑎</m:t>
                        </m:r>
                      </m:e>
                      <m:sub>
                        <m:r>
                          <a:rPr lang="en-US" i="1" dirty="0" smtClean="0">
                            <a:latin typeface="Cambria Math" panose="02040503050406030204" pitchFamily="18" charset="0"/>
                          </a:rPr>
                          <m:t>𝑗</m:t>
                        </m:r>
                      </m:sub>
                    </m:sSub>
                    <m:r>
                      <a:rPr lang="en-US" i="1" dirty="0" smtClean="0">
                        <a:latin typeface="Cambria Math" panose="02040503050406030204" pitchFamily="18" charset="0"/>
                      </a:rPr>
                      <m:t>= </m:t>
                    </m:r>
                    <m:sSubSup>
                      <m:sSubSupPr>
                        <m:ctrlPr>
                          <a:rPr lang="en-US" b="0" i="1" dirty="0" smtClean="0">
                            <a:latin typeface="Cambria Math" panose="02040503050406030204" pitchFamily="18" charset="0"/>
                          </a:rPr>
                        </m:ctrlPr>
                      </m:sSubSupPr>
                      <m:e>
                        <m:r>
                          <a:rPr lang="en-US" i="1" dirty="0" err="1" smtClean="0">
                            <a:latin typeface="Cambria Math" panose="02040503050406030204" pitchFamily="18" charset="0"/>
                          </a:rPr>
                          <m:t>𝑎</m:t>
                        </m:r>
                      </m:e>
                      <m:sub>
                        <m:r>
                          <a:rPr lang="en-US" i="1" dirty="0" err="1" smtClean="0">
                            <a:latin typeface="Cambria Math" panose="02040503050406030204" pitchFamily="18" charset="0"/>
                          </a:rPr>
                          <m:t>𝑗</m:t>
                        </m:r>
                      </m:sub>
                      <m:sup>
                        <m:r>
                          <a:rPr lang="en-US" i="1" dirty="0" err="1" smtClean="0">
                            <a:latin typeface="Cambria Math" panose="02040503050406030204" pitchFamily="18" charset="0"/>
                          </a:rPr>
                          <m:t>′</m:t>
                        </m:r>
                      </m:sup>
                    </m:sSubSup>
                  </m:oMath>
                </a14:m>
                <a:r>
                  <a:rPr lang="en-US" dirty="0" smtClean="0"/>
                  <a:t> for all </a:t>
                </a:r>
                <a:r>
                  <a:rPr lang="en-US" i="1" dirty="0" smtClean="0">
                    <a:latin typeface="Times New Roman" panose="02020603050405020304" pitchFamily="18" charset="0"/>
                    <a:cs typeface="Times New Roman" panose="02020603050405020304" pitchFamily="18" charset="0"/>
                  </a:rPr>
                  <a:t>j </a:t>
                </a:r>
                <a:r>
                  <a:rPr lang="en-US" dirty="0" smtClean="0">
                    <a:latin typeface="Times New Roman" panose="02020603050405020304" pitchFamily="18" charset="0"/>
                    <a:cs typeface="Times New Roman" panose="02020603050405020304" pitchFamily="18" charset="0"/>
                  </a:rPr>
                  <a:t>&lt;</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i</a:t>
                </a:r>
                <a:r>
                  <a:rPr lang="en-US" i="1" dirty="0" smtClean="0">
                    <a:latin typeface="Times New Roman" panose="02020603050405020304" pitchFamily="18" charset="0"/>
                    <a:cs typeface="Times New Roman" panose="02020603050405020304" pitchFamily="18" charset="0"/>
                  </a:rPr>
                  <a:t> </a:t>
                </a:r>
                <a:r>
                  <a:rPr lang="en-US" dirty="0" smtClean="0"/>
                  <a:t>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𝑎</m:t>
                        </m:r>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&gt;</m:t>
                    </m:r>
                    <m:sSubSup>
                      <m:sSubSupPr>
                        <m:ctrlPr>
                          <a:rPr lang="en-US" i="1" dirty="0">
                            <a:latin typeface="Cambria Math" panose="02040503050406030204" pitchFamily="18" charset="0"/>
                          </a:rPr>
                        </m:ctrlPr>
                      </m:sSubSupPr>
                      <m:e>
                        <m:r>
                          <a:rPr lang="en-US" i="1" dirty="0" err="1">
                            <a:latin typeface="Cambria Math" panose="02040503050406030204" pitchFamily="18" charset="0"/>
                          </a:rPr>
                          <m:t>𝑎</m:t>
                        </m:r>
                      </m:e>
                      <m:sub>
                        <m:r>
                          <a:rPr lang="en-US" b="0" i="1" dirty="0" smtClean="0">
                            <a:latin typeface="Cambria Math" panose="02040503050406030204" pitchFamily="18" charset="0"/>
                          </a:rPr>
                          <m:t>𝑖</m:t>
                        </m:r>
                      </m:sub>
                      <m:sup>
                        <m:r>
                          <a:rPr lang="en-US" i="1" dirty="0" err="1">
                            <a:latin typeface="Cambria Math" panose="02040503050406030204" pitchFamily="18" charset="0"/>
                          </a:rPr>
                          <m:t>′</m:t>
                        </m:r>
                      </m:sup>
                    </m:sSubSup>
                  </m:oMath>
                </a14:m>
                <a:endParaRPr lang="en-US" dirty="0"/>
              </a:p>
              <a:p>
                <a:r>
                  <a:rPr lang="en-US" dirty="0" smtClean="0">
                    <a:latin typeface="Times New Roman" panose="02020603050405020304" pitchFamily="18" charset="0"/>
                    <a:cs typeface="Times New Roman" panose="02020603050405020304" pitchFamily="18" charset="0"/>
                  </a:rPr>
                  <a:t>𝒯</a:t>
                </a:r>
                <a:r>
                  <a:rPr lang="en-US" dirty="0" smtClean="0"/>
                  <a:t> is </a:t>
                </a:r>
                <a:r>
                  <a:rPr lang="en-US" dirty="0"/>
                  <a:t>angle optimal if </a:t>
                </a:r>
                <a14:m>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𝒯</m:t>
                    </m:r>
                    <m:r>
                      <a:rPr lang="en-US" i="1" dirty="0" smtClean="0">
                        <a:latin typeface="Cambria Math" panose="02040503050406030204" pitchFamily="18" charset="0"/>
                      </a:rPr>
                      <m:t>)&gt;</m:t>
                    </m:r>
                    <m:r>
                      <a:rPr lang="en-US"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𝒯</m:t>
                    </m:r>
                    <m:r>
                      <a:rPr lang="en-US" i="1" dirty="0" smtClean="0">
                        <a:latin typeface="Cambria Math" panose="02040503050406030204" pitchFamily="18" charset="0"/>
                      </a:rPr>
                      <m:t>′) </m:t>
                    </m:r>
                  </m:oMath>
                </a14:m>
                <a:r>
                  <a:rPr lang="en-US" dirty="0"/>
                  <a:t>for all </a:t>
                </a:r>
                <a:r>
                  <a:rPr lang="en-US" dirty="0" smtClean="0"/>
                  <a:t>triangulations </a:t>
                </a:r>
                <a:r>
                  <a:rPr lang="en-US" dirty="0"/>
                  <a:t>𝒯</a:t>
                </a:r>
                <a:r>
                  <a:rPr lang="en-US" dirty="0" smtClean="0"/>
                  <a:t>′ of </a:t>
                </a:r>
                <a:r>
                  <a:rPr lang="en-US" i="1" dirty="0">
                    <a:latin typeface="Times New Roman" panose="02020603050405020304" pitchFamily="18" charset="0"/>
                    <a:cs typeface="Times New Roman" panose="02020603050405020304" pitchFamily="18" charset="0"/>
                  </a:rPr>
                  <a:t>P</a:t>
                </a:r>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2280" t="-1792" r="-1824"/>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104</a:t>
            </a:fld>
            <a:endParaRPr lang="en-US"/>
          </a:p>
        </p:txBody>
      </p:sp>
      <p:pic>
        <p:nvPicPr>
          <p:cNvPr id="7" name="图片 6"/>
          <p:cNvPicPr>
            <a:picLocks noChangeAspect="1"/>
          </p:cNvPicPr>
          <p:nvPr/>
        </p:nvPicPr>
        <p:blipFill>
          <a:blip r:embed="rId3"/>
          <a:stretch>
            <a:fillRect/>
          </a:stretch>
        </p:blipFill>
        <p:spPr>
          <a:xfrm>
            <a:off x="6194335" y="4093857"/>
            <a:ext cx="2215028" cy="1938141"/>
          </a:xfrm>
          <a:prstGeom prst="rect">
            <a:avLst/>
          </a:prstGeom>
        </p:spPr>
      </p:pic>
    </p:spTree>
    <p:extLst>
      <p:ext uri="{BB962C8B-B14F-4D97-AF65-F5344CB8AC3E}">
        <p14:creationId xmlns:p14="http://schemas.microsoft.com/office/powerpoint/2010/main" val="241315865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p:sp>
        <p:nvSpPr>
          <p:cNvPr id="3" name="内容占位符 2"/>
          <p:cNvSpPr>
            <a:spLocks noGrp="1"/>
          </p:cNvSpPr>
          <p:nvPr>
            <p:ph idx="1"/>
          </p:nvPr>
        </p:nvSpPr>
        <p:spPr/>
        <p:txBody>
          <a:bodyPr/>
          <a:lstStyle/>
          <a:p>
            <a:r>
              <a:rPr lang="en-US" dirty="0" smtClean="0"/>
              <a:t>If the two triangles form a convex quadrilateral, we could have an alternative triangulation by performing an </a:t>
            </a:r>
            <a:r>
              <a:rPr lang="en-US" dirty="0">
                <a:solidFill>
                  <a:srgbClr val="FF0000"/>
                </a:solidFill>
              </a:rPr>
              <a:t>edge </a:t>
            </a:r>
            <a:r>
              <a:rPr lang="en-US" dirty="0" smtClean="0">
                <a:solidFill>
                  <a:srgbClr val="FF0000"/>
                </a:solidFill>
              </a:rPr>
              <a:t>flip </a:t>
            </a:r>
            <a:r>
              <a:rPr lang="en-US" dirty="0" smtClean="0"/>
              <a:t>on </a:t>
            </a:r>
            <a:r>
              <a:rPr lang="en-US" dirty="0"/>
              <a:t>their shared edge</a:t>
            </a:r>
            <a:r>
              <a:rPr lang="en-US" dirty="0" smtClean="0"/>
              <a:t>.</a:t>
            </a:r>
            <a:endParaRPr lang="en-US" dirty="0"/>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105</a:t>
            </a:fld>
            <a:endParaRPr lang="en-US"/>
          </a:p>
        </p:txBody>
      </p:sp>
      <p:pic>
        <p:nvPicPr>
          <p:cNvPr id="8" name="Picture 4" descr="D:\Documents and Settings\Glenn Kentaro Eguchi\My Documents\School\6.838J\Figures\9.bmp"/>
          <p:cNvPicPr>
            <a:picLocks noChangeAspect="1" noChangeArrowheads="1"/>
          </p:cNvPicPr>
          <p:nvPr/>
        </p:nvPicPr>
        <p:blipFill>
          <a:blip r:embed="rId2">
            <a:extLst>
              <a:ext uri="{28A0092B-C50C-407E-A947-70E740481C1C}">
                <a14:useLocalDpi xmlns:a14="http://schemas.microsoft.com/office/drawing/2010/main" val="0"/>
              </a:ext>
            </a:extLst>
          </a:blip>
          <a:srcRect t="7091"/>
          <a:stretch>
            <a:fillRect/>
          </a:stretch>
        </p:blipFill>
        <p:spPr bwMode="auto">
          <a:xfrm>
            <a:off x="302623" y="2396420"/>
            <a:ext cx="8305800" cy="236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12058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lstStyle/>
              <a:p>
                <a:r>
                  <a:rPr lang="en-US" dirty="0" smtClean="0"/>
                  <a:t>The </a:t>
                </a:r>
                <a:r>
                  <a:rPr lang="en-US" dirty="0"/>
                  <a:t>edge </a:t>
                </a:r>
                <a14:m>
                  <m:oMath xmlns:m="http://schemas.openxmlformats.org/officeDocument/2006/math">
                    <m:r>
                      <a:rPr lang="en-US" i="1" dirty="0">
                        <a:latin typeface="Cambria Math" panose="02040503050406030204" pitchFamily="18" charset="0"/>
                      </a:rPr>
                      <m:t>𝑒</m:t>
                    </m:r>
                    <m:r>
                      <a:rPr lang="en-US" i="1" dirty="0">
                        <a:latin typeface="Cambria Math" panose="02040503050406030204" pitchFamily="18" charset="0"/>
                      </a:rPr>
                      <m:t>=</m:t>
                    </m:r>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𝑃</m:t>
                            </m:r>
                          </m:e>
                          <m:sub>
                            <m:r>
                              <a:rPr lang="en-US" i="1" dirty="0">
                                <a:latin typeface="Cambria Math" panose="02040503050406030204" pitchFamily="18" charset="0"/>
                              </a:rPr>
                              <m:t>𝑖</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𝑃</m:t>
                            </m:r>
                          </m:e>
                          <m:sub>
                            <m:r>
                              <a:rPr lang="en-US" i="1" dirty="0">
                                <a:latin typeface="Cambria Math" panose="02040503050406030204" pitchFamily="18" charset="0"/>
                              </a:rPr>
                              <m:t>𝑗</m:t>
                            </m:r>
                          </m:sub>
                        </m:sSub>
                      </m:e>
                    </m:acc>
                  </m:oMath>
                </a14:m>
                <a:r>
                  <a:rPr lang="en-US" dirty="0"/>
                  <a:t> is </a:t>
                </a:r>
                <a:r>
                  <a:rPr lang="en-US" dirty="0"/>
                  <a:t>illegal </a:t>
                </a:r>
                <a:r>
                  <a:rPr lang="en-US" dirty="0" smtClean="0"/>
                  <a:t>if</a:t>
                </a:r>
              </a:p>
              <a:p>
                <a:pPr algn="ctr"/>
                <a14:m>
                  <m:oMath xmlns:m="http://schemas.openxmlformats.org/officeDocument/2006/math">
                    <m:limLow>
                      <m:limLowPr>
                        <m:ctrlPr>
                          <a:rPr lang="en-US" i="1" dirty="0">
                            <a:latin typeface="Cambria Math" panose="02040503050406030204" pitchFamily="18" charset="0"/>
                          </a:rPr>
                        </m:ctrlPr>
                      </m:limLowPr>
                      <m:e>
                        <m:r>
                          <m:rPr>
                            <m:sty m:val="p"/>
                          </m:rPr>
                          <a:rPr lang="en-US" dirty="0">
                            <a:latin typeface="Cambria Math" panose="02040503050406030204" pitchFamily="18" charset="0"/>
                          </a:rPr>
                          <m:t>min</m:t>
                        </m:r>
                      </m:e>
                      <m:lim>
                        <m:r>
                          <a:rPr lang="en-US" i="1" dirty="0">
                            <a:latin typeface="Cambria Math" panose="02040503050406030204" pitchFamily="18" charset="0"/>
                          </a:rPr>
                          <m:t>1≤</m:t>
                        </m:r>
                        <m:r>
                          <a:rPr lang="en-US" i="1" dirty="0">
                            <a:latin typeface="Cambria Math" panose="02040503050406030204" pitchFamily="18" charset="0"/>
                          </a:rPr>
                          <m:t>𝑖</m:t>
                        </m:r>
                        <m:r>
                          <a:rPr lang="en-US" i="1" dirty="0">
                            <a:latin typeface="Cambria Math" panose="02040503050406030204" pitchFamily="18" charset="0"/>
                          </a:rPr>
                          <m:t>≤6</m:t>
                        </m:r>
                      </m:lim>
                    </m:limLow>
                    <m:sSub>
                      <m:sSubPr>
                        <m:ctrlPr>
                          <a:rPr lang="en-US" i="1" dirty="0">
                            <a:latin typeface="Cambria Math" panose="02040503050406030204" pitchFamily="18" charset="0"/>
                          </a:rPr>
                        </m:ctrlPr>
                      </m:sSubPr>
                      <m:e>
                        <m:r>
                          <a:rPr lang="en-US" i="1" dirty="0">
                            <a:latin typeface="Cambria Math" panose="02040503050406030204" pitchFamily="18" charset="0"/>
                          </a:rPr>
                          <m:t>𝛼</m:t>
                        </m:r>
                      </m:e>
                      <m:sub>
                        <m:r>
                          <a:rPr lang="en-US" i="1" dirty="0">
                            <a:latin typeface="Cambria Math" panose="02040503050406030204" pitchFamily="18" charset="0"/>
                          </a:rPr>
                          <m:t>𝑖</m:t>
                        </m:r>
                      </m:sub>
                    </m:sSub>
                    <m:r>
                      <a:rPr lang="en-US" i="1" dirty="0">
                        <a:latin typeface="Cambria Math" panose="02040503050406030204" pitchFamily="18" charset="0"/>
                      </a:rPr>
                      <m:t>≤</m:t>
                    </m:r>
                    <m:limLow>
                      <m:limLowPr>
                        <m:ctrlPr>
                          <a:rPr lang="en-US" i="1" dirty="0">
                            <a:latin typeface="Cambria Math" panose="02040503050406030204" pitchFamily="18" charset="0"/>
                          </a:rPr>
                        </m:ctrlPr>
                      </m:limLowPr>
                      <m:e>
                        <m:r>
                          <m:rPr>
                            <m:sty m:val="p"/>
                          </m:rPr>
                          <a:rPr lang="en-US" dirty="0">
                            <a:latin typeface="Cambria Math" panose="02040503050406030204" pitchFamily="18" charset="0"/>
                          </a:rPr>
                          <m:t>min</m:t>
                        </m:r>
                      </m:e>
                      <m:lim>
                        <m:r>
                          <a:rPr lang="en-US" i="1" dirty="0">
                            <a:latin typeface="Cambria Math" panose="02040503050406030204" pitchFamily="18" charset="0"/>
                          </a:rPr>
                          <m:t>1≤</m:t>
                        </m:r>
                        <m:r>
                          <a:rPr lang="en-US" i="1" dirty="0">
                            <a:latin typeface="Cambria Math" panose="02040503050406030204" pitchFamily="18" charset="0"/>
                          </a:rPr>
                          <m:t>𝑖</m:t>
                        </m:r>
                        <m:r>
                          <a:rPr lang="en-US" i="1" dirty="0">
                            <a:latin typeface="Cambria Math" panose="02040503050406030204" pitchFamily="18" charset="0"/>
                          </a:rPr>
                          <m:t>≤6</m:t>
                        </m:r>
                      </m:lim>
                    </m:limLow>
                    <m:sSubSup>
                      <m:sSubSupPr>
                        <m:ctrlPr>
                          <a:rPr lang="en-US" i="1" dirty="0">
                            <a:latin typeface="Cambria Math" panose="02040503050406030204" pitchFamily="18" charset="0"/>
                          </a:rPr>
                        </m:ctrlPr>
                      </m:sSubSupPr>
                      <m:e>
                        <m:r>
                          <a:rPr lang="en-US" i="1" dirty="0">
                            <a:latin typeface="Cambria Math" panose="02040503050406030204" pitchFamily="18" charset="0"/>
                          </a:rPr>
                          <m:t>𝛼</m:t>
                        </m:r>
                      </m:e>
                      <m:sub>
                        <m:r>
                          <a:rPr lang="en-US" i="1" dirty="0">
                            <a:latin typeface="Cambria Math" panose="02040503050406030204" pitchFamily="18" charset="0"/>
                          </a:rPr>
                          <m:t>𝑖</m:t>
                        </m:r>
                      </m:sub>
                      <m:sup>
                        <m:r>
                          <a:rPr lang="en-US" i="1" dirty="0">
                            <a:latin typeface="Cambria Math" panose="02040503050406030204" pitchFamily="18" charset="0"/>
                          </a:rPr>
                          <m:t>′</m:t>
                        </m:r>
                      </m:sup>
                    </m:sSubSup>
                  </m:oMath>
                </a14:m>
                <a:endParaRPr lang="en-US" dirty="0"/>
              </a:p>
              <a:p>
                <a:r>
                  <a:rPr lang="en-US" dirty="0"/>
                  <a:t>Only difference between 𝒯</a:t>
                </a:r>
                <a:r>
                  <a:rPr lang="en-US" dirty="0" smtClean="0"/>
                  <a:t> </a:t>
                </a:r>
                <a:r>
                  <a:rPr lang="en-US" dirty="0"/>
                  <a:t>containing </a:t>
                </a:r>
                <a14:m>
                  <m:oMath xmlns:m="http://schemas.openxmlformats.org/officeDocument/2006/math">
                    <m:r>
                      <a:rPr lang="en-US" i="1" dirty="0">
                        <a:latin typeface="Cambria Math" panose="02040503050406030204" pitchFamily="18" charset="0"/>
                      </a:rPr>
                      <m:t>𝑒</m:t>
                    </m:r>
                  </m:oMath>
                </a14:m>
                <a:r>
                  <a:rPr lang="en-US" dirty="0"/>
                  <a:t> and </a:t>
                </a:r>
                <a14:m>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𝒯</m:t>
                        </m:r>
                      </m:e>
                      <m:sup>
                        <m:r>
                          <a:rPr lang="en-US" b="0" i="1" dirty="0" smtClean="0">
                            <a:latin typeface="Cambria Math" panose="02040503050406030204" pitchFamily="18" charset="0"/>
                          </a:rPr>
                          <m:t>′</m:t>
                        </m:r>
                      </m:sup>
                    </m:sSup>
                  </m:oMath>
                </a14:m>
                <a:r>
                  <a:rPr lang="en-US" dirty="0" smtClean="0"/>
                  <a:t> </a:t>
                </a:r>
                <a:r>
                  <a:rPr lang="en-US" dirty="0"/>
                  <a:t>with </a:t>
                </a:r>
                <a14:m>
                  <m:oMath xmlns:m="http://schemas.openxmlformats.org/officeDocument/2006/math">
                    <m:r>
                      <a:rPr lang="en-US" i="1" dirty="0">
                        <a:latin typeface="Cambria Math" panose="02040503050406030204" pitchFamily="18" charset="0"/>
                      </a:rPr>
                      <m:t>𝑒</m:t>
                    </m:r>
                  </m:oMath>
                </a14:m>
                <a:r>
                  <a:rPr lang="en-US" dirty="0"/>
                  <a:t> flipped are the six angles of the quadrilateral</a:t>
                </a:r>
                <a:r>
                  <a:rPr lang="en-US" dirty="0" smtClean="0"/>
                  <a:t>.</a:t>
                </a:r>
              </a:p>
              <a:p>
                <a:r>
                  <a:rPr lang="en-US" dirty="0" smtClean="0"/>
                  <a:t>Flipping </a:t>
                </a:r>
                <a:r>
                  <a:rPr lang="en-US" dirty="0"/>
                  <a:t>an illegal edge increases the angle vector</a:t>
                </a:r>
              </a:p>
              <a:p>
                <a:endParaRPr lang="en-US"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232"/>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106</a:t>
            </a:fld>
            <a:endParaRPr lang="en-US"/>
          </a:p>
        </p:txBody>
      </p:sp>
      <p:pic>
        <p:nvPicPr>
          <p:cNvPr id="7" name="Picture 2" descr="https://upload.wikimedia.org/wikipedia/commons/8/82/Delaunay_triangulation_does_not_minimize_edge_length.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83305" y="3481466"/>
            <a:ext cx="4229641" cy="2819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5430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a:t>If triangulation </a:t>
                </a:r>
                <a:r>
                  <a:rPr lang="en-US" dirty="0" smtClean="0"/>
                  <a:t>𝒯 contains </a:t>
                </a:r>
                <a:r>
                  <a:rPr lang="en-US" dirty="0"/>
                  <a:t>an illegal edge </a:t>
                </a:r>
                <a:r>
                  <a:rPr lang="en-US" i="1" dirty="0">
                    <a:latin typeface="Times New Roman" panose="02020603050405020304" pitchFamily="18" charset="0"/>
                    <a:cs typeface="Times New Roman" panose="02020603050405020304" pitchFamily="18" charset="0"/>
                  </a:rPr>
                  <a:t>e</a:t>
                </a:r>
                <a:r>
                  <a:rPr lang="en-US" dirty="0" smtClean="0"/>
                  <a:t>, </a:t>
                </a:r>
                <a:r>
                  <a:rPr lang="en-US" dirty="0"/>
                  <a:t>we can make </a:t>
                </a:r>
                <a14:m>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𝒯</m:t>
                    </m:r>
                    <m:r>
                      <a:rPr lang="en-US" i="1" dirty="0" smtClean="0">
                        <a:latin typeface="Cambria Math" panose="02040503050406030204" pitchFamily="18" charset="0"/>
                      </a:rPr>
                      <m:t>)</m:t>
                    </m:r>
                  </m:oMath>
                </a14:m>
                <a:r>
                  <a:rPr lang="en-US" dirty="0" smtClean="0"/>
                  <a:t> </a:t>
                </a:r>
                <a:r>
                  <a:rPr lang="en-US" dirty="0"/>
                  <a:t>larger by flipping </a:t>
                </a:r>
                <a:r>
                  <a:rPr lang="en-US" i="1" dirty="0">
                    <a:latin typeface="Times New Roman" panose="02020603050405020304" pitchFamily="18" charset="0"/>
                    <a:cs typeface="Times New Roman" panose="02020603050405020304" pitchFamily="18" charset="0"/>
                  </a:rPr>
                  <a:t>e</a:t>
                </a:r>
                <a:r>
                  <a:rPr lang="en-US" dirty="0"/>
                  <a:t>.</a:t>
                </a:r>
              </a:p>
              <a:p>
                <a:r>
                  <a:rPr lang="en-US" dirty="0" smtClean="0"/>
                  <a:t>In </a:t>
                </a:r>
                <a:r>
                  <a:rPr lang="en-US" dirty="0"/>
                  <a:t>this case, </a:t>
                </a:r>
                <a:r>
                  <a:rPr lang="en-US" dirty="0" smtClean="0"/>
                  <a:t>𝒯 is </a:t>
                </a:r>
                <a:r>
                  <a:rPr lang="en-US" dirty="0"/>
                  <a:t>an </a:t>
                </a:r>
                <a:r>
                  <a:rPr lang="en-US" dirty="0">
                    <a:solidFill>
                      <a:srgbClr val="FF0000"/>
                    </a:solidFill>
                  </a:rPr>
                  <a:t>illegal triangulation</a:t>
                </a:r>
                <a:r>
                  <a:rPr lang="en-US" dirty="0"/>
                  <a:t>.</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792"/>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107</a:t>
            </a:fld>
            <a:endParaRPr lang="en-US"/>
          </a:p>
        </p:txBody>
      </p:sp>
    </p:spTree>
    <p:extLst>
      <p:ext uri="{BB962C8B-B14F-4D97-AF65-F5344CB8AC3E}">
        <p14:creationId xmlns:p14="http://schemas.microsoft.com/office/powerpoint/2010/main" val="127386041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a:t>We can use </a:t>
                </a:r>
                <a:r>
                  <a:rPr lang="en-US" dirty="0" smtClean="0"/>
                  <a:t>Thales’ </a:t>
                </a:r>
                <a:r>
                  <a:rPr lang="en-US" dirty="0"/>
                  <a:t>Theorem to </a:t>
                </a:r>
                <a:r>
                  <a:rPr lang="en-US" dirty="0" smtClean="0"/>
                  <a:t>test if </a:t>
                </a:r>
                <a:r>
                  <a:rPr lang="en-US" dirty="0"/>
                  <a:t>an edge is legal without </a:t>
                </a:r>
                <a:r>
                  <a:rPr lang="en-US" dirty="0" smtClean="0"/>
                  <a:t>calculating angles</a:t>
                </a:r>
              </a:p>
              <a:p>
                <a:r>
                  <a:rPr lang="en-US" cap="small" dirty="0" smtClean="0">
                    <a:solidFill>
                      <a:srgbClr val="FF0000"/>
                    </a:solidFill>
                  </a:rPr>
                  <a:t>Theorem</a:t>
                </a:r>
                <a:r>
                  <a:rPr lang="en-US" dirty="0" smtClean="0"/>
                  <a:t> </a:t>
                </a:r>
                <a:r>
                  <a:rPr lang="en-US" dirty="0"/>
                  <a:t>Let </a:t>
                </a:r>
                <a:r>
                  <a:rPr lang="en-US" i="1" dirty="0">
                    <a:latin typeface="Times New Roman" panose="02020603050405020304" pitchFamily="18" charset="0"/>
                    <a:cs typeface="Times New Roman" panose="02020603050405020304" pitchFamily="18" charset="0"/>
                  </a:rPr>
                  <a:t>C</a:t>
                </a:r>
                <a:r>
                  <a:rPr lang="en-US" dirty="0"/>
                  <a:t> be a circle, </a:t>
                </a:r>
                <a:r>
                  <a:rPr lang="en-US" i="1" dirty="0">
                    <a:latin typeface="Times New Roman" panose="02020603050405020304" pitchFamily="18" charset="0"/>
                    <a:cs typeface="Times New Roman" panose="02020603050405020304" pitchFamily="18" charset="0"/>
                  </a:rPr>
                  <a:t>ℓ</a:t>
                </a:r>
                <a:r>
                  <a:rPr lang="en-US" dirty="0"/>
                  <a:t> a </a:t>
                </a:r>
                <a:r>
                  <a:rPr lang="en-US" dirty="0" smtClean="0"/>
                  <a:t>line intersecting </a:t>
                </a:r>
                <a:r>
                  <a:rPr lang="en-US" i="1" dirty="0">
                    <a:latin typeface="Times New Roman" panose="02020603050405020304" pitchFamily="18" charset="0"/>
                    <a:cs typeface="Times New Roman" panose="02020603050405020304" pitchFamily="18" charset="0"/>
                  </a:rPr>
                  <a:t>C</a:t>
                </a:r>
                <a:r>
                  <a:rPr lang="en-US" dirty="0"/>
                  <a:t> in points </a:t>
                </a:r>
                <a:r>
                  <a:rPr lang="en-US" i="1" dirty="0">
                    <a:latin typeface="Times New Roman" panose="02020603050405020304" pitchFamily="18" charset="0"/>
                    <a:cs typeface="Times New Roman" panose="02020603050405020304" pitchFamily="18" charset="0"/>
                  </a:rPr>
                  <a:t>a</a:t>
                </a:r>
                <a:r>
                  <a:rPr lang="en-US" dirty="0"/>
                  <a:t> and </a:t>
                </a:r>
                <a:r>
                  <a:rPr lang="en-US" i="1" dirty="0">
                    <a:latin typeface="Times New Roman" panose="02020603050405020304" pitchFamily="18" charset="0"/>
                    <a:cs typeface="Times New Roman" panose="02020603050405020304" pitchFamily="18" charset="0"/>
                  </a:rPr>
                  <a:t>b</a:t>
                </a:r>
                <a:r>
                  <a:rPr lang="en-US" dirty="0"/>
                  <a:t>, and </a:t>
                </a:r>
                <a:r>
                  <a:rPr lang="en-US" i="1" dirty="0">
                    <a:latin typeface="Times New Roman" panose="02020603050405020304" pitchFamily="18" charset="0"/>
                    <a:cs typeface="Times New Roman" panose="02020603050405020304" pitchFamily="18" charset="0"/>
                  </a:rPr>
                  <a:t>p</a:t>
                </a:r>
                <a:r>
                  <a:rPr lang="en-US" dirty="0" smtClean="0"/>
                  <a:t>, </a:t>
                </a:r>
                <a:r>
                  <a:rPr lang="en-US" i="1" dirty="0">
                    <a:latin typeface="Times New Roman" panose="02020603050405020304" pitchFamily="18" charset="0"/>
                    <a:cs typeface="Times New Roman" panose="02020603050405020304" pitchFamily="18" charset="0"/>
                  </a:rPr>
                  <a:t>q</a:t>
                </a:r>
                <a:r>
                  <a:rPr lang="en-US" dirty="0"/>
                  <a:t>, </a:t>
                </a:r>
                <a:r>
                  <a:rPr lang="en-US" i="1" dirty="0">
                    <a:latin typeface="Times New Roman" panose="02020603050405020304" pitchFamily="18" charset="0"/>
                    <a:cs typeface="Times New Roman" panose="02020603050405020304" pitchFamily="18" charset="0"/>
                  </a:rPr>
                  <a:t>r</a:t>
                </a:r>
                <a:r>
                  <a:rPr lang="en-US" dirty="0"/>
                  <a:t>, </a:t>
                </a:r>
                <a:r>
                  <a:rPr lang="en-US" i="1" dirty="0">
                    <a:latin typeface="Times New Roman" panose="02020603050405020304" pitchFamily="18" charset="0"/>
                    <a:cs typeface="Times New Roman" panose="02020603050405020304" pitchFamily="18" charset="0"/>
                  </a:rPr>
                  <a:t>s</a:t>
                </a:r>
                <a:r>
                  <a:rPr lang="en-US" dirty="0"/>
                  <a:t> points lying on the same side </a:t>
                </a:r>
                <a:r>
                  <a:rPr lang="en-US" dirty="0" smtClean="0"/>
                  <a:t>of </a:t>
                </a:r>
                <a:r>
                  <a:rPr lang="en-US" i="1" dirty="0">
                    <a:latin typeface="Times New Roman" panose="02020603050405020304" pitchFamily="18" charset="0"/>
                    <a:cs typeface="Times New Roman" panose="02020603050405020304" pitchFamily="18" charset="0"/>
                  </a:rPr>
                  <a:t>ℓ</a:t>
                </a:r>
                <a:r>
                  <a:rPr lang="en-US" dirty="0"/>
                  <a:t>. Suppose that </a:t>
                </a:r>
                <a:r>
                  <a:rPr lang="en-US" i="1" dirty="0">
                    <a:latin typeface="Times New Roman" panose="02020603050405020304" pitchFamily="18" charset="0"/>
                    <a:cs typeface="Times New Roman" panose="02020603050405020304" pitchFamily="18" charset="0"/>
                  </a:rPr>
                  <a:t>p</a:t>
                </a:r>
                <a:r>
                  <a:rPr lang="en-US" dirty="0"/>
                  <a:t>, </a:t>
                </a:r>
                <a:r>
                  <a:rPr lang="en-US" i="1" dirty="0">
                    <a:latin typeface="Times New Roman" panose="02020603050405020304" pitchFamily="18" charset="0"/>
                    <a:cs typeface="Times New Roman" panose="02020603050405020304" pitchFamily="18" charset="0"/>
                  </a:rPr>
                  <a:t>q</a:t>
                </a:r>
                <a:r>
                  <a:rPr lang="en-US" dirty="0"/>
                  <a:t> lie on </a:t>
                </a:r>
                <a:r>
                  <a:rPr lang="en-US" i="1" dirty="0">
                    <a:latin typeface="Times New Roman" panose="02020603050405020304" pitchFamily="18" charset="0"/>
                    <a:cs typeface="Times New Roman" panose="02020603050405020304" pitchFamily="18" charset="0"/>
                  </a:rPr>
                  <a:t>C</a:t>
                </a:r>
                <a:r>
                  <a:rPr lang="en-US" dirty="0"/>
                  <a:t>, </a:t>
                </a:r>
                <a:r>
                  <a:rPr lang="en-US" i="1" dirty="0">
                    <a:latin typeface="Times New Roman" panose="02020603050405020304" pitchFamily="18" charset="0"/>
                    <a:cs typeface="Times New Roman" panose="02020603050405020304" pitchFamily="18" charset="0"/>
                  </a:rPr>
                  <a:t>r</a:t>
                </a:r>
                <a:r>
                  <a:rPr lang="en-US" dirty="0"/>
                  <a:t> </a:t>
                </a:r>
                <a:r>
                  <a:rPr lang="en-US" dirty="0" smtClean="0"/>
                  <a:t>lies inside </a:t>
                </a:r>
                <a:r>
                  <a:rPr lang="en-US" i="1" dirty="0">
                    <a:latin typeface="Times New Roman" panose="02020603050405020304" pitchFamily="18" charset="0"/>
                    <a:cs typeface="Times New Roman" panose="02020603050405020304" pitchFamily="18" charset="0"/>
                  </a:rPr>
                  <a:t>C</a:t>
                </a:r>
                <a:r>
                  <a:rPr lang="en-US" dirty="0"/>
                  <a:t>, and </a:t>
                </a:r>
                <a:r>
                  <a:rPr lang="en-US" i="1" dirty="0">
                    <a:latin typeface="Times New Roman" panose="02020603050405020304" pitchFamily="18" charset="0"/>
                    <a:cs typeface="Times New Roman" panose="02020603050405020304" pitchFamily="18" charset="0"/>
                  </a:rPr>
                  <a:t>s</a:t>
                </a:r>
                <a:r>
                  <a:rPr lang="en-US" dirty="0"/>
                  <a:t> lies outside </a:t>
                </a:r>
                <a:r>
                  <a:rPr lang="en-US" i="1" dirty="0">
                    <a:latin typeface="Times New Roman" panose="02020603050405020304" pitchFamily="18" charset="0"/>
                    <a:cs typeface="Times New Roman" panose="02020603050405020304" pitchFamily="18" charset="0"/>
                  </a:rPr>
                  <a:t>C</a:t>
                </a:r>
                <a:r>
                  <a:rPr lang="en-US" dirty="0"/>
                  <a:t>. </a:t>
                </a:r>
                <a:r>
                  <a:rPr lang="en-US" dirty="0" smtClean="0"/>
                  <a:t>Then</a:t>
                </a:r>
              </a:p>
              <a:p>
                <a:pPr algn="ct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𝑎𝑟𝑏</m:t>
                    </m:r>
                    <m:r>
                      <a:rPr lang="en-US" i="1" dirty="0">
                        <a:latin typeface="Cambria Math" panose="02040503050406030204" pitchFamily="18" charset="0"/>
                      </a:rPr>
                      <m:t> &gt; ∡</m:t>
                    </m:r>
                    <m:r>
                      <a:rPr lang="en-US" i="1" dirty="0">
                        <a:latin typeface="Cambria Math" panose="02040503050406030204" pitchFamily="18" charset="0"/>
                      </a:rPr>
                      <m:t>𝑎𝑝𝑏</m:t>
                    </m:r>
                    <m:r>
                      <a:rPr lang="en-US" i="1" dirty="0">
                        <a:latin typeface="Cambria Math" panose="02040503050406030204" pitchFamily="18" charset="0"/>
                      </a:rPr>
                      <m:t> = ∡</m:t>
                    </m:r>
                    <m:r>
                      <a:rPr lang="en-US" i="1" dirty="0">
                        <a:latin typeface="Cambria Math" panose="02040503050406030204" pitchFamily="18" charset="0"/>
                      </a:rPr>
                      <m:t>𝑎𝑞𝑏</m:t>
                    </m:r>
                    <m:r>
                      <a:rPr lang="en-US" i="1" dirty="0">
                        <a:latin typeface="Cambria Math" panose="02040503050406030204" pitchFamily="18" charset="0"/>
                      </a:rPr>
                      <m:t> &gt; ∡</m:t>
                    </m:r>
                    <m:r>
                      <a:rPr lang="en-US" i="1" dirty="0">
                        <a:latin typeface="Cambria Math" panose="02040503050406030204" pitchFamily="18" charset="0"/>
                      </a:rPr>
                      <m:t>𝑎𝑠𝑏</m:t>
                    </m:r>
                  </m:oMath>
                </a14:m>
                <a:endParaRPr lang="en-US" dirty="0"/>
              </a:p>
              <a:p>
                <a:pPr algn="ctr"/>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r="-1140"/>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108</a:t>
            </a:fld>
            <a:endParaRPr lang="en-US"/>
          </a:p>
        </p:txBody>
      </p:sp>
      <p:pic>
        <p:nvPicPr>
          <p:cNvPr id="34" name="图片 33"/>
          <p:cNvPicPr>
            <a:picLocks noChangeAspect="1"/>
          </p:cNvPicPr>
          <p:nvPr/>
        </p:nvPicPr>
        <p:blipFill>
          <a:blip r:embed="rId3"/>
          <a:stretch>
            <a:fillRect/>
          </a:stretch>
        </p:blipFill>
        <p:spPr>
          <a:xfrm>
            <a:off x="2764639" y="3372787"/>
            <a:ext cx="3341122" cy="3007719"/>
          </a:xfrm>
          <a:prstGeom prst="rect">
            <a:avLst/>
          </a:prstGeom>
        </p:spPr>
      </p:pic>
    </p:spTree>
    <p:extLst>
      <p:ext uri="{BB962C8B-B14F-4D97-AF65-F5344CB8AC3E}">
        <p14:creationId xmlns:p14="http://schemas.microsoft.com/office/powerpoint/2010/main" val="146698785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smtClean="0"/>
                  <a:t>If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𝑝</m:t>
                        </m:r>
                      </m:e>
                      <m:sub>
                        <m:r>
                          <a:rPr lang="en-US" i="1" dirty="0" smtClean="0">
                            <a:latin typeface="Cambria Math" panose="02040503050406030204" pitchFamily="18" charset="0"/>
                          </a:rPr>
                          <m:t>𝑖</m:t>
                        </m:r>
                      </m:sub>
                    </m:sSub>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b="0" i="1" dirty="0" smtClean="0">
                            <a:latin typeface="Cambria Math" panose="02040503050406030204" pitchFamily="18" charset="0"/>
                          </a:rPr>
                          <m:t>𝑗</m:t>
                        </m:r>
                      </m:sub>
                    </m:sSub>
                  </m:oMath>
                </a14:m>
                <a:r>
                  <a:rPr lang="en-US" dirty="0" smtClean="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b="0" i="1" dirty="0" smtClean="0">
                            <a:latin typeface="Cambria Math" panose="02040503050406030204" pitchFamily="18" charset="0"/>
                          </a:rPr>
                          <m:t>𝑘</m:t>
                        </m:r>
                      </m:sub>
                    </m:sSub>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b="0" i="1" dirty="0" smtClean="0">
                            <a:latin typeface="Cambria Math" panose="02040503050406030204" pitchFamily="18" charset="0"/>
                          </a:rPr>
                          <m:t>𝑙</m:t>
                        </m:r>
                      </m:sub>
                    </m:sSub>
                  </m:oMath>
                </a14:m>
                <a:r>
                  <a:rPr lang="en-US" dirty="0" smtClean="0"/>
                  <a:t> form </a:t>
                </a:r>
                <a:r>
                  <a:rPr lang="en-US" dirty="0"/>
                  <a:t>a convex quadrilateral and do not lie on a common circle, exactly one of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𝑖</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𝑗</m:t>
                        </m:r>
                      </m:sub>
                    </m:sSub>
                  </m:oMath>
                </a14:m>
                <a:r>
                  <a:rPr lang="en-US" dirty="0" smtClean="0"/>
                  <a:t>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b="0" i="1" dirty="0" smtClean="0">
                            <a:latin typeface="Cambria Math" panose="02040503050406030204" pitchFamily="18" charset="0"/>
                          </a:rPr>
                          <m:t>𝑘</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𝑙</m:t>
                        </m:r>
                      </m:sub>
                    </m:sSub>
                  </m:oMath>
                </a14:m>
                <a:r>
                  <a:rPr lang="en-US" dirty="0" smtClean="0"/>
                  <a:t> is </a:t>
                </a:r>
                <a:r>
                  <a:rPr lang="en-US" dirty="0"/>
                  <a:t>an illegal edge</a:t>
                </a:r>
                <a:r>
                  <a:rPr lang="en-US" dirty="0" smtClean="0"/>
                  <a:t>.</a:t>
                </a:r>
              </a:p>
              <a:p>
                <a:r>
                  <a:rPr lang="en-US" cap="small" dirty="0" smtClean="0">
                    <a:solidFill>
                      <a:srgbClr val="FF0000"/>
                    </a:solidFill>
                  </a:rPr>
                  <a:t>Lemma</a:t>
                </a:r>
                <a:r>
                  <a:rPr lang="en-US" dirty="0" smtClean="0"/>
                  <a:t> </a:t>
                </a:r>
                <a:r>
                  <a:rPr lang="en-US" dirty="0"/>
                  <a:t>The edge </a:t>
                </a:r>
                <a14:m>
                  <m:oMath xmlns:m="http://schemas.openxmlformats.org/officeDocument/2006/math">
                    <m:acc>
                      <m:accPr>
                        <m:chr m:val="̅"/>
                        <m:ctrlPr>
                          <a:rPr lang="en-US" b="0" i="1" dirty="0" smtClean="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𝑖</m:t>
                            </m:r>
                          </m:sub>
                        </m:sSub>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𝑗</m:t>
                            </m:r>
                          </m:sub>
                        </m:sSub>
                      </m:e>
                    </m:acc>
                  </m:oMath>
                </a14:m>
                <a:r>
                  <a:rPr lang="en-US" dirty="0" smtClean="0"/>
                  <a:t> is </a:t>
                </a:r>
                <a:r>
                  <a:rPr lang="en-US" dirty="0"/>
                  <a:t>illegal </a:t>
                </a:r>
                <a:r>
                  <a:rPr lang="en-US" dirty="0" err="1" smtClean="0"/>
                  <a:t>iff</a:t>
                </a:r>
                <a:r>
                  <a:rPr lang="en-US" dirty="0" smtClean="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b="0" i="1" dirty="0" smtClean="0">
                            <a:latin typeface="Cambria Math" panose="02040503050406030204" pitchFamily="18" charset="0"/>
                          </a:rPr>
                          <m:t>𝑙</m:t>
                        </m:r>
                      </m:sub>
                    </m:sSub>
                  </m:oMath>
                </a14:m>
                <a:r>
                  <a:rPr lang="en-US" dirty="0" smtClean="0"/>
                  <a:t> lies </a:t>
                </a:r>
                <a:r>
                  <a:rPr lang="en-US" dirty="0"/>
                  <a:t>in the interior of the circle </a:t>
                </a:r>
                <a:r>
                  <a:rPr lang="en-US" i="1" dirty="0">
                    <a:latin typeface="Times New Roman" panose="02020603050405020304" pitchFamily="18" charset="0"/>
                    <a:cs typeface="Times New Roman" panose="02020603050405020304" pitchFamily="18" charset="0"/>
                  </a:rPr>
                  <a:t>C</a:t>
                </a:r>
                <a:r>
                  <a:rPr lang="en-US" dirty="0"/>
                  <a:t>.</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344"/>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109</a:t>
            </a:fld>
            <a:endParaRPr lang="en-US"/>
          </a:p>
        </p:txBody>
      </p:sp>
      <p:pic>
        <p:nvPicPr>
          <p:cNvPr id="8" name="图片 7"/>
          <p:cNvPicPr>
            <a:picLocks noChangeAspect="1"/>
          </p:cNvPicPr>
          <p:nvPr/>
        </p:nvPicPr>
        <p:blipFill>
          <a:blip r:embed="rId3"/>
          <a:stretch>
            <a:fillRect/>
          </a:stretch>
        </p:blipFill>
        <p:spPr>
          <a:xfrm>
            <a:off x="3082527" y="2798789"/>
            <a:ext cx="2981325" cy="2819400"/>
          </a:xfrm>
          <a:prstGeom prst="rect">
            <a:avLst/>
          </a:prstGeom>
        </p:spPr>
      </p:pic>
    </p:spTree>
    <p:extLst>
      <p:ext uri="{BB962C8B-B14F-4D97-AF65-F5344CB8AC3E}">
        <p14:creationId xmlns:p14="http://schemas.microsoft.com/office/powerpoint/2010/main" val="1378203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Facial expression recognition</a:t>
            </a:r>
          </a:p>
        </p:txBody>
      </p:sp>
      <p:sp>
        <p:nvSpPr>
          <p:cNvPr id="3" name="内容占位符 2"/>
          <p:cNvSpPr>
            <a:spLocks noGrp="1"/>
          </p:cNvSpPr>
          <p:nvPr>
            <p:ph idx="1"/>
          </p:nvPr>
        </p:nvSpPr>
        <p:spPr/>
        <p:txBody>
          <a:bodyPr/>
          <a:lstStyle/>
          <a:p>
            <a:r>
              <a:rPr lang="en-US" dirty="0"/>
              <a:t>CMU facial expression database (CK, CK+ database</a:t>
            </a:r>
            <a:r>
              <a:rPr lang="en-US" dirty="0" smtClean="0"/>
              <a:t>)</a:t>
            </a:r>
          </a:p>
          <a:p>
            <a:pPr lvl="1"/>
            <a:r>
              <a:rPr lang="en-US" dirty="0"/>
              <a:t>8000+ </a:t>
            </a:r>
            <a:r>
              <a:rPr lang="en-US" dirty="0" smtClean="0"/>
              <a:t>images</a:t>
            </a:r>
          </a:p>
          <a:p>
            <a:pPr lvl="1"/>
            <a:r>
              <a:rPr lang="en-US" dirty="0"/>
              <a:t>Six basic expressions</a:t>
            </a:r>
          </a:p>
          <a:p>
            <a:r>
              <a:rPr lang="en-US" dirty="0" smtClean="0"/>
              <a:t>Training </a:t>
            </a:r>
            <a:r>
              <a:rPr lang="en-US" dirty="0"/>
              <a:t>preparation</a:t>
            </a:r>
          </a:p>
          <a:p>
            <a:pPr lvl="1"/>
            <a:r>
              <a:rPr lang="en-US" dirty="0"/>
              <a:t>create positive </a:t>
            </a:r>
            <a:r>
              <a:rPr lang="en-US" dirty="0" smtClean="0"/>
              <a:t>examples</a:t>
            </a:r>
          </a:p>
          <a:p>
            <a:pPr lvl="1"/>
            <a:r>
              <a:rPr lang="en-US" dirty="0"/>
              <a:t>prepare negative examples</a:t>
            </a:r>
          </a:p>
          <a:p>
            <a:r>
              <a:rPr lang="en-US" dirty="0" smtClean="0"/>
              <a:t>Training</a:t>
            </a:r>
          </a:p>
          <a:p>
            <a:pPr lvl="1"/>
            <a:r>
              <a:rPr lang="en-US" dirty="0"/>
              <a:t>Train </a:t>
            </a:r>
            <a:r>
              <a:rPr lang="en-US" dirty="0" err="1"/>
              <a:t>Haar</a:t>
            </a:r>
            <a:r>
              <a:rPr lang="en-US" dirty="0"/>
              <a:t>-like features using </a:t>
            </a:r>
            <a:r>
              <a:rPr lang="en-US" dirty="0" err="1" smtClean="0"/>
              <a:t>OpenCV</a:t>
            </a:r>
            <a:endParaRPr lang="en-US" dirty="0" smtClean="0"/>
          </a:p>
          <a:p>
            <a:pPr lvl="1"/>
            <a:r>
              <a:rPr lang="en-US" dirty="0"/>
              <a:t>Or train a NN classifier using extracted features</a:t>
            </a:r>
          </a:p>
          <a:p>
            <a:endParaRPr lang="en-US" dirty="0"/>
          </a:p>
        </p:txBody>
      </p:sp>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11</a:t>
            </a:fld>
            <a:endParaRPr lang="en-US" altLang="zh-CN" sz="1800" dirty="0">
              <a:solidFill>
                <a:srgbClr val="000000"/>
              </a:solidFill>
            </a:endParaRPr>
          </a:p>
        </p:txBody>
      </p:sp>
    </p:spTree>
    <p:extLst>
      <p:ext uri="{BB962C8B-B14F-4D97-AF65-F5344CB8AC3E}">
        <p14:creationId xmlns:p14="http://schemas.microsoft.com/office/powerpoint/2010/main" val="16078069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p:sp>
        <p:nvSpPr>
          <p:cNvPr id="3" name="内容占位符 2"/>
          <p:cNvSpPr>
            <a:spLocks noGrp="1"/>
          </p:cNvSpPr>
          <p:nvPr>
            <p:ph idx="1"/>
          </p:nvPr>
        </p:nvSpPr>
        <p:spPr/>
        <p:txBody>
          <a:bodyPr/>
          <a:lstStyle/>
          <a:p>
            <a:r>
              <a:rPr lang="en-US" dirty="0"/>
              <a:t>A </a:t>
            </a:r>
            <a:r>
              <a:rPr lang="en-US" dirty="0">
                <a:solidFill>
                  <a:srgbClr val="FF0000"/>
                </a:solidFill>
              </a:rPr>
              <a:t>legal triangulation </a:t>
            </a:r>
            <a:r>
              <a:rPr lang="en-US" dirty="0"/>
              <a:t>is a triangulation that does not contain any illegal edge.</a:t>
            </a:r>
          </a:p>
          <a:p>
            <a:r>
              <a:rPr lang="en-US" dirty="0" smtClean="0"/>
              <a:t>Compute </a:t>
            </a:r>
            <a:r>
              <a:rPr lang="en-US" dirty="0"/>
              <a:t>Legal Triangulations</a:t>
            </a:r>
          </a:p>
          <a:p>
            <a:pPr marL="657225" lvl="1" indent="-457200">
              <a:buFont typeface="+mj-lt"/>
              <a:buAutoNum type="arabicPeriod"/>
            </a:pPr>
            <a:r>
              <a:rPr lang="en-US" dirty="0" smtClean="0"/>
              <a:t>Compute </a:t>
            </a:r>
            <a:r>
              <a:rPr lang="en-US" dirty="0"/>
              <a:t>a triangulation of input points </a:t>
            </a:r>
            <a:r>
              <a:rPr lang="en-US" i="1" dirty="0">
                <a:latin typeface="Times New Roman" panose="02020603050405020304" pitchFamily="18" charset="0"/>
                <a:cs typeface="Times New Roman" panose="02020603050405020304" pitchFamily="18" charset="0"/>
              </a:rPr>
              <a:t>P</a:t>
            </a:r>
            <a:r>
              <a:rPr lang="en-US" dirty="0"/>
              <a:t>.</a:t>
            </a:r>
          </a:p>
          <a:p>
            <a:pPr marL="657225" lvl="1" indent="-457200">
              <a:buFont typeface="+mj-lt"/>
              <a:buAutoNum type="arabicPeriod"/>
            </a:pPr>
            <a:r>
              <a:rPr lang="en-US" dirty="0" smtClean="0"/>
              <a:t>Flip </a:t>
            </a:r>
            <a:r>
              <a:rPr lang="en-US" dirty="0"/>
              <a:t>illegal edges of this triangulation until all edges are legal.</a:t>
            </a:r>
          </a:p>
          <a:p>
            <a:r>
              <a:rPr lang="en-US" dirty="0" smtClean="0"/>
              <a:t>Algorithm </a:t>
            </a:r>
            <a:r>
              <a:rPr lang="en-US" dirty="0"/>
              <a:t>terminates because there is a finite number of triangulations.</a:t>
            </a:r>
          </a:p>
          <a:p>
            <a:r>
              <a:rPr lang="en-US" i="1" dirty="0" smtClean="0"/>
              <a:t>Too </a:t>
            </a:r>
            <a:r>
              <a:rPr lang="en-US" i="1" dirty="0"/>
              <a:t>slow to be </a:t>
            </a:r>
            <a:r>
              <a:rPr lang="en-US" i="1" dirty="0" smtClean="0"/>
              <a:t>interesting …</a:t>
            </a:r>
            <a:endParaRPr lang="en-US" i="1" dirty="0"/>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110</a:t>
            </a:fld>
            <a:endParaRPr lang="en-US"/>
          </a:p>
        </p:txBody>
      </p:sp>
    </p:spTree>
    <p:extLst>
      <p:ext uri="{BB962C8B-B14F-4D97-AF65-F5344CB8AC3E}">
        <p14:creationId xmlns:p14="http://schemas.microsoft.com/office/powerpoint/2010/main" val="103069672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p:sp>
        <p:nvSpPr>
          <p:cNvPr id="3" name="内容占位符 2"/>
          <p:cNvSpPr>
            <a:spLocks noGrp="1"/>
          </p:cNvSpPr>
          <p:nvPr>
            <p:ph idx="1"/>
          </p:nvPr>
        </p:nvSpPr>
        <p:spPr/>
        <p:txBody>
          <a:bodyPr/>
          <a:lstStyle/>
          <a:p>
            <a:r>
              <a:rPr lang="en-US" dirty="0"/>
              <a:t>Before we can understand an interesting solution to the terrain problem, we need to understand Delaunay Graphs.</a:t>
            </a:r>
          </a:p>
          <a:p>
            <a:r>
              <a:rPr lang="en-US" dirty="0" smtClean="0"/>
              <a:t>Delaunay </a:t>
            </a:r>
            <a:r>
              <a:rPr lang="en-US" dirty="0"/>
              <a:t>Graph of a set of points </a:t>
            </a:r>
            <a:r>
              <a:rPr lang="en-US" i="1" dirty="0" smtClean="0">
                <a:latin typeface="Times New Roman" panose="02020603050405020304" pitchFamily="18" charset="0"/>
                <a:cs typeface="Times New Roman" panose="02020603050405020304" pitchFamily="18" charset="0"/>
              </a:rPr>
              <a:t>P</a:t>
            </a:r>
            <a:r>
              <a:rPr lang="en-US" dirty="0" smtClean="0"/>
              <a:t> is </a:t>
            </a:r>
            <a:r>
              <a:rPr lang="en-US" dirty="0"/>
              <a:t>the dual graph of the </a:t>
            </a:r>
            <a:r>
              <a:rPr lang="en-US" dirty="0" err="1" smtClean="0"/>
              <a:t>Voronoi</a:t>
            </a:r>
            <a:r>
              <a:rPr lang="en-US" dirty="0" smtClean="0"/>
              <a:t> diagram </a:t>
            </a:r>
            <a:r>
              <a:rPr lang="en-US" dirty="0"/>
              <a:t>of </a:t>
            </a:r>
            <a:r>
              <a:rPr lang="en-US" i="1" dirty="0">
                <a:latin typeface="Times New Roman" panose="02020603050405020304" pitchFamily="18" charset="0"/>
                <a:cs typeface="Times New Roman" panose="02020603050405020304" pitchFamily="18" charset="0"/>
              </a:rPr>
              <a:t>P</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111</a:t>
            </a:fld>
            <a:endParaRPr lang="en-US"/>
          </a:p>
        </p:txBody>
      </p:sp>
    </p:spTree>
    <p:extLst>
      <p:ext uri="{BB962C8B-B14F-4D97-AF65-F5344CB8AC3E}">
        <p14:creationId xmlns:p14="http://schemas.microsoft.com/office/powerpoint/2010/main" val="36483083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lstStyle/>
              <a:p>
                <a:r>
                  <a:rPr lang="en-US" dirty="0" smtClean="0"/>
                  <a:t>Let </a:t>
                </a:r>
                <a:r>
                  <a:rPr lang="en-US" i="1" dirty="0" smtClean="0">
                    <a:latin typeface="Times New Roman" panose="02020603050405020304" pitchFamily="18" charset="0"/>
                    <a:cs typeface="Times New Roman" panose="02020603050405020304" pitchFamily="18" charset="0"/>
                  </a:rPr>
                  <a:t>P</a:t>
                </a:r>
                <a:r>
                  <a:rPr lang="en-US" dirty="0" smtClean="0"/>
                  <a:t> be </a:t>
                </a:r>
                <a:r>
                  <a:rPr lang="en-US" dirty="0"/>
                  <a:t>a set of </a:t>
                </a:r>
                <a:r>
                  <a:rPr lang="en-US" i="1" dirty="0" smtClean="0">
                    <a:latin typeface="Times New Roman" panose="02020603050405020304" pitchFamily="18" charset="0"/>
                    <a:cs typeface="Times New Roman" panose="02020603050405020304" pitchFamily="18" charset="0"/>
                  </a:rPr>
                  <a:t>n</a:t>
                </a:r>
                <a:r>
                  <a:rPr lang="en-US" dirty="0" smtClean="0"/>
                  <a:t> points </a:t>
                </a:r>
                <a:r>
                  <a:rPr lang="en-US" dirty="0"/>
                  <a:t>in the plane</a:t>
                </a:r>
              </a:p>
              <a:p>
                <a:r>
                  <a:rPr lang="en-US" dirty="0" smtClean="0"/>
                  <a:t>The </a:t>
                </a:r>
                <a:r>
                  <a:rPr lang="en-US" dirty="0" err="1" smtClean="0">
                    <a:solidFill>
                      <a:srgbClr val="FF0000"/>
                    </a:solidFill>
                  </a:rPr>
                  <a:t>Voronoi</a:t>
                </a:r>
                <a:r>
                  <a:rPr lang="en-US" dirty="0" smtClean="0">
                    <a:solidFill>
                      <a:srgbClr val="FF0000"/>
                    </a:solidFill>
                  </a:rPr>
                  <a:t> diagram </a:t>
                </a:r>
                <a:r>
                  <a:rPr lang="en-US" i="0" dirty="0" smtClean="0">
                    <a:latin typeface="Monotype Corsiva" panose="03010101010201010101" pitchFamily="66" charset="0"/>
                  </a:rPr>
                  <a:t>Vor</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𝑃</m:t>
                    </m:r>
                    <m:r>
                      <a:rPr lang="en-US" i="1" dirty="0">
                        <a:latin typeface="Cambria Math" panose="02040503050406030204" pitchFamily="18" charset="0"/>
                      </a:rPr>
                      <m:t>)</m:t>
                    </m:r>
                  </m:oMath>
                </a14:m>
                <a:r>
                  <a:rPr lang="en-US" dirty="0"/>
                  <a:t> is the subdivision of the plane into </a:t>
                </a:r>
                <a:r>
                  <a:rPr lang="en-US" dirty="0" err="1" smtClean="0"/>
                  <a:t>Voronoi</a:t>
                </a:r>
                <a:r>
                  <a:rPr lang="en-US" dirty="0" smtClean="0"/>
                  <a:t> cells </a:t>
                </a:r>
                <a:r>
                  <a:rPr lang="en-US" dirty="0">
                    <a:latin typeface="Monotype Corsiva" panose="03010101010201010101" pitchFamily="66" charset="0"/>
                  </a:rPr>
                  <a:t>V</a:t>
                </a:r>
                <a14:m>
                  <m:oMath xmlns:m="http://schemas.openxmlformats.org/officeDocument/2006/math">
                    <m:r>
                      <a:rPr lang="en-US" dirty="0">
                        <a:latin typeface="Monotype Corsiva" panose="03010101010201010101" pitchFamily="66" charset="0"/>
                      </a:rPr>
                      <m:t>(</m:t>
                    </m:r>
                    <m:r>
                      <a:rPr lang="en-US" dirty="0">
                        <a:latin typeface="Monotype Corsiva" panose="03010101010201010101" pitchFamily="66" charset="0"/>
                      </a:rPr>
                      <m:t>𝑝</m:t>
                    </m:r>
                    <m:r>
                      <a:rPr lang="en-US" dirty="0">
                        <a:latin typeface="Monotype Corsiva" panose="03010101010201010101" pitchFamily="66" charset="0"/>
                      </a:rPr>
                      <m:t>)</m:t>
                    </m:r>
                  </m:oMath>
                </a14:m>
                <a:r>
                  <a:rPr lang="en-US" dirty="0" smtClean="0"/>
                  <a:t> </a:t>
                </a:r>
                <a:r>
                  <a:rPr lang="en-US" dirty="0"/>
                  <a:t>for all </a:t>
                </a:r>
                <a14:m>
                  <m:oMath xmlns:m="http://schemas.openxmlformats.org/officeDocument/2006/math">
                    <m:r>
                      <a:rPr lang="en-US" i="1" dirty="0" smtClean="0">
                        <a:latin typeface="Cambria Math" panose="02040503050406030204" pitchFamily="18" charset="0"/>
                      </a:rPr>
                      <m:t>𝑝</m:t>
                    </m:r>
                    <m:r>
                      <a:rPr lang="en-US" i="1" dirty="0" smtClean="0">
                        <a:latin typeface="Cambria Math" panose="02040503050406030204" pitchFamily="18" charset="0"/>
                      </a:rPr>
                      <m:t>∈</m:t>
                    </m:r>
                    <m:r>
                      <a:rPr lang="en-US" i="1" dirty="0" smtClean="0">
                        <a:latin typeface="Cambria Math" panose="02040503050406030204" pitchFamily="18" charset="0"/>
                      </a:rPr>
                      <m:t>𝑃</m:t>
                    </m:r>
                  </m:oMath>
                </a14:m>
                <a:endParaRPr lang="en-US" dirty="0"/>
              </a:p>
              <a:p>
                <a:r>
                  <a:rPr lang="en-US" dirty="0" smtClean="0"/>
                  <a:t>Let </a:t>
                </a:r>
                <a:r>
                  <a:rPr lang="en-US" dirty="0">
                    <a:latin typeface="Monotype Corsiva" panose="03010101010201010101" pitchFamily="66" charset="0"/>
                  </a:rPr>
                  <a:t>G</a:t>
                </a:r>
                <a:r>
                  <a:rPr lang="en-US" dirty="0" smtClean="0"/>
                  <a:t> </a:t>
                </a:r>
                <a:r>
                  <a:rPr lang="en-US" dirty="0" smtClean="0"/>
                  <a:t>be </a:t>
                </a:r>
                <a:r>
                  <a:rPr lang="en-US" dirty="0"/>
                  <a:t>the dual graph of </a:t>
                </a:r>
                <a:r>
                  <a:rPr lang="en-US" dirty="0">
                    <a:latin typeface="Monotype Corsiva" panose="03010101010201010101" pitchFamily="66" charset="0"/>
                  </a:rPr>
                  <a:t>Vor</a:t>
                </a:r>
                <a14:m>
                  <m:oMath xmlns:m="http://schemas.openxmlformats.org/officeDocument/2006/math">
                    <m:r>
                      <a:rPr lang="en-US" dirty="0">
                        <a:latin typeface="Monotype Corsiva" panose="03010101010201010101" pitchFamily="66" charset="0"/>
                      </a:rPr>
                      <m:t>(</m:t>
                    </m:r>
                    <m:r>
                      <a:rPr lang="en-US" dirty="0">
                        <a:latin typeface="Monotype Corsiva" panose="03010101010201010101" pitchFamily="66" charset="0"/>
                      </a:rPr>
                      <m:t>𝑃</m:t>
                    </m:r>
                    <m:r>
                      <a:rPr lang="en-US" dirty="0">
                        <a:latin typeface="Monotype Corsiva" panose="03010101010201010101" pitchFamily="66" charset="0"/>
                      </a:rPr>
                      <m:t>)</m:t>
                    </m:r>
                  </m:oMath>
                </a14:m>
                <a:endParaRPr lang="en-US" dirty="0">
                  <a:latin typeface="Monotype Corsiva" panose="03010101010201010101" pitchFamily="66" charset="0"/>
                </a:endParaRPr>
              </a:p>
              <a:p>
                <a:r>
                  <a:rPr lang="en-US" dirty="0" smtClean="0"/>
                  <a:t>The </a:t>
                </a:r>
                <a:r>
                  <a:rPr lang="en-US" dirty="0">
                    <a:solidFill>
                      <a:srgbClr val="FF0000"/>
                    </a:solidFill>
                  </a:rPr>
                  <a:t>Delaunay graph </a:t>
                </a:r>
                <a:r>
                  <a:rPr lang="en-US" dirty="0">
                    <a:latin typeface="Monotype Corsiva" panose="03010101010201010101" pitchFamily="66" charset="0"/>
                  </a:rPr>
                  <a:t>DG</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𝑃</m:t>
                    </m:r>
                    <m:r>
                      <a:rPr lang="en-US" i="1" dirty="0" smtClean="0">
                        <a:latin typeface="Cambria Math" panose="02040503050406030204" pitchFamily="18" charset="0"/>
                      </a:rPr>
                      <m:t>)</m:t>
                    </m:r>
                  </m:oMath>
                </a14:m>
                <a:r>
                  <a:rPr lang="en-US" dirty="0" smtClean="0"/>
                  <a:t> </a:t>
                </a:r>
                <a:r>
                  <a:rPr lang="en-US" dirty="0"/>
                  <a:t>is the straight line embedding of </a:t>
                </a:r>
                <a:r>
                  <a:rPr lang="en-US" dirty="0">
                    <a:latin typeface="Monotype Corsiva" panose="03010101010201010101" pitchFamily="66" charset="0"/>
                  </a:rPr>
                  <a:t>G</a:t>
                </a:r>
                <a:endParaRPr lang="en-US" dirty="0">
                  <a:latin typeface="Monotype Corsiva" panose="03010101010201010101" pitchFamily="66" charset="0"/>
                </a:endParaRPr>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680" r="-1824"/>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112</a:t>
            </a:fld>
            <a:endParaRPr lang="en-US"/>
          </a:p>
        </p:txBody>
      </p:sp>
    </p:spTree>
    <p:extLst>
      <p:ext uri="{BB962C8B-B14F-4D97-AF65-F5344CB8AC3E}">
        <p14:creationId xmlns:p14="http://schemas.microsoft.com/office/powerpoint/2010/main" val="265318570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lstStyle/>
              <a:p>
                <a:r>
                  <a:rPr lang="en-US" dirty="0" smtClean="0"/>
                  <a:t>Calculate</a:t>
                </a:r>
                <a:r>
                  <a:rPr lang="en-US" dirty="0">
                    <a:latin typeface="Monotype Corsiva" panose="03010101010201010101" pitchFamily="66" charset="0"/>
                  </a:rPr>
                  <a:t>Vor</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𝑃</m:t>
                    </m:r>
                    <m:r>
                      <a:rPr lang="en-US" i="1" dirty="0">
                        <a:latin typeface="Cambria Math" panose="02040503050406030204" pitchFamily="18" charset="0"/>
                      </a:rPr>
                      <m:t>)</m:t>
                    </m:r>
                  </m:oMath>
                </a14:m>
                <a:endParaRPr lang="en-US" dirty="0"/>
              </a:p>
              <a:p>
                <a:r>
                  <a:rPr lang="en-US" dirty="0" smtClean="0"/>
                  <a:t>Place </a:t>
                </a:r>
                <a:r>
                  <a:rPr lang="en-US" dirty="0"/>
                  <a:t>one vertex in each site of the</a:t>
                </a:r>
                <a:r>
                  <a:rPr lang="en-US" dirty="0">
                    <a:latin typeface="Monotype Corsiva" panose="03010101010201010101" pitchFamily="66" charset="0"/>
                  </a:rPr>
                  <a:t>Vor</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𝑃</m:t>
                    </m:r>
                    <m:r>
                      <a:rPr lang="en-US" i="1" dirty="0">
                        <a:latin typeface="Cambria Math" panose="02040503050406030204" pitchFamily="18" charset="0"/>
                      </a:rPr>
                      <m:t>)</m:t>
                    </m:r>
                  </m:oMath>
                </a14:m>
                <a:endParaRPr lang="en-US" dirty="0" smtClean="0"/>
              </a:p>
              <a:p>
                <a:r>
                  <a:rPr lang="en-US" dirty="0"/>
                  <a:t>If two sites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𝑠</m:t>
                        </m:r>
                      </m:e>
                      <m:sub>
                        <m:r>
                          <a:rPr lang="en-US" i="1" dirty="0" smtClean="0">
                            <a:latin typeface="Cambria Math" panose="02040503050406030204" pitchFamily="18" charset="0"/>
                          </a:rPr>
                          <m:t>𝑖</m:t>
                        </m:r>
                      </m:sub>
                    </m:sSub>
                  </m:oMath>
                </a14:m>
                <a:r>
                  <a:rPr lang="en-US" dirty="0" smtClean="0"/>
                  <a:t> and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𝑠</m:t>
                        </m:r>
                      </m:e>
                      <m:sub>
                        <m:r>
                          <a:rPr lang="en-US" i="1" dirty="0" smtClean="0">
                            <a:latin typeface="Cambria Math" panose="02040503050406030204" pitchFamily="18" charset="0"/>
                          </a:rPr>
                          <m:t>𝑗</m:t>
                        </m:r>
                      </m:sub>
                    </m:sSub>
                  </m:oMath>
                </a14:m>
                <a:r>
                  <a:rPr lang="en-US" dirty="0" smtClean="0"/>
                  <a:t> share </a:t>
                </a:r>
                <a:r>
                  <a:rPr lang="en-US" dirty="0"/>
                  <a:t>an edge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𝑖</m:t>
                        </m:r>
                      </m:sub>
                    </m:sSub>
                  </m:oMath>
                </a14:m>
                <a:r>
                  <a:rPr lang="en-US" dirty="0" smtClean="0"/>
                  <a:t>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𝑠</m:t>
                        </m:r>
                      </m:e>
                      <m:sub>
                        <m:r>
                          <a:rPr lang="en-US" b="0" i="1" dirty="0" smtClean="0">
                            <a:latin typeface="Cambria Math" panose="02040503050406030204" pitchFamily="18" charset="0"/>
                          </a:rPr>
                          <m:t>𝑗</m:t>
                        </m:r>
                      </m:sub>
                    </m:sSub>
                  </m:oMath>
                </a14:m>
                <a:r>
                  <a:rPr lang="en-US" dirty="0" smtClean="0"/>
                  <a:t> are </a:t>
                </a:r>
                <a:r>
                  <a:rPr lang="en-US" dirty="0"/>
                  <a:t>adjacent), create an arc between </a:t>
                </a:r>
                <a14:m>
                  <m:oMath xmlns:m="http://schemas.openxmlformats.org/officeDocument/2006/math">
                    <m:sSub>
                      <m:sSubPr>
                        <m:ctrlPr>
                          <a:rPr lang="en-US" i="1" dirty="0">
                            <a:latin typeface="Cambria Math" panose="02040503050406030204" pitchFamily="18" charset="0"/>
                          </a:rPr>
                        </m:ctrlPr>
                      </m:sSubPr>
                      <m:e>
                        <m:r>
                          <a:rPr lang="en-US" b="0" i="1" dirty="0" smtClean="0">
                            <a:latin typeface="Cambria Math" panose="02040503050406030204" pitchFamily="18" charset="0"/>
                          </a:rPr>
                          <m:t>𝑣</m:t>
                        </m:r>
                      </m:e>
                      <m:sub>
                        <m:r>
                          <a:rPr lang="en-US" i="1" dirty="0">
                            <a:latin typeface="Cambria Math" panose="02040503050406030204" pitchFamily="18" charset="0"/>
                          </a:rPr>
                          <m:t>𝑖</m:t>
                        </m:r>
                      </m:sub>
                    </m:sSub>
                  </m:oMath>
                </a14:m>
                <a:r>
                  <a:rPr lang="en-US" dirty="0" smtClean="0"/>
                  <a:t>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𝑣</m:t>
                        </m:r>
                      </m:e>
                      <m:sub>
                        <m:r>
                          <a:rPr lang="en-US" b="0" i="1" dirty="0" smtClean="0">
                            <a:latin typeface="Cambria Math" panose="02040503050406030204" pitchFamily="18" charset="0"/>
                          </a:rPr>
                          <m:t>𝑗</m:t>
                        </m:r>
                      </m:sub>
                    </m:sSub>
                  </m:oMath>
                </a14:m>
                <a:r>
                  <a:rPr lang="en-US" dirty="0"/>
                  <a:t>, the vertices located in sites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𝑖</m:t>
                        </m:r>
                      </m:sub>
                    </m:sSub>
                  </m:oMath>
                </a14:m>
                <a:r>
                  <a:rPr lang="en-US" dirty="0" smtClean="0"/>
                  <a:t>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𝑠</m:t>
                        </m:r>
                      </m:e>
                      <m:sub>
                        <m:r>
                          <a:rPr lang="en-US" b="0" i="1" dirty="0" smtClean="0">
                            <a:latin typeface="Cambria Math" panose="02040503050406030204" pitchFamily="18" charset="0"/>
                          </a:rPr>
                          <m:t>𝑗</m:t>
                        </m:r>
                      </m:sub>
                    </m:sSub>
                  </m:oMath>
                </a14:m>
                <a:endParaRPr lang="en-US"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680"/>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113</a:t>
            </a:fld>
            <a:endParaRPr lang="en-US"/>
          </a:p>
        </p:txBody>
      </p:sp>
      <p:pic>
        <p:nvPicPr>
          <p:cNvPr id="9" name="图片 8"/>
          <p:cNvPicPr>
            <a:picLocks noChangeAspect="1"/>
          </p:cNvPicPr>
          <p:nvPr/>
        </p:nvPicPr>
        <p:blipFill>
          <a:blip r:embed="rId3"/>
          <a:stretch>
            <a:fillRect/>
          </a:stretch>
        </p:blipFill>
        <p:spPr>
          <a:xfrm>
            <a:off x="263328" y="3658611"/>
            <a:ext cx="4133850" cy="2705100"/>
          </a:xfrm>
          <a:prstGeom prst="rect">
            <a:avLst/>
          </a:prstGeom>
        </p:spPr>
      </p:pic>
      <p:pic>
        <p:nvPicPr>
          <p:cNvPr id="11" name="图片 10"/>
          <p:cNvPicPr>
            <a:picLocks noChangeAspect="1"/>
          </p:cNvPicPr>
          <p:nvPr/>
        </p:nvPicPr>
        <p:blipFill>
          <a:blip r:embed="rId4"/>
          <a:stretch>
            <a:fillRect/>
          </a:stretch>
        </p:blipFill>
        <p:spPr>
          <a:xfrm>
            <a:off x="4659063" y="3630036"/>
            <a:ext cx="4438650" cy="2762250"/>
          </a:xfrm>
          <a:prstGeom prst="rect">
            <a:avLst/>
          </a:prstGeom>
        </p:spPr>
      </p:pic>
    </p:spTree>
    <p:extLst>
      <p:ext uri="{BB962C8B-B14F-4D97-AF65-F5344CB8AC3E}">
        <p14:creationId xmlns:p14="http://schemas.microsoft.com/office/powerpoint/2010/main" val="349075300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lstStyle/>
              <a:p>
                <a:r>
                  <a:rPr lang="en-US" dirty="0"/>
                  <a:t>Finally, straighten the arcs into line segments. The resultant graph </a:t>
                </a:r>
                <a:r>
                  <a:rPr lang="en-US" dirty="0" smtClean="0"/>
                  <a:t>is </a:t>
                </a:r>
                <a:r>
                  <a:rPr lang="en-US" dirty="0" smtClean="0">
                    <a:latin typeface="Monotype Corsiva" panose="03010101010201010101" pitchFamily="66" charset="0"/>
                  </a:rPr>
                  <a:t>DG</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𝑃</m:t>
                    </m:r>
                    <m:r>
                      <a:rPr lang="en-US" i="1" dirty="0">
                        <a:latin typeface="Cambria Math" panose="02040503050406030204" pitchFamily="18" charset="0"/>
                      </a:rPr>
                      <m:t>)</m:t>
                    </m:r>
                  </m:oMath>
                </a14:m>
                <a:r>
                  <a:rPr lang="en-US" dirty="0"/>
                  <a:t>.</a:t>
                </a:r>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114</a:t>
            </a:fld>
            <a:endParaRPr lang="en-US"/>
          </a:p>
        </p:txBody>
      </p:sp>
      <p:pic>
        <p:nvPicPr>
          <p:cNvPr id="7" name="图片 6"/>
          <p:cNvPicPr>
            <a:picLocks noChangeAspect="1"/>
          </p:cNvPicPr>
          <p:nvPr/>
        </p:nvPicPr>
        <p:blipFill>
          <a:blip r:embed="rId3"/>
          <a:stretch>
            <a:fillRect/>
          </a:stretch>
        </p:blipFill>
        <p:spPr>
          <a:xfrm>
            <a:off x="2121342" y="2237132"/>
            <a:ext cx="3971925" cy="2762250"/>
          </a:xfrm>
          <a:prstGeom prst="rect">
            <a:avLst/>
          </a:prstGeom>
        </p:spPr>
      </p:pic>
    </p:spTree>
    <p:extLst>
      <p:ext uri="{BB962C8B-B14F-4D97-AF65-F5344CB8AC3E}">
        <p14:creationId xmlns:p14="http://schemas.microsoft.com/office/powerpoint/2010/main" val="143199136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lstStyle/>
              <a:p>
                <a:r>
                  <a:rPr lang="en-US" dirty="0"/>
                  <a:t>Properties of Delaunay </a:t>
                </a:r>
                <a:r>
                  <a:rPr lang="en-US" dirty="0" smtClean="0"/>
                  <a:t>Graphs</a:t>
                </a:r>
              </a:p>
              <a:p>
                <a:pPr lvl="1"/>
                <a:r>
                  <a:rPr lang="en-US" dirty="0"/>
                  <a:t>No two edges cross</a:t>
                </a:r>
                <a:r>
                  <a:rPr lang="en-US" dirty="0" smtClean="0"/>
                  <a:t>; </a:t>
                </a:r>
                <a:r>
                  <a:rPr lang="en-US" dirty="0" smtClean="0">
                    <a:latin typeface="Monotype Corsiva" panose="03010101010201010101" pitchFamily="66" charset="0"/>
                  </a:rPr>
                  <a:t>DG</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𝑃</m:t>
                    </m:r>
                    <m:r>
                      <a:rPr lang="en-US" i="1" dirty="0">
                        <a:latin typeface="Cambria Math" panose="02040503050406030204" pitchFamily="18" charset="0"/>
                      </a:rPr>
                      <m:t>)</m:t>
                    </m:r>
                  </m:oMath>
                </a14:m>
                <a:r>
                  <a:rPr lang="en-US" dirty="0"/>
                  <a:t> is a planar graph.</a:t>
                </a:r>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115</a:t>
            </a:fld>
            <a:endParaRPr lang="en-US"/>
          </a:p>
        </p:txBody>
      </p:sp>
      <p:pic>
        <p:nvPicPr>
          <p:cNvPr id="8" name="图片 7"/>
          <p:cNvPicPr>
            <a:picLocks noChangeAspect="1"/>
          </p:cNvPicPr>
          <p:nvPr/>
        </p:nvPicPr>
        <p:blipFill>
          <a:blip r:embed="rId3"/>
          <a:stretch>
            <a:fillRect/>
          </a:stretch>
        </p:blipFill>
        <p:spPr>
          <a:xfrm>
            <a:off x="3248025" y="2105025"/>
            <a:ext cx="2647950" cy="2647950"/>
          </a:xfrm>
          <a:prstGeom prst="rect">
            <a:avLst/>
          </a:prstGeom>
        </p:spPr>
      </p:pic>
    </p:spTree>
    <p:extLst>
      <p:ext uri="{BB962C8B-B14F-4D97-AF65-F5344CB8AC3E}">
        <p14:creationId xmlns:p14="http://schemas.microsoft.com/office/powerpoint/2010/main" val="25328134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p:sp>
        <p:nvSpPr>
          <p:cNvPr id="3" name="内容占位符 2"/>
          <p:cNvSpPr>
            <a:spLocks noGrp="1"/>
          </p:cNvSpPr>
          <p:nvPr>
            <p:ph idx="1"/>
          </p:nvPr>
        </p:nvSpPr>
        <p:spPr/>
        <p:txBody>
          <a:bodyPr/>
          <a:lstStyle/>
          <a:p>
            <a:r>
              <a:rPr lang="en-US" dirty="0"/>
              <a:t>Some sets of more than 3 points of Delaunay graph may lie on the same circle.</a:t>
            </a:r>
          </a:p>
          <a:p>
            <a:r>
              <a:rPr lang="en-US" dirty="0" smtClean="0"/>
              <a:t>These </a:t>
            </a:r>
            <a:r>
              <a:rPr lang="en-US" dirty="0"/>
              <a:t>points form empty convex polygons, which can be triangulated.</a:t>
            </a:r>
          </a:p>
          <a:p>
            <a:r>
              <a:rPr lang="en-US" dirty="0" smtClean="0"/>
              <a:t>Delaunay Triangulation is </a:t>
            </a:r>
            <a:r>
              <a:rPr lang="en-US" dirty="0"/>
              <a:t>a triangulation obtained by adding 0 or more edges to the Delaunay Graph.</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116</a:t>
            </a:fld>
            <a:endParaRPr lang="en-US"/>
          </a:p>
        </p:txBody>
      </p:sp>
      <p:pic>
        <p:nvPicPr>
          <p:cNvPr id="7" name="图片 6"/>
          <p:cNvPicPr>
            <a:picLocks noChangeAspect="1"/>
          </p:cNvPicPr>
          <p:nvPr/>
        </p:nvPicPr>
        <p:blipFill>
          <a:blip r:embed="rId2"/>
          <a:stretch>
            <a:fillRect/>
          </a:stretch>
        </p:blipFill>
        <p:spPr>
          <a:xfrm>
            <a:off x="3139936" y="3579108"/>
            <a:ext cx="2866507" cy="2489578"/>
          </a:xfrm>
          <a:prstGeom prst="rect">
            <a:avLst/>
          </a:prstGeom>
        </p:spPr>
      </p:pic>
    </p:spTree>
    <p:extLst>
      <p:ext uri="{BB962C8B-B14F-4D97-AF65-F5344CB8AC3E}">
        <p14:creationId xmlns:p14="http://schemas.microsoft.com/office/powerpoint/2010/main" val="49503915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lstStyle/>
              <a:p>
                <a:r>
                  <a:rPr lang="en-US" dirty="0" smtClean="0"/>
                  <a:t>From the properties of </a:t>
                </a:r>
                <a:r>
                  <a:rPr lang="en-US" dirty="0" err="1" smtClean="0"/>
                  <a:t>Voronoi</a:t>
                </a:r>
                <a:r>
                  <a:rPr lang="en-US" dirty="0" smtClean="0"/>
                  <a:t> Diagrams</a:t>
                </a:r>
                <a:r>
                  <a:rPr lang="en-US" dirty="0"/>
                  <a:t>…</a:t>
                </a:r>
              </a:p>
              <a:p>
                <a:r>
                  <a:rPr lang="en-US" dirty="0" smtClean="0"/>
                  <a:t>Three </a:t>
                </a:r>
                <a:r>
                  <a:rPr lang="en-US" dirty="0"/>
                  <a:t>points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𝑝</m:t>
                        </m:r>
                      </m:e>
                      <m:sub>
                        <m:r>
                          <a:rPr lang="en-US" i="1" dirty="0" smtClean="0">
                            <a:latin typeface="Cambria Math" panose="02040503050406030204" pitchFamily="18" charset="0"/>
                          </a:rPr>
                          <m:t>𝑖</m:t>
                        </m:r>
                      </m:sub>
                    </m:sSub>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b="0" i="1" dirty="0" smtClean="0">
                            <a:latin typeface="Cambria Math" panose="02040503050406030204" pitchFamily="18" charset="0"/>
                          </a:rPr>
                          <m:t>𝑗</m:t>
                        </m:r>
                      </m:sub>
                    </m:sSub>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b="0" i="1" dirty="0" smtClean="0">
                            <a:latin typeface="Cambria Math" panose="02040503050406030204" pitchFamily="18" charset="0"/>
                          </a:rPr>
                          <m:t>𝑘</m:t>
                        </m:r>
                      </m:sub>
                    </m:sSub>
                    <m:r>
                      <a:rPr lang="en-US" b="0" i="1" dirty="0" smtClean="0">
                        <a:latin typeface="Cambria Math" panose="02040503050406030204" pitchFamily="18" charset="0"/>
                      </a:rPr>
                      <m:t>∈</m:t>
                    </m:r>
                    <m:r>
                      <a:rPr lang="en-US" b="0" i="1" dirty="0" smtClean="0">
                        <a:latin typeface="Cambria Math" panose="02040503050406030204" pitchFamily="18" charset="0"/>
                      </a:rPr>
                      <m:t>𝑃</m:t>
                    </m:r>
                  </m:oMath>
                </a14:m>
                <a:r>
                  <a:rPr lang="en-US" dirty="0" smtClean="0"/>
                  <a:t> are </a:t>
                </a:r>
                <a:r>
                  <a:rPr lang="en-US" dirty="0"/>
                  <a:t>vertices of the same face of </a:t>
                </a:r>
                <a:r>
                  <a:rPr lang="en-US" dirty="0" smtClean="0"/>
                  <a:t>the </a:t>
                </a:r>
                <a:r>
                  <a:rPr lang="en-US" dirty="0" smtClean="0">
                    <a:latin typeface="Monotype Corsiva" panose="03010101010201010101" pitchFamily="66" charset="0"/>
                  </a:rPr>
                  <a:t>DG</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𝑃</m:t>
                    </m:r>
                    <m:r>
                      <a:rPr lang="en-US" i="1" dirty="0">
                        <a:latin typeface="Cambria Math" panose="02040503050406030204" pitchFamily="18" charset="0"/>
                      </a:rPr>
                      <m:t>)</m:t>
                    </m:r>
                  </m:oMath>
                </a14:m>
                <a:r>
                  <a:rPr lang="en-US" dirty="0"/>
                  <a:t> </a:t>
                </a:r>
                <a:r>
                  <a:rPr lang="en-US" dirty="0" err="1" smtClean="0"/>
                  <a:t>iff</a:t>
                </a:r>
                <a:r>
                  <a:rPr lang="en-US" dirty="0" smtClean="0"/>
                  <a:t> the </a:t>
                </a:r>
                <a:r>
                  <a:rPr lang="en-US" dirty="0"/>
                  <a:t>circle through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𝑖</m:t>
                        </m:r>
                      </m:sub>
                    </m:sSub>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𝑗</m:t>
                        </m:r>
                      </m:sub>
                    </m:sSub>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𝑘</m:t>
                        </m:r>
                      </m:sub>
                    </m:sSub>
                  </m:oMath>
                </a14:m>
                <a:r>
                  <a:rPr lang="en-US" dirty="0" smtClean="0"/>
                  <a:t> contains </a:t>
                </a:r>
                <a:r>
                  <a:rPr lang="en-US" dirty="0"/>
                  <a:t>no point of </a:t>
                </a:r>
                <a:r>
                  <a:rPr lang="en-US" i="1" dirty="0" smtClean="0">
                    <a:latin typeface="Times New Roman" panose="02020603050405020304" pitchFamily="18" charset="0"/>
                    <a:cs typeface="Times New Roman" panose="02020603050405020304" pitchFamily="18" charset="0"/>
                  </a:rPr>
                  <a:t>P</a:t>
                </a:r>
                <a:r>
                  <a:rPr lang="en-US" dirty="0" smtClean="0"/>
                  <a:t> on </a:t>
                </a:r>
                <a:r>
                  <a:rPr lang="en-US" dirty="0"/>
                  <a:t>its interior.</a:t>
                </a:r>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r="-1824"/>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117</a:t>
            </a:fld>
            <a:endParaRPr lang="en-US"/>
          </a:p>
        </p:txBody>
      </p:sp>
      <p:pic>
        <p:nvPicPr>
          <p:cNvPr id="7" name="图片 6"/>
          <p:cNvPicPr>
            <a:picLocks noChangeAspect="1"/>
          </p:cNvPicPr>
          <p:nvPr/>
        </p:nvPicPr>
        <p:blipFill>
          <a:blip r:embed="rId3"/>
          <a:stretch>
            <a:fillRect/>
          </a:stretch>
        </p:blipFill>
        <p:spPr>
          <a:xfrm>
            <a:off x="3245546" y="2977091"/>
            <a:ext cx="2443046" cy="2432813"/>
          </a:xfrm>
          <a:prstGeom prst="rect">
            <a:avLst/>
          </a:prstGeom>
        </p:spPr>
      </p:pic>
    </p:spTree>
    <p:extLst>
      <p:ext uri="{BB962C8B-B14F-4D97-AF65-F5344CB8AC3E}">
        <p14:creationId xmlns:p14="http://schemas.microsoft.com/office/powerpoint/2010/main" val="15271206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lstStyle/>
              <a:p>
                <a:r>
                  <a:rPr lang="en-US" dirty="0" smtClean="0"/>
                  <a:t>From the properties of </a:t>
                </a:r>
                <a:r>
                  <a:rPr lang="en-US" dirty="0" err="1" smtClean="0"/>
                  <a:t>Voronoi</a:t>
                </a:r>
                <a:r>
                  <a:rPr lang="en-US" dirty="0" smtClean="0"/>
                  <a:t> Diagrams</a:t>
                </a:r>
                <a:r>
                  <a:rPr lang="en-US" dirty="0"/>
                  <a:t>…</a:t>
                </a:r>
              </a:p>
              <a:p>
                <a:r>
                  <a:rPr lang="en-US" dirty="0"/>
                  <a:t>Two points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𝑖</m:t>
                        </m:r>
                      </m:sub>
                    </m:sSub>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𝑗</m:t>
                        </m:r>
                      </m:sub>
                    </m:sSub>
                    <m:r>
                      <a:rPr lang="en-US" i="1" dirty="0">
                        <a:latin typeface="Cambria Math" panose="02040503050406030204" pitchFamily="18" charset="0"/>
                      </a:rPr>
                      <m:t>∈</m:t>
                    </m:r>
                    <m:r>
                      <a:rPr lang="en-US" i="1" dirty="0">
                        <a:latin typeface="Cambria Math" panose="02040503050406030204" pitchFamily="18" charset="0"/>
                      </a:rPr>
                      <m:t>𝑃</m:t>
                    </m:r>
                  </m:oMath>
                </a14:m>
                <a:r>
                  <a:rPr lang="en-US" dirty="0"/>
                  <a:t> </a:t>
                </a:r>
                <a:r>
                  <a:rPr lang="en-US" dirty="0" smtClean="0"/>
                  <a:t>form </a:t>
                </a:r>
                <a:r>
                  <a:rPr lang="en-US" dirty="0"/>
                  <a:t>an edge </a:t>
                </a:r>
                <a:r>
                  <a:rPr lang="en-US" dirty="0" smtClean="0"/>
                  <a:t>of </a:t>
                </a:r>
                <a:r>
                  <a:rPr lang="en-US" dirty="0" smtClean="0">
                    <a:latin typeface="Monotype Corsiva" panose="03010101010201010101" pitchFamily="66" charset="0"/>
                  </a:rPr>
                  <a:t>DG</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𝑃</m:t>
                    </m:r>
                    <m:r>
                      <a:rPr lang="en-US" i="1" dirty="0">
                        <a:latin typeface="Cambria Math" panose="02040503050406030204" pitchFamily="18" charset="0"/>
                      </a:rPr>
                      <m:t>)</m:t>
                    </m:r>
                  </m:oMath>
                </a14:m>
                <a:r>
                  <a:rPr lang="en-US" dirty="0"/>
                  <a:t> </a:t>
                </a:r>
                <a:r>
                  <a:rPr lang="en-US" dirty="0" err="1" smtClean="0"/>
                  <a:t>iff</a:t>
                </a:r>
                <a:r>
                  <a:rPr lang="en-US" dirty="0" smtClean="0"/>
                  <a:t> there </a:t>
                </a:r>
                <a:r>
                  <a:rPr lang="en-US" dirty="0"/>
                  <a:t>is a closed disc </a:t>
                </a:r>
                <a:r>
                  <a:rPr lang="en-US" i="1" dirty="0" smtClean="0">
                    <a:latin typeface="Times New Roman" panose="02020603050405020304" pitchFamily="18" charset="0"/>
                    <a:cs typeface="Times New Roman" panose="02020603050405020304" pitchFamily="18" charset="0"/>
                  </a:rPr>
                  <a:t>C</a:t>
                </a:r>
                <a:r>
                  <a:rPr lang="en-US" dirty="0" smtClean="0"/>
                  <a:t> that </a:t>
                </a:r>
                <a:r>
                  <a:rPr lang="en-US" dirty="0"/>
                  <a:t>contains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𝑖</m:t>
                        </m:r>
                      </m:sub>
                    </m:sSub>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𝑗</m:t>
                        </m:r>
                      </m:sub>
                    </m:sSub>
                  </m:oMath>
                </a14:m>
                <a:r>
                  <a:rPr lang="en-US" dirty="0" smtClean="0"/>
                  <a:t> on </a:t>
                </a:r>
                <a:r>
                  <a:rPr lang="en-US" dirty="0"/>
                  <a:t>its boundary and does not contain any other point of </a:t>
                </a:r>
                <a:r>
                  <a:rPr lang="en-US" i="1" dirty="0">
                    <a:latin typeface="Times New Roman" panose="02020603050405020304" pitchFamily="18" charset="0"/>
                    <a:cs typeface="Times New Roman" panose="02020603050405020304" pitchFamily="18" charset="0"/>
                  </a:rPr>
                  <a:t>P</a:t>
                </a:r>
                <a:r>
                  <a:rPr lang="en-US" dirty="0"/>
                  <a:t>.</a:t>
                </a:r>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r="-760"/>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118</a:t>
            </a:fld>
            <a:endParaRPr lang="en-US"/>
          </a:p>
        </p:txBody>
      </p:sp>
      <p:pic>
        <p:nvPicPr>
          <p:cNvPr id="8" name="图片 7"/>
          <p:cNvPicPr>
            <a:picLocks noChangeAspect="1"/>
          </p:cNvPicPr>
          <p:nvPr/>
        </p:nvPicPr>
        <p:blipFill>
          <a:blip r:embed="rId3"/>
          <a:stretch>
            <a:fillRect/>
          </a:stretch>
        </p:blipFill>
        <p:spPr>
          <a:xfrm>
            <a:off x="3351667" y="3037052"/>
            <a:ext cx="2443046" cy="2432813"/>
          </a:xfrm>
          <a:prstGeom prst="rect">
            <a:avLst/>
          </a:prstGeom>
        </p:spPr>
      </p:pic>
    </p:spTree>
    <p:extLst>
      <p:ext uri="{BB962C8B-B14F-4D97-AF65-F5344CB8AC3E}">
        <p14:creationId xmlns:p14="http://schemas.microsoft.com/office/powerpoint/2010/main" val="101056706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lstStyle/>
              <a:p>
                <a:r>
                  <a:rPr lang="en-US" dirty="0"/>
                  <a:t>From the </a:t>
                </a:r>
                <a:r>
                  <a:rPr lang="en-US" dirty="0" smtClean="0"/>
                  <a:t>previous </a:t>
                </a:r>
                <a:r>
                  <a:rPr lang="en-US" dirty="0"/>
                  <a:t>two properties</a:t>
                </a:r>
                <a:r>
                  <a:rPr lang="en-US" dirty="0" smtClean="0"/>
                  <a:t>…</a:t>
                </a:r>
              </a:p>
              <a:p>
                <a:r>
                  <a:rPr lang="en-US" dirty="0"/>
                  <a:t>A triangulation 𝒯</a:t>
                </a:r>
                <a:r>
                  <a:rPr lang="en-US" dirty="0" smtClean="0"/>
                  <a:t> of </a:t>
                </a:r>
                <a:r>
                  <a:rPr lang="en-US" i="1" dirty="0" smtClean="0">
                    <a:latin typeface="Times New Roman" panose="02020603050405020304" pitchFamily="18" charset="0"/>
                    <a:cs typeface="Times New Roman" panose="02020603050405020304" pitchFamily="18" charset="0"/>
                  </a:rPr>
                  <a:t>P</a:t>
                </a:r>
                <a:r>
                  <a:rPr lang="en-US" dirty="0" smtClean="0"/>
                  <a:t> is </a:t>
                </a:r>
                <a:r>
                  <a:rPr lang="en-US" dirty="0" smtClean="0"/>
                  <a:t>a </a:t>
                </a:r>
                <a:r>
                  <a:rPr lang="en-US" dirty="0" smtClean="0">
                    <a:latin typeface="Monotype Corsiva" panose="03010101010201010101" pitchFamily="66" charset="0"/>
                  </a:rPr>
                  <a:t>DT</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𝑃</m:t>
                    </m:r>
                    <m:r>
                      <a:rPr lang="en-US" i="1" dirty="0">
                        <a:latin typeface="Cambria Math" panose="02040503050406030204" pitchFamily="18" charset="0"/>
                      </a:rPr>
                      <m:t>)</m:t>
                    </m:r>
                  </m:oMath>
                </a14:m>
                <a:r>
                  <a:rPr lang="en-US" dirty="0"/>
                  <a:t> </a:t>
                </a:r>
                <a:r>
                  <a:rPr lang="en-US" dirty="0" err="1" smtClean="0"/>
                  <a:t>iff</a:t>
                </a:r>
                <a:r>
                  <a:rPr lang="en-US" dirty="0" smtClean="0"/>
                  <a:t> the </a:t>
                </a:r>
                <a:r>
                  <a:rPr lang="en-US" dirty="0"/>
                  <a:t>circumcircle of any triangle of </a:t>
                </a:r>
                <a:r>
                  <a:rPr lang="en-US" dirty="0" smtClean="0"/>
                  <a:t>𝒯 does </a:t>
                </a:r>
                <a:r>
                  <a:rPr lang="en-US" dirty="0"/>
                  <a:t>not contain a point of </a:t>
                </a:r>
                <a:r>
                  <a:rPr lang="en-US" i="1" dirty="0" smtClean="0">
                    <a:latin typeface="Times New Roman" panose="02020603050405020304" pitchFamily="18" charset="0"/>
                    <a:cs typeface="Times New Roman" panose="02020603050405020304" pitchFamily="18" charset="0"/>
                  </a:rPr>
                  <a:t>P</a:t>
                </a:r>
                <a:r>
                  <a:rPr lang="en-US" dirty="0" smtClean="0"/>
                  <a:t> in </a:t>
                </a:r>
                <a:r>
                  <a:rPr lang="en-US" dirty="0"/>
                  <a:t>its interior.</a:t>
                </a:r>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119</a:t>
            </a:fld>
            <a:endParaRPr lang="en-US"/>
          </a:p>
        </p:txBody>
      </p:sp>
      <p:pic>
        <p:nvPicPr>
          <p:cNvPr id="7" name="图片 6"/>
          <p:cNvPicPr>
            <a:picLocks noChangeAspect="1"/>
          </p:cNvPicPr>
          <p:nvPr/>
        </p:nvPicPr>
        <p:blipFill>
          <a:blip r:embed="rId3"/>
          <a:stretch>
            <a:fillRect/>
          </a:stretch>
        </p:blipFill>
        <p:spPr>
          <a:xfrm>
            <a:off x="3185585" y="3097013"/>
            <a:ext cx="2443046" cy="2432813"/>
          </a:xfrm>
          <a:prstGeom prst="rect">
            <a:avLst/>
          </a:prstGeom>
        </p:spPr>
      </p:pic>
    </p:spTree>
    <p:extLst>
      <p:ext uri="{BB962C8B-B14F-4D97-AF65-F5344CB8AC3E}">
        <p14:creationId xmlns:p14="http://schemas.microsoft.com/office/powerpoint/2010/main" val="4096343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Facial expression recognition</a:t>
            </a:r>
          </a:p>
        </p:txBody>
      </p:sp>
      <p:sp>
        <p:nvSpPr>
          <p:cNvPr id="3" name="内容占位符 2"/>
          <p:cNvSpPr>
            <a:spLocks noGrp="1"/>
          </p:cNvSpPr>
          <p:nvPr>
            <p:ph idx="1"/>
          </p:nvPr>
        </p:nvSpPr>
        <p:spPr/>
        <p:txBody>
          <a:bodyPr/>
          <a:lstStyle/>
          <a:p>
            <a:r>
              <a:rPr lang="en-US" dirty="0"/>
              <a:t>Angry Positive Examples for Training</a:t>
            </a:r>
          </a:p>
        </p:txBody>
      </p:sp>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12</a:t>
            </a:fld>
            <a:endParaRPr lang="en-US" altLang="zh-CN" sz="1800" dirty="0">
              <a:solidFill>
                <a:srgbClr val="000000"/>
              </a:solidFill>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023" y="1623059"/>
            <a:ext cx="1772816" cy="1361314"/>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5019" y="1624615"/>
            <a:ext cx="1750750" cy="1358201"/>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016" y="1623059"/>
            <a:ext cx="1827195" cy="1373854"/>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1458" y="1637573"/>
            <a:ext cx="1784173" cy="1349944"/>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023" y="3098291"/>
            <a:ext cx="1772816" cy="1350215"/>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2407" y="3087535"/>
            <a:ext cx="1755695" cy="1360971"/>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4670" y="3116564"/>
            <a:ext cx="1787541" cy="1366458"/>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1457" y="3131078"/>
            <a:ext cx="1784173" cy="1349944"/>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023" y="4589297"/>
            <a:ext cx="1765663" cy="1373854"/>
          </a:xfrm>
          <a:prstGeom prst="rect">
            <a:avLst/>
          </a:prstGeom>
        </p:spPr>
      </p:pic>
      <p:pic>
        <p:nvPicPr>
          <p:cNvPr id="17" name="图片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14701" y="4597124"/>
            <a:ext cx="1781459" cy="1358201"/>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01142" y="4590932"/>
            <a:ext cx="1798069" cy="1370586"/>
          </a:xfrm>
          <a:prstGeom prst="rect">
            <a:avLst/>
          </a:prstGeom>
        </p:spPr>
      </p:pic>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44562" y="4590931"/>
            <a:ext cx="1773153" cy="1364393"/>
          </a:xfrm>
          <a:prstGeom prst="rect">
            <a:avLst/>
          </a:prstGeom>
        </p:spPr>
      </p:pic>
    </p:spTree>
    <p:extLst>
      <p:ext uri="{BB962C8B-B14F-4D97-AF65-F5344CB8AC3E}">
        <p14:creationId xmlns:p14="http://schemas.microsoft.com/office/powerpoint/2010/main" val="383634132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lstStyle/>
              <a:p>
                <a:r>
                  <a:rPr lang="en-US" dirty="0" smtClean="0"/>
                  <a:t>A triangulation 𝒯 of </a:t>
                </a:r>
                <a:r>
                  <a:rPr lang="en-US" i="1" dirty="0" smtClean="0">
                    <a:latin typeface="Times New Roman" panose="02020603050405020304" pitchFamily="18" charset="0"/>
                    <a:cs typeface="Times New Roman" panose="02020603050405020304" pitchFamily="18" charset="0"/>
                  </a:rPr>
                  <a:t>P</a:t>
                </a:r>
                <a:r>
                  <a:rPr lang="en-US" dirty="0" smtClean="0"/>
                  <a:t> is </a:t>
                </a:r>
                <a:r>
                  <a:rPr lang="en-US" dirty="0"/>
                  <a:t>legal </a:t>
                </a:r>
                <a:r>
                  <a:rPr lang="en-US" dirty="0" err="1" smtClean="0"/>
                  <a:t>iff</a:t>
                </a:r>
                <a:r>
                  <a:rPr lang="en-US" dirty="0" smtClean="0"/>
                  <a:t> </a:t>
                </a:r>
                <a:r>
                  <a:rPr lang="en-US" dirty="0"/>
                  <a:t>𝒯</a:t>
                </a:r>
                <a:r>
                  <a:rPr lang="en-US" dirty="0" smtClean="0"/>
                  <a:t> is </a:t>
                </a:r>
                <a:r>
                  <a:rPr lang="en-US" dirty="0"/>
                  <a:t>a </a:t>
                </a:r>
                <a:r>
                  <a:rPr lang="en-US" i="0" dirty="0" smtClean="0">
                    <a:latin typeface="Monotype Corsiva" panose="03010101010201010101" pitchFamily="66" charset="0"/>
                  </a:rPr>
                  <a:t>D</a:t>
                </a:r>
                <a:r>
                  <a:rPr lang="en-US" b="0" i="0" dirty="0" smtClean="0">
                    <a:latin typeface="Monotype Corsiva" panose="03010101010201010101" pitchFamily="66" charset="0"/>
                  </a:rPr>
                  <a:t>T</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𝑃</m:t>
                    </m:r>
                    <m:r>
                      <a:rPr lang="en-US" i="1" dirty="0">
                        <a:latin typeface="Cambria Math" panose="02040503050406030204" pitchFamily="18" charset="0"/>
                      </a:rPr>
                      <m:t>)</m:t>
                    </m:r>
                  </m:oMath>
                </a14:m>
                <a:r>
                  <a:rPr lang="en-US" dirty="0" smtClean="0"/>
                  <a:t>.</a:t>
                </a:r>
              </a:p>
              <a:p>
                <a:pPr lvl="1"/>
                <a:r>
                  <a:rPr lang="en-US" dirty="0"/>
                  <a:t>DT </a:t>
                </a:r>
                <a:r>
                  <a:rPr lang="en-US" dirty="0" smtClean="0">
                    <a:latin typeface="Times New Roman" panose="02020603050405020304" pitchFamily="18" charset="0"/>
                    <a:cs typeface="Times New Roman" panose="02020603050405020304" pitchFamily="18" charset="0"/>
                  </a:rPr>
                  <a:t>→ </a:t>
                </a:r>
                <a:r>
                  <a:rPr lang="en-US" dirty="0" smtClean="0"/>
                  <a:t>Legal</a:t>
                </a:r>
                <a:r>
                  <a:rPr lang="en-US" dirty="0"/>
                  <a:t>: Empty circle property and </a:t>
                </a:r>
                <a:r>
                  <a:rPr lang="en-US" dirty="0" err="1" smtClean="0"/>
                  <a:t>Thale’s</a:t>
                </a:r>
                <a:r>
                  <a:rPr lang="en-US" dirty="0" smtClean="0"/>
                  <a:t> Theorem </a:t>
                </a:r>
                <a:r>
                  <a:rPr lang="en-US" dirty="0"/>
                  <a:t>implies that all </a:t>
                </a:r>
                <a:r>
                  <a:rPr lang="en-US" sz="2400" dirty="0">
                    <a:latin typeface="Monotype Corsiva" panose="03010101010201010101" pitchFamily="66" charset="0"/>
                    <a:cs typeface="+mn-cs"/>
                  </a:rPr>
                  <a:t>DT</a:t>
                </a:r>
                <a:r>
                  <a:rPr lang="en-US" dirty="0" smtClean="0"/>
                  <a:t> </a:t>
                </a:r>
                <a:r>
                  <a:rPr lang="en-US" dirty="0" smtClean="0"/>
                  <a:t> are </a:t>
                </a:r>
                <a:r>
                  <a:rPr lang="en-US" dirty="0"/>
                  <a:t>legal</a:t>
                </a:r>
              </a:p>
              <a:p>
                <a:pPr lvl="1"/>
                <a:r>
                  <a:rPr lang="en-US" dirty="0" smtClean="0"/>
                  <a:t>Legal </a:t>
                </a:r>
                <a:r>
                  <a:rPr lang="en-US" dirty="0">
                    <a:latin typeface="Times New Roman" panose="02020603050405020304" pitchFamily="18" charset="0"/>
                    <a:cs typeface="Times New Roman" panose="02020603050405020304" pitchFamily="18" charset="0"/>
                  </a:rPr>
                  <a:t>→ </a:t>
                </a:r>
                <a:r>
                  <a:rPr lang="en-US" dirty="0" smtClean="0"/>
                  <a:t>DT</a:t>
                </a:r>
              </a:p>
              <a:p>
                <a:r>
                  <a:rPr lang="en-US" dirty="0"/>
                  <a:t>Let </a:t>
                </a:r>
                <a:r>
                  <a:rPr lang="en-US" i="1" dirty="0">
                    <a:latin typeface="Times New Roman" panose="02020603050405020304" pitchFamily="18" charset="0"/>
                    <a:cs typeface="Times New Roman" panose="02020603050405020304" pitchFamily="18" charset="0"/>
                  </a:rPr>
                  <a:t>P</a:t>
                </a:r>
                <a:r>
                  <a:rPr lang="en-US" dirty="0" smtClean="0"/>
                  <a:t> be </a:t>
                </a:r>
                <a:r>
                  <a:rPr lang="en-US" dirty="0"/>
                  <a:t>a set of points in the plane. Any angle-optimal triangulation of </a:t>
                </a:r>
                <a:r>
                  <a:rPr lang="en-US" i="1" dirty="0" smtClean="0">
                    <a:latin typeface="Times New Roman" panose="02020603050405020304" pitchFamily="18" charset="0"/>
                    <a:cs typeface="Times New Roman" panose="02020603050405020304" pitchFamily="18" charset="0"/>
                  </a:rPr>
                  <a:t>P</a:t>
                </a:r>
                <a:r>
                  <a:rPr lang="en-US" dirty="0" smtClean="0"/>
                  <a:t> is </a:t>
                </a:r>
                <a:r>
                  <a:rPr lang="en-US" dirty="0"/>
                  <a:t>a Delaunay triangulation of </a:t>
                </a:r>
                <a:r>
                  <a:rPr lang="en-US" i="1" dirty="0">
                    <a:latin typeface="Times New Roman" panose="02020603050405020304" pitchFamily="18" charset="0"/>
                    <a:cs typeface="Times New Roman" panose="02020603050405020304" pitchFamily="18" charset="0"/>
                  </a:rPr>
                  <a:t>P</a:t>
                </a:r>
                <a:r>
                  <a:rPr lang="en-US" dirty="0" smtClean="0"/>
                  <a:t>.</a:t>
                </a:r>
                <a:endParaRPr lang="en-US"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904"/>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120</a:t>
            </a:fld>
            <a:endParaRPr lang="en-US"/>
          </a:p>
        </p:txBody>
      </p:sp>
      <p:pic>
        <p:nvPicPr>
          <p:cNvPr id="7" name="Picture 4" descr="D:\Documents and Settings\Glenn Kentaro Eguchi\My Documents\School\6.838J\Figures\15.bmp"/>
          <p:cNvPicPr>
            <a:picLocks noChangeAspect="1" noChangeArrowheads="1"/>
          </p:cNvPicPr>
          <p:nvPr/>
        </p:nvPicPr>
        <p:blipFill rotWithShape="1">
          <a:blip r:embed="rId3">
            <a:extLst>
              <a:ext uri="{28A0092B-C50C-407E-A947-70E740481C1C}">
                <a14:useLocalDpi xmlns:a14="http://schemas.microsoft.com/office/drawing/2010/main" val="0"/>
              </a:ext>
            </a:extLst>
          </a:blip>
          <a:srcRect l="8328" t="7964" r="7476" b="7660"/>
          <a:stretch/>
        </p:blipFill>
        <p:spPr bwMode="auto">
          <a:xfrm>
            <a:off x="5400528" y="3333175"/>
            <a:ext cx="3207895" cy="296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587829" y="3333175"/>
            <a:ext cx="4572000" cy="1569660"/>
          </a:xfrm>
          <a:prstGeom prst="rect">
            <a:avLst/>
          </a:prstGeom>
        </p:spPr>
        <p:txBody>
          <a:bodyPr>
            <a:spAutoFit/>
          </a:bodyPr>
          <a:lstStyle/>
          <a:p>
            <a:r>
              <a:rPr lang="en-US" sz="2400" dirty="0">
                <a:solidFill>
                  <a:schemeClr val="tx1">
                    <a:lumMod val="75000"/>
                    <a:lumOff val="25000"/>
                  </a:schemeClr>
                </a:solidFill>
              </a:rPr>
              <a:t>Furthermore, any Delaunay triangulation of </a:t>
            </a:r>
            <a:r>
              <a:rPr lang="en-US" sz="2400" i="1" dirty="0">
                <a:solidFill>
                  <a:schemeClr val="tx1">
                    <a:lumMod val="75000"/>
                    <a:lumOff val="25000"/>
                  </a:schemeClr>
                </a:solidFill>
                <a:latin typeface="Times New Roman" panose="02020603050405020304" pitchFamily="18" charset="0"/>
                <a:cs typeface="Times New Roman" panose="02020603050405020304" pitchFamily="18" charset="0"/>
              </a:rPr>
              <a:t>P</a:t>
            </a:r>
            <a:r>
              <a:rPr lang="en-US" sz="2400" dirty="0">
                <a:solidFill>
                  <a:schemeClr val="tx1">
                    <a:lumMod val="75000"/>
                    <a:lumOff val="25000"/>
                  </a:schemeClr>
                </a:solidFill>
              </a:rPr>
              <a:t> maximizes the minimum angle over all triangulations of </a:t>
            </a:r>
            <a:r>
              <a:rPr lang="en-US" sz="2400" i="1" dirty="0">
                <a:solidFill>
                  <a:schemeClr val="tx1">
                    <a:lumMod val="75000"/>
                    <a:lumOff val="25000"/>
                  </a:schemeClr>
                </a:solidFill>
                <a:latin typeface="Times New Roman" panose="02020603050405020304" pitchFamily="18" charset="0"/>
                <a:cs typeface="Times New Roman" panose="02020603050405020304" pitchFamily="18" charset="0"/>
              </a:rPr>
              <a:t>P</a:t>
            </a:r>
            <a:r>
              <a:rPr lang="en-US" sz="2400" dirty="0">
                <a:solidFill>
                  <a:schemeClr val="tx1">
                    <a:lumMod val="75000"/>
                    <a:lumOff val="25000"/>
                  </a:schemeClr>
                </a:solidFill>
              </a:rPr>
              <a:t>.</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12008328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p:sp>
        <p:nvSpPr>
          <p:cNvPr id="3" name="内容占位符 2"/>
          <p:cNvSpPr>
            <a:spLocks noGrp="1"/>
          </p:cNvSpPr>
          <p:nvPr>
            <p:ph idx="1"/>
          </p:nvPr>
        </p:nvSpPr>
        <p:spPr/>
        <p:txBody>
          <a:bodyPr/>
          <a:lstStyle/>
          <a:p>
            <a:r>
              <a:rPr lang="en-US" dirty="0"/>
              <a:t>Therefore, the problem of finding a triangulation that maximizes the minimum angle is reduced to the problem of finding a Delaunay Triangulation.</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121</a:t>
            </a:fld>
            <a:endParaRPr lang="en-US"/>
          </a:p>
        </p:txBody>
      </p:sp>
      <p:sp>
        <p:nvSpPr>
          <p:cNvPr id="7" name="矩形 6"/>
          <p:cNvSpPr/>
          <p:nvPr/>
        </p:nvSpPr>
        <p:spPr>
          <a:xfrm>
            <a:off x="1411978" y="3579108"/>
            <a:ext cx="6322423" cy="461665"/>
          </a:xfrm>
          <a:prstGeom prst="rect">
            <a:avLst/>
          </a:prstGeom>
        </p:spPr>
        <p:txBody>
          <a:bodyPr wrap="square">
            <a:spAutoFit/>
          </a:bodyPr>
          <a:lstStyle/>
          <a:p>
            <a:r>
              <a:rPr lang="en-US" sz="2400" i="1" dirty="0">
                <a:solidFill>
                  <a:srgbClr val="000000"/>
                </a:solidFill>
                <a:latin typeface="Times New Roman" panose="02020603050405020304" pitchFamily="18" charset="0"/>
              </a:rPr>
              <a:t>So how do we find the Delaunay Triangulation? </a:t>
            </a:r>
            <a:endParaRPr lang="en-US" sz="2400" dirty="0"/>
          </a:p>
        </p:txBody>
      </p:sp>
    </p:spTree>
    <p:extLst>
      <p:ext uri="{BB962C8B-B14F-4D97-AF65-F5344CB8AC3E}">
        <p14:creationId xmlns:p14="http://schemas.microsoft.com/office/powerpoint/2010/main" val="2390233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lstStyle/>
              <a:p>
                <a:r>
                  <a:rPr lang="en-US" dirty="0"/>
                  <a:t>How do we </a:t>
                </a:r>
                <a:r>
                  <a:rPr lang="en-US" dirty="0" smtClean="0"/>
                  <a:t>compute </a:t>
                </a:r>
                <a:r>
                  <a:rPr lang="en-US" dirty="0" smtClean="0">
                    <a:latin typeface="Monotype Corsiva" panose="03010101010201010101" pitchFamily="66" charset="0"/>
                  </a:rPr>
                  <a:t>DT</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𝑃</m:t>
                    </m:r>
                    <m:r>
                      <a:rPr lang="en-US" i="1" dirty="0" smtClean="0">
                        <a:latin typeface="Cambria Math" panose="02040503050406030204" pitchFamily="18" charset="0"/>
                      </a:rPr>
                      <m:t>)</m:t>
                    </m:r>
                  </m:oMath>
                </a14:m>
                <a:r>
                  <a:rPr lang="en-US" dirty="0"/>
                  <a:t>?</a:t>
                </a:r>
              </a:p>
              <a:p>
                <a:r>
                  <a:rPr lang="en-US" dirty="0" smtClean="0"/>
                  <a:t>We </a:t>
                </a:r>
                <a:r>
                  <a:rPr lang="en-US" dirty="0"/>
                  <a:t>could compute </a:t>
                </a:r>
                <a:r>
                  <a:rPr lang="en-US" i="0" dirty="0" smtClean="0">
                    <a:latin typeface="Monotype Corsiva" panose="03010101010201010101" pitchFamily="66" charset="0"/>
                  </a:rPr>
                  <a:t>Vor</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𝑃</m:t>
                    </m:r>
                    <m:r>
                      <a:rPr lang="en-US" i="1" dirty="0">
                        <a:latin typeface="Cambria Math" panose="02040503050406030204" pitchFamily="18" charset="0"/>
                      </a:rPr>
                      <m:t>)</m:t>
                    </m:r>
                  </m:oMath>
                </a14:m>
                <a:r>
                  <a:rPr lang="en-US" dirty="0"/>
                  <a:t> then </a:t>
                </a:r>
                <a:r>
                  <a:rPr lang="en-US" dirty="0" err="1" smtClean="0"/>
                  <a:t>dualize</a:t>
                </a:r>
                <a:r>
                  <a:rPr lang="en-US" dirty="0" smtClean="0"/>
                  <a:t> </a:t>
                </a:r>
                <a:r>
                  <a:rPr lang="en-US" dirty="0" smtClean="0"/>
                  <a:t>into </a:t>
                </a:r>
                <a:r>
                  <a:rPr lang="en-US" dirty="0" smtClean="0">
                    <a:latin typeface="Monotype Corsiva" panose="03010101010201010101" pitchFamily="66" charset="0"/>
                  </a:rPr>
                  <a:t>DT</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𝑃</m:t>
                    </m:r>
                    <m:r>
                      <a:rPr lang="en-US" i="1" dirty="0" smtClean="0">
                        <a:latin typeface="Cambria Math" panose="02040503050406030204" pitchFamily="18" charset="0"/>
                      </a:rPr>
                      <m:t>)</m:t>
                    </m:r>
                  </m:oMath>
                </a14:m>
                <a:r>
                  <a:rPr lang="en-US" dirty="0"/>
                  <a:t>.</a:t>
                </a:r>
              </a:p>
              <a:p>
                <a:r>
                  <a:rPr lang="en-US" dirty="0" smtClean="0"/>
                  <a:t>Instead</a:t>
                </a:r>
                <a:r>
                  <a:rPr lang="en-US" dirty="0"/>
                  <a:t>, we will </a:t>
                </a:r>
                <a:r>
                  <a:rPr lang="en-US" dirty="0" smtClean="0"/>
                  <a:t>compute </a:t>
                </a:r>
                <a:r>
                  <a:rPr lang="en-US" dirty="0" smtClean="0">
                    <a:latin typeface="Monotype Corsiva" panose="03010101010201010101" pitchFamily="66" charset="0"/>
                  </a:rPr>
                  <a:t>DT</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𝑃</m:t>
                    </m:r>
                    <m:r>
                      <a:rPr lang="en-US" i="1" dirty="0">
                        <a:latin typeface="Cambria Math" panose="02040503050406030204" pitchFamily="18" charset="0"/>
                      </a:rPr>
                      <m:t>)</m:t>
                    </m:r>
                  </m:oMath>
                </a14:m>
                <a:r>
                  <a:rPr lang="en-US" dirty="0"/>
                  <a:t> using a randomized incremental method.</a:t>
                </a:r>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680"/>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122</a:t>
            </a:fld>
            <a:endParaRPr lang="en-US"/>
          </a:p>
        </p:txBody>
      </p:sp>
    </p:spTree>
    <p:extLst>
      <p:ext uri="{BB962C8B-B14F-4D97-AF65-F5344CB8AC3E}">
        <p14:creationId xmlns:p14="http://schemas.microsoft.com/office/powerpoint/2010/main" val="36987910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lstStyle/>
              <a:p>
                <a:r>
                  <a:rPr lang="en-US" dirty="0" smtClean="0"/>
                  <a:t>Incremental method</a:t>
                </a:r>
              </a:p>
              <a:p>
                <a:pPr marL="539750" indent="-449263">
                  <a:buFont typeface="+mj-lt"/>
                  <a:buAutoNum type="arabicPeriod"/>
                </a:pPr>
                <a:r>
                  <a:rPr lang="en-US" dirty="0" smtClean="0"/>
                  <a:t>Initialize </a:t>
                </a:r>
                <a:r>
                  <a:rPr lang="en-US" dirty="0"/>
                  <a:t>triangulation </a:t>
                </a:r>
                <a:r>
                  <a:rPr lang="en-US" i="1" dirty="0">
                    <a:latin typeface="Monotype Corsiva" panose="03010101010201010101" pitchFamily="66" charset="0"/>
                    <a:cs typeface="Times New Roman" panose="02020603050405020304" pitchFamily="18" charset="0"/>
                  </a:rPr>
                  <a:t>T</a:t>
                </a:r>
                <a:r>
                  <a:rPr lang="en-US" dirty="0" smtClean="0"/>
                  <a:t> </a:t>
                </a:r>
                <a:r>
                  <a:rPr lang="en-US" dirty="0" smtClean="0"/>
                  <a:t> with </a:t>
                </a:r>
                <a:r>
                  <a:rPr lang="en-US" dirty="0"/>
                  <a:t>a “big enough” helper bounding triangle that contains all points </a:t>
                </a:r>
                <a:r>
                  <a:rPr lang="en-US" i="1" dirty="0">
                    <a:latin typeface="Times New Roman" panose="02020603050405020304" pitchFamily="18" charset="0"/>
                    <a:cs typeface="Times New Roman" panose="02020603050405020304" pitchFamily="18" charset="0"/>
                  </a:rPr>
                  <a:t>P</a:t>
                </a:r>
                <a:r>
                  <a:rPr lang="en-US" dirty="0"/>
                  <a:t>.</a:t>
                </a:r>
              </a:p>
              <a:p>
                <a:pPr marL="539750" indent="-449263">
                  <a:buFont typeface="+mj-lt"/>
                  <a:buAutoNum type="arabicPeriod"/>
                </a:pPr>
                <a:r>
                  <a:rPr lang="en-US" dirty="0" smtClean="0"/>
                  <a:t>Randomly </a:t>
                </a:r>
                <a:r>
                  <a:rPr lang="en-US" dirty="0"/>
                  <a:t>choose a point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𝑝</m:t>
                        </m:r>
                      </m:e>
                      <m:sub>
                        <m:r>
                          <a:rPr lang="en-US" i="1" dirty="0" smtClean="0">
                            <a:latin typeface="Cambria Math" panose="02040503050406030204" pitchFamily="18" charset="0"/>
                          </a:rPr>
                          <m:t>𝑟</m:t>
                        </m:r>
                      </m:sub>
                    </m:sSub>
                  </m:oMath>
                </a14:m>
                <a:r>
                  <a:rPr lang="en-US" dirty="0" smtClean="0"/>
                  <a:t> from </a:t>
                </a:r>
                <a:r>
                  <a:rPr lang="en-US" i="1" dirty="0">
                    <a:latin typeface="Times New Roman" panose="02020603050405020304" pitchFamily="18" charset="0"/>
                    <a:cs typeface="Times New Roman" panose="02020603050405020304" pitchFamily="18" charset="0"/>
                  </a:rPr>
                  <a:t>P</a:t>
                </a:r>
                <a:r>
                  <a:rPr lang="en-US" dirty="0"/>
                  <a:t>.</a:t>
                </a:r>
              </a:p>
              <a:p>
                <a:pPr marL="539750" indent="-449263">
                  <a:buFont typeface="+mj-lt"/>
                  <a:buAutoNum type="arabicPeriod"/>
                </a:pPr>
                <a:r>
                  <a:rPr lang="en-US" dirty="0" smtClean="0"/>
                  <a:t>Find </a:t>
                </a:r>
                <a:r>
                  <a:rPr lang="en-US" dirty="0"/>
                  <a:t>the </a:t>
                </a:r>
                <a:r>
                  <a:rPr lang="en-US" dirty="0" smtClean="0"/>
                  <a:t>triangle </a:t>
                </a:r>
                <a14:m>
                  <m:oMath xmlns:m="http://schemas.openxmlformats.org/officeDocument/2006/math">
                    <m:r>
                      <m:rPr>
                        <m:sty m:val="p"/>
                      </m:rPr>
                      <a:rPr lang="en-US">
                        <a:latin typeface="Cambria Math" panose="02040503050406030204" pitchFamily="18" charset="0"/>
                      </a:rPr>
                      <m:t>Δ</m:t>
                    </m:r>
                    <m:r>
                      <a:rPr lang="en-US" i="1">
                        <a:latin typeface="Cambria Math" panose="02040503050406030204" pitchFamily="18" charset="0"/>
                      </a:rPr>
                      <m:t> </m:t>
                    </m:r>
                  </m:oMath>
                </a14:m>
                <a:r>
                  <a:rPr lang="en-US" dirty="0" smtClean="0"/>
                  <a:t>that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𝑟</m:t>
                        </m:r>
                      </m:sub>
                    </m:sSub>
                  </m:oMath>
                </a14:m>
                <a:r>
                  <a:rPr lang="en-US" dirty="0" smtClean="0"/>
                  <a:t> lies </a:t>
                </a:r>
                <a:r>
                  <a:rPr lang="en-US" dirty="0"/>
                  <a:t>in.</a:t>
                </a:r>
              </a:p>
              <a:p>
                <a:pPr marL="539750" indent="-449263">
                  <a:buFont typeface="+mj-lt"/>
                  <a:buAutoNum type="arabicPeriod"/>
                </a:pPr>
                <a:r>
                  <a:rPr lang="en-US" dirty="0" smtClean="0"/>
                  <a:t>Subdivide </a:t>
                </a:r>
                <a14:m>
                  <m:oMath xmlns:m="http://schemas.openxmlformats.org/officeDocument/2006/math">
                    <m:r>
                      <m:rPr>
                        <m:sty m:val="p"/>
                      </m:rPr>
                      <a:rPr lang="en-US" b="0" i="0" smtClean="0">
                        <a:latin typeface="Cambria Math" panose="02040503050406030204" pitchFamily="18" charset="0"/>
                      </a:rPr>
                      <m:t>Δ</m:t>
                    </m:r>
                  </m:oMath>
                </a14:m>
                <a:r>
                  <a:rPr lang="en-US" dirty="0" smtClean="0"/>
                  <a:t> into </a:t>
                </a:r>
                <a:r>
                  <a:rPr lang="en-US" dirty="0"/>
                  <a:t>smaller triangles that have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𝑟</m:t>
                        </m:r>
                      </m:sub>
                    </m:sSub>
                  </m:oMath>
                </a14:m>
                <a:r>
                  <a:rPr lang="en-US" dirty="0" smtClean="0"/>
                  <a:t> as </a:t>
                </a:r>
                <a:r>
                  <a:rPr lang="en-US" dirty="0"/>
                  <a:t>a vertex.</a:t>
                </a:r>
              </a:p>
              <a:p>
                <a:pPr marL="539750" indent="-449263">
                  <a:buFont typeface="+mj-lt"/>
                  <a:buAutoNum type="arabicPeriod"/>
                </a:pPr>
                <a:r>
                  <a:rPr lang="en-US" dirty="0" smtClean="0"/>
                  <a:t>Flip </a:t>
                </a:r>
                <a:r>
                  <a:rPr lang="en-US" dirty="0"/>
                  <a:t>edges until all edges are legal.</a:t>
                </a:r>
              </a:p>
              <a:p>
                <a:pPr marL="539750" indent="-449263">
                  <a:buFont typeface="+mj-lt"/>
                  <a:buAutoNum type="arabicPeriod"/>
                </a:pPr>
                <a:r>
                  <a:rPr lang="en-US" dirty="0" smtClean="0"/>
                  <a:t>Repeat </a:t>
                </a:r>
                <a:r>
                  <a:rPr lang="en-US" dirty="0"/>
                  <a:t>steps 2-5 until all points have been added to </a:t>
                </a:r>
                <a:r>
                  <a:rPr lang="en-US" i="1" dirty="0">
                    <a:latin typeface="Monotype Corsiva" panose="03010101010201010101" pitchFamily="66" charset="0"/>
                    <a:cs typeface="Times New Roman" panose="02020603050405020304" pitchFamily="18" charset="0"/>
                  </a:rPr>
                  <a:t>T</a:t>
                </a:r>
                <a:r>
                  <a:rPr lang="en-US" dirty="0"/>
                  <a:t>.</a:t>
                </a:r>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216" t="-156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123</a:t>
            </a:fld>
            <a:endParaRPr lang="en-US"/>
          </a:p>
        </p:txBody>
      </p:sp>
    </p:spTree>
    <p:extLst>
      <p:ext uri="{BB962C8B-B14F-4D97-AF65-F5344CB8AC3E}">
        <p14:creationId xmlns:p14="http://schemas.microsoft.com/office/powerpoint/2010/main" val="160056604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p:sp>
        <p:nvSpPr>
          <p:cNvPr id="3" name="内容占位符 2"/>
          <p:cNvSpPr>
            <a:spLocks noGrp="1"/>
          </p:cNvSpPr>
          <p:nvPr>
            <p:ph idx="1"/>
          </p:nvPr>
        </p:nvSpPr>
        <p:spPr/>
        <p:txBody>
          <a:bodyPr/>
          <a:lstStyle/>
          <a:p>
            <a:r>
              <a:rPr lang="en-US" dirty="0"/>
              <a:t>In </a:t>
            </a:r>
            <a:r>
              <a:rPr lang="en-US" dirty="0" err="1"/>
              <a:t>matlab</a:t>
            </a:r>
            <a:r>
              <a:rPr lang="en-US" dirty="0"/>
              <a:t>, try </a:t>
            </a:r>
            <a:r>
              <a:rPr lang="en-US" dirty="0" err="1">
                <a:latin typeface="Times New Roman" panose="02020603050405020304" pitchFamily="18" charset="0"/>
                <a:cs typeface="Times New Roman" panose="02020603050405020304" pitchFamily="18" charset="0"/>
              </a:rPr>
              <a:t>delaunay</a:t>
            </a:r>
            <a:r>
              <a:rPr lang="en-US" dirty="0">
                <a:latin typeface="Times New Roman" panose="02020603050405020304" pitchFamily="18" charset="0"/>
                <a:cs typeface="Times New Roman" panose="02020603050405020304" pitchFamily="18" charset="0"/>
              </a:rPr>
              <a:t>(X,Y)</a:t>
            </a:r>
            <a:r>
              <a:rPr lang="en-US" dirty="0"/>
              <a:t> function</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124</a:t>
            </a:fld>
            <a:endParaRPr lang="en-US"/>
          </a:p>
        </p:txBody>
      </p:sp>
    </p:spTree>
    <p:extLst>
      <p:ext uri="{BB962C8B-B14F-4D97-AF65-F5344CB8AC3E}">
        <p14:creationId xmlns:p14="http://schemas.microsoft.com/office/powerpoint/2010/main" val="31869903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a:solidFill>
                  <a:srgbClr val="404040"/>
                </a:solidFill>
              </a:rPr>
              <a:t>Facial expression </a:t>
            </a:r>
            <a:r>
              <a:rPr lang="en-US" dirty="0" smtClean="0">
                <a:solidFill>
                  <a:srgbClr val="404040"/>
                </a:solidFill>
              </a:rPr>
              <a:t>recognition</a:t>
            </a:r>
          </a:p>
          <a:p>
            <a:pPr lvl="1"/>
            <a:r>
              <a:rPr lang="en-US" dirty="0">
                <a:solidFill>
                  <a:srgbClr val="404040"/>
                </a:solidFill>
              </a:rPr>
              <a:t>Appearance-based vs. model based</a:t>
            </a:r>
          </a:p>
          <a:p>
            <a:r>
              <a:rPr lang="en-US" dirty="0" smtClean="0">
                <a:solidFill>
                  <a:srgbClr val="404040"/>
                </a:solidFill>
              </a:rPr>
              <a:t>Active </a:t>
            </a:r>
            <a:r>
              <a:rPr lang="en-US" dirty="0">
                <a:solidFill>
                  <a:srgbClr val="404040"/>
                </a:solidFill>
              </a:rPr>
              <a:t>appearance model (AAM</a:t>
            </a:r>
            <a:r>
              <a:rPr lang="en-US" dirty="0" smtClean="0">
                <a:solidFill>
                  <a:srgbClr val="404040"/>
                </a:solidFill>
              </a:rPr>
              <a:t>)</a:t>
            </a:r>
          </a:p>
          <a:p>
            <a:pPr lvl="1"/>
            <a:r>
              <a:rPr lang="en-US" dirty="0">
                <a:solidFill>
                  <a:srgbClr val="404040"/>
                </a:solidFill>
              </a:rPr>
              <a:t>Pre-requisite</a:t>
            </a:r>
          </a:p>
          <a:p>
            <a:pPr lvl="1"/>
            <a:r>
              <a:rPr lang="en-US" dirty="0">
                <a:solidFill>
                  <a:srgbClr val="404040"/>
                </a:solidFill>
              </a:rPr>
              <a:t>Principle component analysis (PCA)</a:t>
            </a:r>
          </a:p>
          <a:p>
            <a:pPr lvl="1"/>
            <a:r>
              <a:rPr lang="en-US" dirty="0">
                <a:solidFill>
                  <a:srgbClr val="404040"/>
                </a:solidFill>
              </a:rPr>
              <a:t>Procrustes analysis</a:t>
            </a:r>
          </a:p>
          <a:p>
            <a:pPr lvl="1"/>
            <a:r>
              <a:rPr lang="en-US" dirty="0">
                <a:solidFill>
                  <a:srgbClr val="404040"/>
                </a:solidFill>
              </a:rPr>
              <a:t>ASM</a:t>
            </a:r>
          </a:p>
          <a:p>
            <a:pPr lvl="1"/>
            <a:r>
              <a:rPr lang="en-US" dirty="0">
                <a:solidFill>
                  <a:srgbClr val="404040"/>
                </a:solidFill>
              </a:rPr>
              <a:t>Delaunay triangulation</a:t>
            </a:r>
          </a:p>
          <a:p>
            <a:pPr lvl="1"/>
            <a:r>
              <a:rPr lang="en-US" dirty="0">
                <a:solidFill>
                  <a:srgbClr val="404040"/>
                </a:solidFill>
              </a:rPr>
              <a:t>AAM</a:t>
            </a:r>
          </a:p>
          <a:p>
            <a:endParaRPr lang="en-US" dirty="0"/>
          </a:p>
        </p:txBody>
      </p:sp>
      <p:sp>
        <p:nvSpPr>
          <p:cNvPr id="5" name="灯片编号占位符 4"/>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125</a:t>
            </a:fld>
            <a:endParaRPr lang="en-US" altLang="zh-CN" sz="1800" dirty="0">
              <a:solidFill>
                <a:srgbClr val="000000"/>
              </a:solidFill>
            </a:endParaRPr>
          </a:p>
        </p:txBody>
      </p:sp>
      <p:sp>
        <p:nvSpPr>
          <p:cNvPr id="6" name="页脚占位符 5"/>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8" name="日期占位符 7"/>
          <p:cNvSpPr>
            <a:spLocks noGrp="1"/>
          </p:cNvSpPr>
          <p:nvPr>
            <p:ph type="dt" sz="half" idx="10"/>
          </p:nvPr>
        </p:nvSpPr>
        <p:spPr/>
        <p:txBody>
          <a:bodyPr/>
          <a:lstStyle/>
          <a:p>
            <a:r>
              <a:rPr lang="en-US" altLang="zh-CN" smtClean="0"/>
              <a:t>3/13/2017</a:t>
            </a:r>
            <a:endParaRPr lang="en-US" altLang="zh-CN" dirty="0"/>
          </a:p>
        </p:txBody>
      </p:sp>
    </p:spTree>
    <p:extLst>
      <p:ext uri="{BB962C8B-B14F-4D97-AF65-F5344CB8AC3E}">
        <p14:creationId xmlns:p14="http://schemas.microsoft.com/office/powerpoint/2010/main" val="290860826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Active Appearance Model (AAM)</a:t>
            </a:r>
            <a:endParaRPr lang="en-US" dirty="0"/>
          </a:p>
        </p:txBody>
      </p:sp>
      <p:sp>
        <p:nvSpPr>
          <p:cNvPr id="3" name="内容占位符 2"/>
          <p:cNvSpPr>
            <a:spLocks noGrp="1"/>
          </p:cNvSpPr>
          <p:nvPr>
            <p:ph idx="1"/>
          </p:nvPr>
        </p:nvSpPr>
        <p:spPr/>
        <p:txBody>
          <a:bodyPr/>
          <a:lstStyle/>
          <a:p>
            <a:r>
              <a:rPr lang="en-US" dirty="0"/>
              <a:t>Steps of constructing </a:t>
            </a:r>
            <a:r>
              <a:rPr lang="en-US" dirty="0" smtClean="0"/>
              <a:t>AAM</a:t>
            </a:r>
          </a:p>
          <a:p>
            <a:pPr marL="457200" indent="-366713">
              <a:buFont typeface="+mj-lt"/>
              <a:buAutoNum type="arabicPeriod"/>
            </a:pPr>
            <a:r>
              <a:rPr lang="en-US" dirty="0" smtClean="0"/>
              <a:t>Apply </a:t>
            </a:r>
            <a:r>
              <a:rPr lang="en-US" dirty="0"/>
              <a:t>triangulation algorithm on the training faces;</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126</a:t>
            </a:fld>
            <a:endParaRPr lang="en-US"/>
          </a:p>
        </p:txBody>
      </p:sp>
      <p:pic>
        <p:nvPicPr>
          <p:cNvPr id="9" name="图片 8"/>
          <p:cNvPicPr>
            <a:picLocks noChangeAspect="1"/>
          </p:cNvPicPr>
          <p:nvPr/>
        </p:nvPicPr>
        <p:blipFill>
          <a:blip r:embed="rId2"/>
          <a:stretch>
            <a:fillRect/>
          </a:stretch>
        </p:blipFill>
        <p:spPr>
          <a:xfrm>
            <a:off x="430038" y="2409215"/>
            <a:ext cx="8343277" cy="2852332"/>
          </a:xfrm>
          <a:prstGeom prst="rect">
            <a:avLst/>
          </a:prstGeom>
        </p:spPr>
      </p:pic>
    </p:spTree>
    <p:extLst>
      <p:ext uri="{BB962C8B-B14F-4D97-AF65-F5344CB8AC3E}">
        <p14:creationId xmlns:p14="http://schemas.microsoft.com/office/powerpoint/2010/main" val="237978321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Active Appearance Model (AAM)</a:t>
            </a:r>
            <a:endParaRPr lang="en-US" dirty="0"/>
          </a:p>
        </p:txBody>
      </p:sp>
      <p:sp>
        <p:nvSpPr>
          <p:cNvPr id="3" name="内容占位符 2"/>
          <p:cNvSpPr>
            <a:spLocks noGrp="1"/>
          </p:cNvSpPr>
          <p:nvPr>
            <p:ph idx="1"/>
          </p:nvPr>
        </p:nvSpPr>
        <p:spPr/>
        <p:txBody>
          <a:bodyPr/>
          <a:lstStyle/>
          <a:p>
            <a:r>
              <a:rPr lang="en-US" dirty="0"/>
              <a:t>Steps of constructing </a:t>
            </a:r>
            <a:r>
              <a:rPr lang="en-US" dirty="0" smtClean="0"/>
              <a:t>AAM</a:t>
            </a:r>
          </a:p>
          <a:p>
            <a:pPr marL="547687" indent="-457200">
              <a:buFont typeface="+mj-lt"/>
              <a:buAutoNum type="arabicPeriod" startAt="2"/>
            </a:pPr>
            <a:r>
              <a:rPr lang="en-US" dirty="0"/>
              <a:t>Warp the training face to the mean face by matching the corresponding triangles;</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127</a:t>
            </a:fld>
            <a:endParaRPr lang="en-US"/>
          </a:p>
        </p:txBody>
      </p:sp>
      <p:pic>
        <p:nvPicPr>
          <p:cNvPr id="7" name="图片 6"/>
          <p:cNvPicPr>
            <a:picLocks noChangeAspect="1"/>
          </p:cNvPicPr>
          <p:nvPr/>
        </p:nvPicPr>
        <p:blipFill>
          <a:blip r:embed="rId2"/>
          <a:stretch>
            <a:fillRect/>
          </a:stretch>
        </p:blipFill>
        <p:spPr>
          <a:xfrm>
            <a:off x="2183453" y="2145184"/>
            <a:ext cx="2228915" cy="2219578"/>
          </a:xfrm>
          <a:prstGeom prst="rect">
            <a:avLst/>
          </a:prstGeom>
        </p:spPr>
      </p:pic>
      <p:pic>
        <p:nvPicPr>
          <p:cNvPr id="8" name="图片 7"/>
          <p:cNvPicPr>
            <a:picLocks noChangeAspect="1"/>
          </p:cNvPicPr>
          <p:nvPr/>
        </p:nvPicPr>
        <p:blipFill>
          <a:blip r:embed="rId3"/>
          <a:stretch>
            <a:fillRect/>
          </a:stretch>
        </p:blipFill>
        <p:spPr>
          <a:xfrm>
            <a:off x="2143782" y="4364761"/>
            <a:ext cx="2290291" cy="2228864"/>
          </a:xfrm>
          <a:prstGeom prst="rect">
            <a:avLst/>
          </a:prstGeom>
        </p:spPr>
      </p:pic>
      <p:pic>
        <p:nvPicPr>
          <p:cNvPr id="10" name="图片 9"/>
          <p:cNvPicPr>
            <a:picLocks noChangeAspect="1"/>
          </p:cNvPicPr>
          <p:nvPr/>
        </p:nvPicPr>
        <p:blipFill>
          <a:blip r:embed="rId4"/>
          <a:stretch>
            <a:fillRect/>
          </a:stretch>
        </p:blipFill>
        <p:spPr>
          <a:xfrm>
            <a:off x="5001258" y="2145184"/>
            <a:ext cx="2228914" cy="2219578"/>
          </a:xfrm>
          <a:prstGeom prst="rect">
            <a:avLst/>
          </a:prstGeom>
        </p:spPr>
      </p:pic>
      <p:pic>
        <p:nvPicPr>
          <p:cNvPr id="11" name="图片 10"/>
          <p:cNvPicPr>
            <a:picLocks noChangeAspect="1"/>
          </p:cNvPicPr>
          <p:nvPr/>
        </p:nvPicPr>
        <p:blipFill>
          <a:blip r:embed="rId5"/>
          <a:stretch>
            <a:fillRect/>
          </a:stretch>
        </p:blipFill>
        <p:spPr>
          <a:xfrm>
            <a:off x="4964857" y="4364761"/>
            <a:ext cx="2288657" cy="2227274"/>
          </a:xfrm>
          <a:prstGeom prst="rect">
            <a:avLst/>
          </a:prstGeom>
        </p:spPr>
      </p:pic>
    </p:spTree>
    <p:extLst>
      <p:ext uri="{BB962C8B-B14F-4D97-AF65-F5344CB8AC3E}">
        <p14:creationId xmlns:p14="http://schemas.microsoft.com/office/powerpoint/2010/main" val="286963953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Active Appearance Model (AAM)</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smtClean="0"/>
                  <a:t>Steps of constructing AAM</a:t>
                </a:r>
              </a:p>
              <a:p>
                <a:pPr marL="547687" indent="-457200">
                  <a:buFont typeface="+mj-lt"/>
                  <a:buAutoNum type="arabicPeriod" startAt="3"/>
                </a:pPr>
                <a:r>
                  <a:rPr lang="en-US" dirty="0"/>
                  <a:t>Sample the grey level information </a:t>
                </a:r>
                <a14:m>
                  <m:oMath xmlns:m="http://schemas.openxmlformats.org/officeDocument/2006/math">
                    <m:sSub>
                      <m:sSubPr>
                        <m:ctrlPr>
                          <a:rPr lang="en-US" b="0" i="1" dirty="0" smtClean="0">
                            <a:latin typeface="Cambria Math" panose="02040503050406030204" pitchFamily="18" charset="0"/>
                          </a:rPr>
                        </m:ctrlPr>
                      </m:sSubPr>
                      <m:e>
                        <m:r>
                          <a:rPr lang="en-US" b="1" i="0" dirty="0" smtClean="0">
                            <a:latin typeface="Cambria Math" panose="02040503050406030204" pitchFamily="18" charset="0"/>
                          </a:rPr>
                          <m:t>𝐠</m:t>
                        </m:r>
                      </m:e>
                      <m:sub>
                        <m:r>
                          <a:rPr lang="en-US" i="1" dirty="0" smtClean="0">
                            <a:latin typeface="Cambria Math" panose="02040503050406030204" pitchFamily="18" charset="0"/>
                          </a:rPr>
                          <m:t>𝑖𝑚</m:t>
                        </m:r>
                      </m:sub>
                    </m:sSub>
                  </m:oMath>
                </a14:m>
                <a:r>
                  <a:rPr lang="en-US" dirty="0" smtClean="0"/>
                  <a:t> from </a:t>
                </a:r>
                <a:r>
                  <a:rPr lang="en-US" dirty="0"/>
                  <a:t>the shape-normalized image over the region covered by the mean face</a:t>
                </a:r>
              </a:p>
              <a:p>
                <a:pPr marL="536575" indent="0">
                  <a:buNone/>
                </a:pPr>
                <a:r>
                  <a:rPr lang="en-US" dirty="0"/>
                  <a:t>To minimize the effect of global lighting variation, normalize the faces</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216" t="-1568" r="-1900"/>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128</a:t>
            </a:fld>
            <a:endParaRPr lang="en-US"/>
          </a:p>
        </p:txBody>
      </p:sp>
      <mc:AlternateContent xmlns:mc="http://schemas.openxmlformats.org/markup-compatibility/2006" xmlns:a14="http://schemas.microsoft.com/office/drawing/2010/main">
        <mc:Choice Requires="a14">
          <p:sp>
            <p:nvSpPr>
              <p:cNvPr id="9" name="文本框 8"/>
              <p:cNvSpPr txBox="1"/>
              <p:nvPr/>
            </p:nvSpPr>
            <p:spPr>
              <a:xfrm>
                <a:off x="2895600" y="3394442"/>
                <a:ext cx="3289811" cy="13953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dirty="0" smtClean="0">
                          <a:latin typeface="Cambria Math" panose="02040503050406030204" pitchFamily="18" charset="0"/>
                        </a:rPr>
                        <m:t>𝐠</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1" dirty="0">
                                  <a:latin typeface="Cambria Math" panose="02040503050406030204" pitchFamily="18" charset="0"/>
                                </a:rPr>
                                <m:t>𝐠</m:t>
                              </m:r>
                            </m:e>
                            <m:sub>
                              <m:r>
                                <a:rPr lang="en-US" sz="2400" b="0" i="1" smtClean="0">
                                  <a:latin typeface="Cambria Math" panose="02040503050406030204" pitchFamily="18" charset="0"/>
                                </a:rPr>
                                <m:t>𝑖𝑚</m:t>
                              </m:r>
                            </m:sub>
                          </m:sSub>
                          <m:r>
                            <a:rPr lang="en-US" sz="2400" b="0" i="1" smtClean="0">
                              <a:latin typeface="Cambria Math" panose="02040503050406030204" pitchFamily="18" charset="0"/>
                            </a:rPr>
                            <m:t>−</m:t>
                          </m:r>
                          <m:r>
                            <a:rPr lang="en-US" sz="2400" b="0" i="1" smtClean="0">
                              <a:latin typeface="Cambria Math" panose="02040503050406030204" pitchFamily="18" charset="0"/>
                            </a:rPr>
                            <m:t>𝛽</m:t>
                          </m:r>
                          <m:r>
                            <a:rPr lang="en-US" sz="2400" b="1" i="1" smtClean="0">
                              <a:latin typeface="Cambria Math" panose="02040503050406030204" pitchFamily="18" charset="0"/>
                            </a:rPr>
                            <m:t>𝟏</m:t>
                          </m:r>
                        </m:num>
                        <m:den>
                          <m:r>
                            <a:rPr lang="en-US" sz="2400" b="0" i="1" smtClean="0">
                              <a:latin typeface="Cambria Math" panose="02040503050406030204" pitchFamily="18" charset="0"/>
                            </a:rPr>
                            <m:t>𝛼</m:t>
                          </m:r>
                        </m:den>
                      </m:f>
                    </m:oMath>
                  </m:oMathPara>
                </a14:m>
                <a:endParaRPr lang="en-US" sz="24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𝛼</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𝐠</m:t>
                          </m:r>
                        </m:e>
                        <m:sub>
                          <m:r>
                            <a:rPr lang="en-US" sz="2400" b="0" i="1" smtClean="0">
                              <a:latin typeface="Cambria Math" panose="02040503050406030204" pitchFamily="18" charset="0"/>
                            </a:rPr>
                            <m:t>𝑖𝑚</m:t>
                          </m:r>
                        </m:sub>
                      </m:sSub>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1" i="0" smtClean="0">
                              <a:latin typeface="Cambria Math" panose="02040503050406030204" pitchFamily="18" charset="0"/>
                            </a:rPr>
                            <m:t>𝐠</m:t>
                          </m:r>
                        </m:e>
                      </m:acc>
                      <m:r>
                        <a:rPr lang="en-US" sz="2400" b="0" i="1" smtClean="0">
                          <a:latin typeface="Cambria Math" panose="02040503050406030204" pitchFamily="18" charset="0"/>
                        </a:rPr>
                        <m:t>;  </m:t>
                      </m:r>
                      <m:r>
                        <a:rPr lang="en-US" sz="2400" b="0" i="1" smtClean="0">
                          <a:latin typeface="Cambria Math" panose="02040503050406030204" pitchFamily="18" charset="0"/>
                        </a:rPr>
                        <m:t>𝛽</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𝐠</m:t>
                              </m:r>
                            </m:e>
                            <m:sub>
                              <m:r>
                                <a:rPr lang="en-US" sz="2400" b="0" i="1" smtClean="0">
                                  <a:latin typeface="Cambria Math" panose="02040503050406030204" pitchFamily="18" charset="0"/>
                                </a:rPr>
                                <m:t>𝑖𝑚</m:t>
                              </m:r>
                            </m:sub>
                          </m:sSub>
                          <m:r>
                            <a:rPr lang="en-US" sz="2400" b="0" i="1" smtClean="0">
                              <a:latin typeface="Cambria Math" panose="02040503050406030204" pitchFamily="18" charset="0"/>
                            </a:rPr>
                            <m:t>⋅</m:t>
                          </m:r>
                          <m:r>
                            <a:rPr lang="en-US" sz="2400" b="1" i="1" smtClean="0">
                              <a:latin typeface="Cambria Math" panose="02040503050406030204" pitchFamily="18" charset="0"/>
                            </a:rPr>
                            <m:t>𝟏</m:t>
                          </m:r>
                        </m:num>
                        <m:den>
                          <m:r>
                            <a:rPr lang="en-US" sz="2400" b="0" i="1" smtClean="0">
                              <a:latin typeface="Cambria Math" panose="02040503050406030204" pitchFamily="18" charset="0"/>
                            </a:rPr>
                            <m:t>𝑛</m:t>
                          </m:r>
                        </m:den>
                      </m:f>
                    </m:oMath>
                  </m:oMathPara>
                </a14:m>
                <a:endParaRPr lang="en-US" dirty="0"/>
              </a:p>
            </p:txBody>
          </p:sp>
        </mc:Choice>
        <mc:Fallback xmlns="">
          <p:sp>
            <p:nvSpPr>
              <p:cNvPr id="9" name="文本框 8"/>
              <p:cNvSpPr txBox="1">
                <a:spLocks noRot="1" noChangeAspect="1" noMove="1" noResize="1" noEditPoints="1" noAdjustHandles="1" noChangeArrowheads="1" noChangeShapeType="1" noTextEdit="1"/>
              </p:cNvSpPr>
              <p:nvPr/>
            </p:nvSpPr>
            <p:spPr>
              <a:xfrm>
                <a:off x="2895600" y="3394442"/>
                <a:ext cx="3289811" cy="1395318"/>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4016145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Active Appearance Model (AAM)</a:t>
            </a:r>
            <a:endParaRPr lang="en-US" dirty="0"/>
          </a:p>
        </p:txBody>
      </p:sp>
      <p:sp>
        <p:nvSpPr>
          <p:cNvPr id="3" name="内容占位符 2"/>
          <p:cNvSpPr>
            <a:spLocks noGrp="1"/>
          </p:cNvSpPr>
          <p:nvPr>
            <p:ph idx="1"/>
          </p:nvPr>
        </p:nvSpPr>
        <p:spPr/>
        <p:txBody>
          <a:bodyPr/>
          <a:lstStyle/>
          <a:p>
            <a:r>
              <a:rPr lang="en-US" dirty="0" smtClean="0"/>
              <a:t>Steps of constructing AAM</a:t>
            </a:r>
          </a:p>
          <a:p>
            <a:pPr marL="547687" indent="-457200">
              <a:buFont typeface="+mj-lt"/>
              <a:buAutoNum type="arabicPeriod" startAt="4"/>
            </a:pPr>
            <a:r>
              <a:rPr lang="en-US" dirty="0"/>
              <a:t>Apply PCA to the normalized data</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129</a:t>
            </a:fld>
            <a:endParaRPr lang="en-US"/>
          </a:p>
        </p:txBody>
      </p:sp>
      <mc:AlternateContent xmlns:mc="http://schemas.openxmlformats.org/markup-compatibility/2006" xmlns:a14="http://schemas.microsoft.com/office/drawing/2010/main">
        <mc:Choice Requires="a14">
          <p:sp>
            <p:nvSpPr>
              <p:cNvPr id="9" name="文本框 8"/>
              <p:cNvSpPr txBox="1"/>
              <p:nvPr/>
            </p:nvSpPr>
            <p:spPr>
              <a:xfrm>
                <a:off x="3025507" y="1986556"/>
                <a:ext cx="1788695" cy="3994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dirty="0" smtClean="0">
                          <a:latin typeface="Cambria Math" panose="02040503050406030204" pitchFamily="18" charset="0"/>
                        </a:rPr>
                        <m:t>𝐠</m:t>
                      </m:r>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1" i="0" smtClean="0">
                              <a:latin typeface="Cambria Math" panose="02040503050406030204" pitchFamily="18" charset="0"/>
                            </a:rPr>
                            <m:t>𝐠</m:t>
                          </m:r>
                        </m:e>
                      </m:acc>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𝑔</m:t>
                          </m:r>
                        </m:sub>
                      </m:sSub>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𝐛</m:t>
                          </m:r>
                        </m:e>
                        <m:sub>
                          <m:r>
                            <a:rPr lang="en-US" sz="2400" b="0" i="1" smtClean="0">
                              <a:latin typeface="Cambria Math" panose="02040503050406030204" pitchFamily="18" charset="0"/>
                            </a:rPr>
                            <m:t>𝑔</m:t>
                          </m:r>
                        </m:sub>
                      </m:sSub>
                    </m:oMath>
                  </m:oMathPara>
                </a14:m>
                <a:endParaRPr lang="en-US" sz="2400" b="0" i="1" dirty="0" smtClean="0">
                  <a:latin typeface="Cambria Math" panose="02040503050406030204" pitchFamily="18" charset="0"/>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3025507" y="1986556"/>
                <a:ext cx="1788695" cy="399405"/>
              </a:xfrm>
              <a:prstGeom prst="rect">
                <a:avLst/>
              </a:prstGeom>
              <a:blipFill>
                <a:blip r:embed="rId2"/>
                <a:stretch>
                  <a:fillRect l="-3741" r="-1020" b="-21538"/>
                </a:stretch>
              </a:blipFill>
            </p:spPr>
            <p:txBody>
              <a:bodyPr/>
              <a:lstStyle/>
              <a:p>
                <a:r>
                  <a:rPr lang="en-US">
                    <a:noFill/>
                  </a:rPr>
                  <a:t> </a:t>
                </a:r>
              </a:p>
            </p:txBody>
          </p:sp>
        </mc:Fallback>
      </mc:AlternateContent>
      <p:pic>
        <p:nvPicPr>
          <p:cNvPr id="7" name="图片 6"/>
          <p:cNvPicPr>
            <a:picLocks noChangeAspect="1"/>
          </p:cNvPicPr>
          <p:nvPr/>
        </p:nvPicPr>
        <p:blipFill>
          <a:blip r:embed="rId3"/>
          <a:stretch>
            <a:fillRect/>
          </a:stretch>
        </p:blipFill>
        <p:spPr>
          <a:xfrm>
            <a:off x="1867443" y="2365008"/>
            <a:ext cx="4626312" cy="4459904"/>
          </a:xfrm>
          <a:prstGeom prst="rect">
            <a:avLst/>
          </a:prstGeom>
        </p:spPr>
      </p:pic>
    </p:spTree>
    <p:extLst>
      <p:ext uri="{BB962C8B-B14F-4D97-AF65-F5344CB8AC3E}">
        <p14:creationId xmlns:p14="http://schemas.microsoft.com/office/powerpoint/2010/main" val="793111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Facial expression recognition</a:t>
            </a:r>
          </a:p>
        </p:txBody>
      </p:sp>
      <p:sp>
        <p:nvSpPr>
          <p:cNvPr id="3" name="内容占位符 2"/>
          <p:cNvSpPr>
            <a:spLocks noGrp="1"/>
          </p:cNvSpPr>
          <p:nvPr>
            <p:ph idx="1"/>
          </p:nvPr>
        </p:nvSpPr>
        <p:spPr/>
        <p:txBody>
          <a:bodyPr/>
          <a:lstStyle/>
          <a:p>
            <a:r>
              <a:rPr lang="en-US" dirty="0"/>
              <a:t>Model-based methods</a:t>
            </a:r>
          </a:p>
        </p:txBody>
      </p:sp>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13</a:t>
            </a:fld>
            <a:endParaRPr lang="en-US" altLang="zh-CN" sz="1800" dirty="0">
              <a:solidFill>
                <a:srgbClr val="000000"/>
              </a:solidFill>
            </a:endParaRPr>
          </a:p>
        </p:txBody>
      </p:sp>
      <p:pic>
        <p:nvPicPr>
          <p:cNvPr id="7" name="图片 6"/>
          <p:cNvPicPr>
            <a:picLocks noChangeAspect="1"/>
          </p:cNvPicPr>
          <p:nvPr/>
        </p:nvPicPr>
        <p:blipFill>
          <a:blip r:embed="rId2"/>
          <a:stretch>
            <a:fillRect/>
          </a:stretch>
        </p:blipFill>
        <p:spPr>
          <a:xfrm>
            <a:off x="587829" y="1394770"/>
            <a:ext cx="5357149" cy="4966614"/>
          </a:xfrm>
          <a:prstGeom prst="rect">
            <a:avLst/>
          </a:prstGeom>
        </p:spPr>
      </p:pic>
      <p:pic>
        <p:nvPicPr>
          <p:cNvPr id="20" name="图片 19"/>
          <p:cNvPicPr>
            <a:picLocks noChangeAspect="1"/>
          </p:cNvPicPr>
          <p:nvPr/>
        </p:nvPicPr>
        <p:blipFill>
          <a:blip r:embed="rId3"/>
          <a:stretch>
            <a:fillRect/>
          </a:stretch>
        </p:blipFill>
        <p:spPr>
          <a:xfrm>
            <a:off x="6381742" y="2668189"/>
            <a:ext cx="1628697" cy="1492125"/>
          </a:xfrm>
          <a:prstGeom prst="rect">
            <a:avLst/>
          </a:prstGeom>
        </p:spPr>
      </p:pic>
    </p:spTree>
    <p:extLst>
      <p:ext uri="{BB962C8B-B14F-4D97-AF65-F5344CB8AC3E}">
        <p14:creationId xmlns:p14="http://schemas.microsoft.com/office/powerpoint/2010/main" val="251894982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AAM</a:t>
            </a:r>
            <a:endParaRPr lang="en-US" dirty="0"/>
          </a:p>
        </p:txBody>
      </p:sp>
      <p:sp>
        <p:nvSpPr>
          <p:cNvPr id="3" name="内容占位符 2"/>
          <p:cNvSpPr>
            <a:spLocks noGrp="1"/>
          </p:cNvSpPr>
          <p:nvPr>
            <p:ph idx="1"/>
          </p:nvPr>
        </p:nvSpPr>
        <p:spPr/>
        <p:txBody>
          <a:bodyPr/>
          <a:lstStyle/>
          <a:p>
            <a:r>
              <a:rPr lang="en-US" dirty="0"/>
              <a:t>Appearance vector</a:t>
            </a:r>
            <a:r>
              <a:rPr lang="en-US" dirty="0" smtClean="0"/>
              <a:t>:</a:t>
            </a:r>
          </a:p>
          <a:p>
            <a:endParaRPr lang="en-US" dirty="0"/>
          </a:p>
          <a:p>
            <a:endParaRPr lang="en-US" dirty="0" smtClean="0"/>
          </a:p>
          <a:p>
            <a:endParaRPr lang="en-US" sz="1400" dirty="0"/>
          </a:p>
          <a:p>
            <a:r>
              <a:rPr lang="en-US" dirty="0"/>
              <a:t>Apply a further PCA </a:t>
            </a:r>
          </a:p>
          <a:p>
            <a:endParaRPr lang="en-US" dirty="0"/>
          </a:p>
          <a:p>
            <a:pPr lvl="1"/>
            <a:r>
              <a:rPr lang="en-US" sz="2400" b="1" dirty="0">
                <a:latin typeface="Times New Roman" panose="02020603050405020304" pitchFamily="18" charset="0"/>
                <a:cs typeface="Times New Roman" panose="02020603050405020304" pitchFamily="18" charset="0"/>
              </a:rPr>
              <a:t>c</a:t>
            </a:r>
            <a:r>
              <a:rPr lang="en-US" b="1" dirty="0"/>
              <a:t> </a:t>
            </a:r>
            <a:r>
              <a:rPr lang="en-US" dirty="0"/>
              <a:t>is a vector of </a:t>
            </a:r>
            <a:r>
              <a:rPr lang="en-US" dirty="0">
                <a:solidFill>
                  <a:srgbClr val="FF0000"/>
                </a:solidFill>
              </a:rPr>
              <a:t>appearance</a:t>
            </a:r>
            <a:r>
              <a:rPr lang="en-US" i="1" dirty="0"/>
              <a:t> </a:t>
            </a:r>
            <a:r>
              <a:rPr lang="en-US" dirty="0"/>
              <a:t>parameters </a:t>
            </a:r>
          </a:p>
          <a:p>
            <a:r>
              <a:rPr lang="en-US" dirty="0"/>
              <a:t>We can express the face as functions of </a:t>
            </a:r>
            <a:r>
              <a:rPr lang="en-US" b="1" dirty="0">
                <a:latin typeface="Times New Roman" panose="02020603050405020304" pitchFamily="18" charset="0"/>
                <a:cs typeface="Times New Roman" panose="02020603050405020304" pitchFamily="18" charset="0"/>
              </a:rPr>
              <a:t>c</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130</a:t>
            </a:fld>
            <a:endParaRPr lang="en-US"/>
          </a:p>
        </p:txBody>
      </p:sp>
      <mc:AlternateContent xmlns:mc="http://schemas.openxmlformats.org/markup-compatibility/2006" xmlns:a14="http://schemas.microsoft.com/office/drawing/2010/main">
        <mc:Choice Requires="a14">
          <p:sp>
            <p:nvSpPr>
              <p:cNvPr id="7" name="文本框 6"/>
              <p:cNvSpPr txBox="1"/>
              <p:nvPr/>
            </p:nvSpPr>
            <p:spPr>
              <a:xfrm>
                <a:off x="2187191" y="1589314"/>
                <a:ext cx="4029949" cy="8298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𝐛</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m:rPr>
                                        <m:brk m:alnAt="7"/>
                                      </m:rPr>
                                      <a:rPr lang="en-US" sz="2400" b="0" i="1" smtClean="0">
                                        <a:latin typeface="Cambria Math" panose="02040503050406030204" pitchFamily="18" charset="0"/>
                                      </a:rPr>
                                      <m:t>𝑊</m:t>
                                    </m:r>
                                  </m:e>
                                  <m:sub>
                                    <m:r>
                                      <m:rPr>
                                        <m:brk m:alnAt="7"/>
                                      </m:rPr>
                                      <a:rPr lang="en-US" sz="2400" b="0" i="1" smtClean="0">
                                        <a:latin typeface="Cambria Math" panose="02040503050406030204" pitchFamily="18" charset="0"/>
                                      </a:rPr>
                                      <m:t>𝑠</m:t>
                                    </m:r>
                                  </m:sub>
                                </m:sSub>
                                <m:sSub>
                                  <m:sSubPr>
                                    <m:ctrlPr>
                                      <a:rPr lang="en-US" sz="2400" b="0" i="1" smtClean="0">
                                        <a:latin typeface="Cambria Math" panose="02040503050406030204" pitchFamily="18" charset="0"/>
                                      </a:rPr>
                                    </m:ctrlPr>
                                  </m:sSubPr>
                                  <m:e>
                                    <m:r>
                                      <m:rPr>
                                        <m:brk m:alnAt="7"/>
                                      </m:rPr>
                                      <a:rPr lang="en-US" sz="2400" b="1" i="0" smtClean="0">
                                        <a:latin typeface="Cambria Math" panose="02040503050406030204" pitchFamily="18" charset="0"/>
                                      </a:rPr>
                                      <m:t>𝐛</m:t>
                                    </m:r>
                                  </m:e>
                                  <m:sub>
                                    <m:r>
                                      <m:rPr>
                                        <m:brk m:alnAt="7"/>
                                      </m:rPr>
                                      <a:rPr lang="en-US" sz="2400" b="0" i="1" smtClean="0">
                                        <a:latin typeface="Cambria Math" panose="02040503050406030204" pitchFamily="18" charset="0"/>
                                      </a:rPr>
                                      <m:t>𝑠</m:t>
                                    </m:r>
                                  </m:sub>
                                </m:sSub>
                              </m:e>
                            </m:mr>
                            <m:mr>
                              <m:e>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𝐛</m:t>
                                    </m:r>
                                  </m:e>
                                  <m:sub>
                                    <m:r>
                                      <a:rPr lang="en-US" sz="2400" b="0" i="1" smtClean="0">
                                        <a:latin typeface="Cambria Math" panose="02040503050406030204" pitchFamily="18" charset="0"/>
                                      </a:rPr>
                                      <m:t>𝑔</m:t>
                                    </m:r>
                                  </m:sub>
                                </m:sSub>
                              </m:e>
                            </m:mr>
                          </m:m>
                        </m:e>
                      </m:d>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m:rPr>
                                        <m:brk m:alnAt="7"/>
                                      </m:rPr>
                                      <a:rPr lang="en-US" sz="2400" b="0" i="1" smtClean="0">
                                        <a:latin typeface="Cambria Math" panose="02040503050406030204" pitchFamily="18" charset="0"/>
                                      </a:rPr>
                                      <m:t>𝑊</m:t>
                                    </m:r>
                                  </m:e>
                                  <m:sub>
                                    <m:r>
                                      <m:rPr>
                                        <m:brk m:alnAt="7"/>
                                      </m:rPr>
                                      <a:rPr lang="en-US" sz="2400" b="0" i="1" smtClean="0">
                                        <a:latin typeface="Cambria Math" panose="02040503050406030204" pitchFamily="18" charset="0"/>
                                      </a:rPr>
                                      <m:t>𝑠</m:t>
                                    </m:r>
                                  </m:sub>
                                </m:sSub>
                                <m:sSubSup>
                                  <m:sSubSupPr>
                                    <m:ctrlPr>
                                      <a:rPr lang="en-US" sz="2400" b="0" i="1" smtClean="0">
                                        <a:latin typeface="Cambria Math" panose="02040503050406030204" pitchFamily="18" charset="0"/>
                                      </a:rPr>
                                    </m:ctrlPr>
                                  </m:sSubSupPr>
                                  <m:e>
                                    <m:r>
                                      <m:rPr>
                                        <m:brk m:alnAt="7"/>
                                      </m:rPr>
                                      <a:rPr lang="en-US" sz="2400" b="0" i="1" smtClean="0">
                                        <a:latin typeface="Cambria Math" panose="02040503050406030204" pitchFamily="18" charset="0"/>
                                      </a:rPr>
                                      <m:t>𝑃</m:t>
                                    </m:r>
                                  </m:e>
                                  <m:sub>
                                    <m:r>
                                      <m:rPr>
                                        <m:brk m:alnAt="7"/>
                                      </m:rPr>
                                      <a:rPr lang="en-US" sz="2400" b="0" i="1" smtClean="0">
                                        <a:latin typeface="Cambria Math" panose="02040503050406030204" pitchFamily="18" charset="0"/>
                                      </a:rPr>
                                      <m:t>𝑠</m:t>
                                    </m:r>
                                  </m:sub>
                                  <m:sup>
                                    <m:r>
                                      <m:rPr>
                                        <m:brk m:alnAt="7"/>
                                      </m:rPr>
                                      <a:rPr lang="en-US" sz="2400" b="0" i="1" smtClean="0">
                                        <a:latin typeface="Cambria Math" panose="02040503050406030204" pitchFamily="18" charset="0"/>
                                      </a:rPr>
                                      <m:t>𝑇</m:t>
                                    </m:r>
                                  </m:sup>
                                </m:sSubSup>
                                <m:d>
                                  <m:dPr>
                                    <m:ctrlPr>
                                      <a:rPr lang="en-US" sz="2400" b="0" i="1" smtClean="0">
                                        <a:latin typeface="Cambria Math" panose="02040503050406030204" pitchFamily="18" charset="0"/>
                                      </a:rPr>
                                    </m:ctrlPr>
                                  </m:dPr>
                                  <m:e>
                                    <m:r>
                                      <m:rPr>
                                        <m:brk m:alnAt="7"/>
                                      </m:rPr>
                                      <a:rPr lang="en-US" sz="2400" b="1" i="0" smtClean="0">
                                        <a:latin typeface="Cambria Math" panose="02040503050406030204" pitchFamily="18" charset="0"/>
                                      </a:rPr>
                                      <m:t>𝐱</m:t>
                                    </m:r>
                                    <m:r>
                                      <m:rPr>
                                        <m:brk m:alnAt="7"/>
                                      </m:rP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1" i="0" smtClean="0">
                                            <a:latin typeface="Cambria Math" panose="02040503050406030204" pitchFamily="18" charset="0"/>
                                          </a:rPr>
                                          <m:t>𝐱</m:t>
                                        </m:r>
                                      </m:e>
                                    </m:acc>
                                  </m:e>
                                </m:d>
                              </m:e>
                            </m:mr>
                            <m:mr>
                              <m:e>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𝑃</m:t>
                                    </m:r>
                                  </m:e>
                                  <m:sub>
                                    <m:r>
                                      <a:rPr lang="en-US" sz="2400" b="0" i="1" smtClean="0">
                                        <a:latin typeface="Cambria Math" panose="02040503050406030204" pitchFamily="18" charset="0"/>
                                      </a:rPr>
                                      <m:t>𝑔</m:t>
                                    </m:r>
                                  </m:sub>
                                  <m:sup>
                                    <m:r>
                                      <a:rPr lang="en-US" sz="2400" b="0" i="1" smtClean="0">
                                        <a:latin typeface="Cambria Math" panose="02040503050406030204" pitchFamily="18" charset="0"/>
                                      </a:rPr>
                                      <m:t>𝑇</m:t>
                                    </m:r>
                                  </m:sup>
                                </m:sSubSup>
                                <m:d>
                                  <m:dPr>
                                    <m:ctrlPr>
                                      <a:rPr lang="en-US" sz="2400" b="0" i="1" smtClean="0">
                                        <a:latin typeface="Cambria Math" panose="02040503050406030204" pitchFamily="18" charset="0"/>
                                      </a:rPr>
                                    </m:ctrlPr>
                                  </m:dPr>
                                  <m:e>
                                    <m:r>
                                      <a:rPr lang="en-US" sz="2400" b="1" i="0" smtClean="0">
                                        <a:latin typeface="Cambria Math" panose="02040503050406030204" pitchFamily="18" charset="0"/>
                                      </a:rPr>
                                      <m:t>𝐠</m:t>
                                    </m:r>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1" i="0" smtClean="0">
                                            <a:latin typeface="Cambria Math" panose="02040503050406030204" pitchFamily="18" charset="0"/>
                                          </a:rPr>
                                          <m:t>𝐠</m:t>
                                        </m:r>
                                      </m:e>
                                    </m:acc>
                                  </m:e>
                                </m:d>
                              </m:e>
                            </m:mr>
                          </m:m>
                        </m:e>
                      </m:d>
                    </m:oMath>
                  </m:oMathPara>
                </a14:m>
                <a:endParaRPr 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2187191" y="1589314"/>
                <a:ext cx="4029949" cy="82984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a:off x="3695039" y="3151482"/>
                <a:ext cx="101425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𝐛</m:t>
                      </m:r>
                      <m:r>
                        <a:rPr lang="en-US" sz="2400" b="0" i="1" smtClean="0">
                          <a:latin typeface="Cambria Math" panose="02040503050406030204" pitchFamily="18" charset="0"/>
                        </a:rPr>
                        <m:t>=</m:t>
                      </m:r>
                      <m:r>
                        <a:rPr lang="en-US" sz="2400" b="0" i="1" smtClean="0">
                          <a:latin typeface="Cambria Math" panose="02040503050406030204" pitchFamily="18" charset="0"/>
                        </a:rPr>
                        <m:t>𝑄</m:t>
                      </m:r>
                      <m:r>
                        <a:rPr lang="en-US" sz="2400" b="1" i="0" smtClean="0">
                          <a:latin typeface="Cambria Math" panose="02040503050406030204" pitchFamily="18" charset="0"/>
                        </a:rPr>
                        <m:t>𝐜</m:t>
                      </m:r>
                    </m:oMath>
                  </m:oMathPara>
                </a14:m>
                <a:endParaRPr lang="en-US" b="1" dirty="0"/>
              </a:p>
            </p:txBody>
          </p:sp>
        </mc:Choice>
        <mc:Fallback xmlns="">
          <p:sp>
            <p:nvSpPr>
              <p:cNvPr id="8" name="文本框 7"/>
              <p:cNvSpPr txBox="1">
                <a:spLocks noRot="1" noChangeAspect="1" noMove="1" noResize="1" noEditPoints="1" noAdjustHandles="1" noChangeArrowheads="1" noChangeShapeType="1" noTextEdit="1"/>
              </p:cNvSpPr>
              <p:nvPr/>
            </p:nvSpPr>
            <p:spPr>
              <a:xfrm>
                <a:off x="3695039" y="3151482"/>
                <a:ext cx="1014252" cy="369332"/>
              </a:xfrm>
              <a:prstGeom prst="rect">
                <a:avLst/>
              </a:prstGeom>
              <a:blipFill>
                <a:blip r:embed="rId3"/>
                <a:stretch>
                  <a:fillRect l="-7186" r="-3593" b="-27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3048227" y="4680676"/>
                <a:ext cx="2307875" cy="14988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𝐱</m:t>
                      </m:r>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1">
                              <a:latin typeface="Cambria Math" panose="02040503050406030204" pitchFamily="18" charset="0"/>
                            </a:rPr>
                            <m:t>𝐱</m:t>
                          </m:r>
                        </m:e>
                      </m:acc>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𝑠</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r>
                            <a:rPr lang="en-US" sz="2400" b="0" i="1" smtClean="0">
                              <a:latin typeface="Cambria Math" panose="02040503050406030204" pitchFamily="18" charset="0"/>
                            </a:rPr>
                            <m:t>𝑠</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𝑠</m:t>
                          </m:r>
                        </m:sub>
                      </m:sSub>
                      <m:r>
                        <a:rPr lang="en-US" sz="2400" b="1" i="0" smtClean="0">
                          <a:latin typeface="Cambria Math" panose="02040503050406030204" pitchFamily="18" charset="0"/>
                        </a:rPr>
                        <m:t>𝐜</m:t>
                      </m:r>
                      <m:r>
                        <a:rPr lang="en-US" sz="2400" b="1" i="0" smtClean="0">
                          <a:latin typeface="Cambria Math" panose="02040503050406030204" pitchFamily="18" charset="0"/>
                        </a:rPr>
                        <m:t> </m:t>
                      </m:r>
                    </m:oMath>
                  </m:oMathPara>
                </a14:m>
                <a:endParaRPr lang="en-US" sz="2400" b="1" i="0"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b="1" i="0" smtClean="0">
                          <a:latin typeface="Cambria Math" panose="02040503050406030204" pitchFamily="18" charset="0"/>
                        </a:rPr>
                        <m:t>𝐠</m:t>
                      </m:r>
                      <m:r>
                        <a:rPr lang="en-US" sz="2400" b="1" i="0" smtClean="0">
                          <a:latin typeface="Cambria Math" panose="02040503050406030204" pitchFamily="18" charset="0"/>
                        </a:rPr>
                        <m:t>=</m:t>
                      </m:r>
                      <m:acc>
                        <m:accPr>
                          <m:chr m:val="̅"/>
                          <m:ctrlPr>
                            <a:rPr lang="en-US" sz="2400" b="1" i="1" smtClean="0">
                              <a:latin typeface="Cambria Math" panose="02040503050406030204" pitchFamily="18" charset="0"/>
                            </a:rPr>
                          </m:ctrlPr>
                        </m:accPr>
                        <m:e>
                          <m:r>
                            <a:rPr lang="en-US" sz="2400" b="1" i="0" smtClean="0">
                              <a:latin typeface="Cambria Math" panose="02040503050406030204" pitchFamily="18" charset="0"/>
                            </a:rPr>
                            <m:t>𝐠</m:t>
                          </m:r>
                        </m:e>
                      </m:acc>
                      <m:r>
                        <a:rPr lang="en-US" sz="2400" b="1"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𝑔</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𝑔</m:t>
                          </m:r>
                        </m:sub>
                      </m:sSub>
                      <m:r>
                        <a:rPr lang="en-US" sz="2400" b="1" i="0" smtClean="0">
                          <a:latin typeface="Cambria Math" panose="02040503050406030204" pitchFamily="18" charset="0"/>
                        </a:rPr>
                        <m:t>𝐜</m:t>
                      </m:r>
                      <m:r>
                        <a:rPr lang="en-US" sz="2400" b="1" i="0" smtClean="0">
                          <a:latin typeface="Cambria Math" panose="02040503050406030204" pitchFamily="18" charset="0"/>
                        </a:rPr>
                        <m:t> </m:t>
                      </m:r>
                    </m:oMath>
                  </m:oMathPara>
                </a14:m>
                <a:endParaRPr lang="en-US" sz="2400" b="1" i="0"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𝑄</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m:rPr>
                                        <m:brk m:alnAt="7"/>
                                      </m:rPr>
                                      <a:rPr lang="en-US" sz="2400" b="0" i="1" smtClean="0">
                                        <a:latin typeface="Cambria Math" panose="02040503050406030204" pitchFamily="18" charset="0"/>
                                      </a:rPr>
                                      <m:t>𝑄</m:t>
                                    </m:r>
                                  </m:e>
                                  <m:sub>
                                    <m:r>
                                      <m:rPr>
                                        <m:brk m:alnAt="7"/>
                                      </m:rPr>
                                      <a:rPr lang="en-US" sz="2400" b="0" i="1" smtClean="0">
                                        <a:latin typeface="Cambria Math" panose="02040503050406030204" pitchFamily="18" charset="0"/>
                                      </a:rPr>
                                      <m:t>𝑠</m:t>
                                    </m:r>
                                  </m:sub>
                                </m:sSub>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𝑔</m:t>
                                    </m:r>
                                  </m:sub>
                                </m:sSub>
                              </m:e>
                            </m:mr>
                          </m:m>
                        </m:e>
                      </m:d>
                    </m:oMath>
                  </m:oMathPara>
                </a14:m>
                <a:endParaRPr lang="en-US" b="1" dirty="0"/>
              </a:p>
            </p:txBody>
          </p:sp>
        </mc:Choice>
        <mc:Fallback xmlns="">
          <p:sp>
            <p:nvSpPr>
              <p:cNvPr id="9" name="文本框 8"/>
              <p:cNvSpPr txBox="1">
                <a:spLocks noRot="1" noChangeAspect="1" noMove="1" noResize="1" noEditPoints="1" noAdjustHandles="1" noChangeArrowheads="1" noChangeShapeType="1" noTextEdit="1"/>
              </p:cNvSpPr>
              <p:nvPr/>
            </p:nvSpPr>
            <p:spPr>
              <a:xfrm>
                <a:off x="3048227" y="4680676"/>
                <a:ext cx="2307875" cy="1498808"/>
              </a:xfrm>
              <a:prstGeom prst="rect">
                <a:avLst/>
              </a:prstGeom>
              <a:blipFill>
                <a:blip r:embed="rId4"/>
                <a:stretch>
                  <a:fillRect l="-1583"/>
                </a:stretch>
              </a:blipFill>
            </p:spPr>
            <p:txBody>
              <a:bodyPr/>
              <a:lstStyle/>
              <a:p>
                <a:r>
                  <a:rPr lang="en-US">
                    <a:noFill/>
                  </a:rPr>
                  <a:t> </a:t>
                </a:r>
              </a:p>
            </p:txBody>
          </p:sp>
        </mc:Fallback>
      </mc:AlternateContent>
    </p:spTree>
    <p:extLst>
      <p:ext uri="{BB962C8B-B14F-4D97-AF65-F5344CB8AC3E}">
        <p14:creationId xmlns:p14="http://schemas.microsoft.com/office/powerpoint/2010/main" val="2620851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a:solidFill>
                  <a:srgbClr val="404040"/>
                </a:solidFill>
              </a:rPr>
              <a:t>Facial expression </a:t>
            </a:r>
            <a:r>
              <a:rPr lang="en-US" dirty="0" smtClean="0">
                <a:solidFill>
                  <a:srgbClr val="404040"/>
                </a:solidFill>
              </a:rPr>
              <a:t>recognition</a:t>
            </a:r>
          </a:p>
          <a:p>
            <a:pPr lvl="1"/>
            <a:r>
              <a:rPr lang="en-US" dirty="0">
                <a:solidFill>
                  <a:srgbClr val="404040"/>
                </a:solidFill>
              </a:rPr>
              <a:t>Appearance-based vs. model based</a:t>
            </a:r>
          </a:p>
          <a:p>
            <a:r>
              <a:rPr lang="en-US" dirty="0" smtClean="0">
                <a:solidFill>
                  <a:srgbClr val="404040"/>
                </a:solidFill>
              </a:rPr>
              <a:t>Active </a:t>
            </a:r>
            <a:r>
              <a:rPr lang="en-US" dirty="0">
                <a:solidFill>
                  <a:srgbClr val="404040"/>
                </a:solidFill>
              </a:rPr>
              <a:t>appearance model (AAM</a:t>
            </a:r>
            <a:r>
              <a:rPr lang="en-US" dirty="0" smtClean="0">
                <a:solidFill>
                  <a:srgbClr val="404040"/>
                </a:solidFill>
              </a:rPr>
              <a:t>)</a:t>
            </a:r>
          </a:p>
          <a:p>
            <a:pPr lvl="1"/>
            <a:r>
              <a:rPr lang="en-US" dirty="0">
                <a:solidFill>
                  <a:srgbClr val="404040"/>
                </a:solidFill>
              </a:rPr>
              <a:t>Pre-requisite</a:t>
            </a:r>
          </a:p>
          <a:p>
            <a:pPr lvl="1"/>
            <a:r>
              <a:rPr lang="en-US" dirty="0" smtClean="0">
                <a:solidFill>
                  <a:schemeClr val="bg1">
                    <a:lumMod val="50000"/>
                  </a:schemeClr>
                </a:solidFill>
              </a:rPr>
              <a:t>Principle </a:t>
            </a:r>
            <a:r>
              <a:rPr lang="en-US" dirty="0">
                <a:solidFill>
                  <a:schemeClr val="bg1">
                    <a:lumMod val="50000"/>
                  </a:schemeClr>
                </a:solidFill>
              </a:rPr>
              <a:t>component analysis (PCA)</a:t>
            </a:r>
          </a:p>
          <a:p>
            <a:pPr lvl="1"/>
            <a:r>
              <a:rPr lang="en-US" dirty="0" smtClean="0">
                <a:solidFill>
                  <a:schemeClr val="bg1">
                    <a:lumMod val="50000"/>
                  </a:schemeClr>
                </a:solidFill>
              </a:rPr>
              <a:t>Procrustes </a:t>
            </a:r>
            <a:r>
              <a:rPr lang="en-US" dirty="0">
                <a:solidFill>
                  <a:schemeClr val="bg1">
                    <a:lumMod val="50000"/>
                  </a:schemeClr>
                </a:solidFill>
              </a:rPr>
              <a:t>analysis</a:t>
            </a:r>
          </a:p>
          <a:p>
            <a:pPr lvl="1"/>
            <a:r>
              <a:rPr lang="en-US" dirty="0" smtClean="0">
                <a:solidFill>
                  <a:schemeClr val="bg1">
                    <a:lumMod val="50000"/>
                  </a:schemeClr>
                </a:solidFill>
              </a:rPr>
              <a:t>ASM</a:t>
            </a:r>
            <a:endParaRPr lang="en-US" dirty="0">
              <a:solidFill>
                <a:schemeClr val="bg1">
                  <a:lumMod val="50000"/>
                </a:schemeClr>
              </a:solidFill>
            </a:endParaRPr>
          </a:p>
          <a:p>
            <a:pPr lvl="1"/>
            <a:r>
              <a:rPr lang="en-US" dirty="0" smtClean="0">
                <a:solidFill>
                  <a:schemeClr val="bg1">
                    <a:lumMod val="50000"/>
                  </a:schemeClr>
                </a:solidFill>
              </a:rPr>
              <a:t>Delaunay </a:t>
            </a:r>
            <a:r>
              <a:rPr lang="en-US" dirty="0">
                <a:solidFill>
                  <a:schemeClr val="bg1">
                    <a:lumMod val="50000"/>
                  </a:schemeClr>
                </a:solidFill>
              </a:rPr>
              <a:t>triangulation</a:t>
            </a:r>
          </a:p>
          <a:p>
            <a:pPr lvl="1"/>
            <a:r>
              <a:rPr lang="en-US" dirty="0" smtClean="0">
                <a:solidFill>
                  <a:schemeClr val="bg1">
                    <a:lumMod val="50000"/>
                  </a:schemeClr>
                </a:solidFill>
              </a:rPr>
              <a:t>AAM</a:t>
            </a:r>
            <a:endParaRPr lang="en-US" dirty="0">
              <a:solidFill>
                <a:schemeClr val="bg1">
                  <a:lumMod val="50000"/>
                </a:schemeClr>
              </a:solidFill>
            </a:endParaRPr>
          </a:p>
          <a:p>
            <a:endParaRPr lang="en-US" dirty="0"/>
          </a:p>
        </p:txBody>
      </p:sp>
      <p:sp>
        <p:nvSpPr>
          <p:cNvPr id="5" name="灯片编号占位符 4"/>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14</a:t>
            </a:fld>
            <a:endParaRPr lang="en-US" altLang="zh-CN" sz="1800" dirty="0">
              <a:solidFill>
                <a:srgbClr val="000000"/>
              </a:solidFill>
            </a:endParaRPr>
          </a:p>
        </p:txBody>
      </p:sp>
      <p:sp>
        <p:nvSpPr>
          <p:cNvPr id="6" name="页脚占位符 5"/>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8" name="日期占位符 7"/>
          <p:cNvSpPr>
            <a:spLocks noGrp="1"/>
          </p:cNvSpPr>
          <p:nvPr>
            <p:ph type="dt" sz="half" idx="10"/>
          </p:nvPr>
        </p:nvSpPr>
        <p:spPr/>
        <p:txBody>
          <a:bodyPr/>
          <a:lstStyle/>
          <a:p>
            <a:r>
              <a:rPr lang="en-US" altLang="zh-CN" smtClean="0"/>
              <a:t>3/13/2017</a:t>
            </a:r>
            <a:endParaRPr lang="en-US" altLang="zh-CN" dirty="0"/>
          </a:p>
        </p:txBody>
      </p:sp>
    </p:spTree>
    <p:extLst>
      <p:ext uri="{BB962C8B-B14F-4D97-AF65-F5344CB8AC3E}">
        <p14:creationId xmlns:p14="http://schemas.microsoft.com/office/powerpoint/2010/main" val="2052568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Pre-requisite: Optimization </a:t>
            </a:r>
            <a:r>
              <a:rPr lang="en-US" altLang="zh-CN" dirty="0" smtClean="0"/>
              <a:t>problems</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a:t>Unconstrained optimization problem</a:t>
                </a:r>
                <a:r>
                  <a:rPr lang="en-US" altLang="zh-CN" dirty="0"/>
                  <a:t>s</a:t>
                </a:r>
                <a:endParaRPr lang="en-US" dirty="0"/>
              </a:p>
              <a:p>
                <a:pPr lvl="1"/>
                <a:r>
                  <a:rPr lang="en-US" dirty="0"/>
                  <a:t>If the target function is convex, compute its stationary point</a:t>
                </a:r>
              </a:p>
              <a:p>
                <a:pPr marL="201168" lvl="1" indent="0">
                  <a:buNone/>
                </a:pPr>
                <a14:m>
                  <m:oMathPara xmlns:m="http://schemas.openxmlformats.org/officeDocument/2006/math">
                    <m:oMathParaPr>
                      <m:jc m:val="center"/>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min</m:t>
                          </m:r>
                        </m:fName>
                        <m:e>
                          <m:r>
                            <a:rPr lang="en-US" i="1">
                              <a:latin typeface="Cambria Math" panose="02040503050406030204" pitchFamily="18" charset="0"/>
                            </a:rPr>
                            <m:t>𝑓</m:t>
                          </m:r>
                          <m:r>
                            <a:rPr lang="en-US" i="1">
                              <a:latin typeface="Cambria Math" panose="02040503050406030204" pitchFamily="18" charset="0"/>
                            </a:rPr>
                            <m:t>(</m:t>
                          </m:r>
                          <m:r>
                            <a:rPr lang="en-US" b="1" i="1">
                              <a:latin typeface="Cambria Math" panose="02040503050406030204" pitchFamily="18" charset="0"/>
                            </a:rPr>
                            <m:t>𝒙</m:t>
                          </m:r>
                          <m:r>
                            <a:rPr lang="en-US" i="1">
                              <a:latin typeface="Cambria Math" panose="02040503050406030204" pitchFamily="18" charset="0"/>
                            </a:rPr>
                            <m:t>)</m:t>
                          </m:r>
                        </m:e>
                      </m:func>
                    </m:oMath>
                  </m:oMathPara>
                </a14:m>
                <a:endParaRPr lang="en-US" dirty="0"/>
              </a:p>
              <a:p>
                <a:r>
                  <a:rPr lang="en-US" dirty="0"/>
                  <a:t>Optimization problems with only equality constraints</a:t>
                </a:r>
              </a:p>
              <a:p>
                <a:pPr lvl="1"/>
                <a:r>
                  <a:rPr lang="en-US" dirty="0"/>
                  <a:t>Lagrange multiplier method</a:t>
                </a:r>
              </a:p>
              <a:p>
                <a:pPr marL="201168" lvl="1"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min</m:t>
                          </m:r>
                        </m:fName>
                        <m:e>
                          <m:r>
                            <a:rPr lang="en-US" i="1">
                              <a:latin typeface="Cambria Math" panose="02040503050406030204" pitchFamily="18" charset="0"/>
                            </a:rPr>
                            <m:t>𝑓</m:t>
                          </m:r>
                          <m:r>
                            <a:rPr lang="en-US" i="1">
                              <a:latin typeface="Cambria Math" panose="02040503050406030204" pitchFamily="18" charset="0"/>
                            </a:rPr>
                            <m:t>(</m:t>
                          </m:r>
                          <m:r>
                            <a:rPr lang="en-US" b="1" i="1">
                              <a:latin typeface="Cambria Math" panose="02040503050406030204" pitchFamily="18" charset="0"/>
                            </a:rPr>
                            <m:t>𝒙</m:t>
                          </m:r>
                          <m:r>
                            <a:rPr lang="en-US" i="1">
                              <a:latin typeface="Cambria Math" panose="02040503050406030204" pitchFamily="18" charset="0"/>
                            </a:rPr>
                            <m:t>)</m:t>
                          </m:r>
                        </m:e>
                      </m:func>
                    </m:oMath>
                  </m:oMathPara>
                </a14:m>
                <a:endParaRPr lang="en-US" dirty="0"/>
              </a:p>
              <a:p>
                <a:pPr marL="201168"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         </m:t>
                      </m:r>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b="1" i="1">
                              <a:latin typeface="Cambria Math" panose="02040503050406030204" pitchFamily="18" charset="0"/>
                            </a:rPr>
                            <m:t>𝒙</m:t>
                          </m:r>
                        </m:e>
                      </m:d>
                      <m:r>
                        <a:rPr lang="en-US" i="1">
                          <a:latin typeface="Cambria Math" panose="02040503050406030204" pitchFamily="18" charset="0"/>
                        </a:rPr>
                        <m:t>=0, </m:t>
                      </m:r>
                      <m:r>
                        <a:rPr lang="en-US" i="1">
                          <a:latin typeface="Cambria Math" panose="02040503050406030204" pitchFamily="18" charset="0"/>
                        </a:rPr>
                        <m:t>𝑖</m:t>
                      </m:r>
                      <m:r>
                        <a:rPr lang="en-US" i="1">
                          <a:latin typeface="Cambria Math" panose="02040503050406030204" pitchFamily="18" charset="0"/>
                        </a:rPr>
                        <m:t>=1,…</m:t>
                      </m:r>
                      <m:r>
                        <a:rPr lang="en-US" i="1">
                          <a:latin typeface="Cambria Math" panose="02040503050406030204" pitchFamily="18" charset="0"/>
                        </a:rPr>
                        <m:t>𝑛</m:t>
                      </m:r>
                    </m:oMath>
                  </m:oMathPara>
                </a14:m>
                <a:endParaRPr lang="en-US" dirty="0"/>
              </a:p>
              <a:p>
                <a:r>
                  <a:rPr lang="en-US" dirty="0"/>
                  <a:t>Optimization problems with equality and inequality constraints</a:t>
                </a:r>
              </a:p>
              <a:p>
                <a:pPr lvl="1"/>
                <a:r>
                  <a:rPr lang="en-US" dirty="0"/>
                  <a:t>KKT (</a:t>
                </a:r>
                <a:r>
                  <a:rPr lang="en-US" dirty="0" err="1"/>
                  <a:t>Karush</a:t>
                </a:r>
                <a:r>
                  <a:rPr lang="en-US" dirty="0"/>
                  <a:t>-Kuhn-Tucker) conditions (the problem should satisfy some regularity conditions, e.g.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b="1" i="1">
                            <a:latin typeface="Cambria Math" panose="02040503050406030204" pitchFamily="18" charset="0"/>
                          </a:rPr>
                          <m:t>𝒙</m:t>
                        </m:r>
                      </m:e>
                    </m:d>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𝑗</m:t>
                        </m:r>
                      </m:sub>
                    </m:sSub>
                    <m:d>
                      <m:dPr>
                        <m:ctrlPr>
                          <a:rPr lang="en-US" i="1">
                            <a:latin typeface="Cambria Math" panose="02040503050406030204" pitchFamily="18" charset="0"/>
                          </a:rPr>
                        </m:ctrlPr>
                      </m:dPr>
                      <m:e>
                        <m:r>
                          <a:rPr lang="en-US" b="1" i="1">
                            <a:latin typeface="Cambria Math" panose="02040503050406030204" pitchFamily="18" charset="0"/>
                          </a:rPr>
                          <m:t>𝒙</m:t>
                        </m:r>
                      </m:e>
                    </m:d>
                  </m:oMath>
                </a14:m>
                <a:r>
                  <a:rPr lang="en-US" dirty="0"/>
                  <a:t> are affine functions)</a:t>
                </a:r>
              </a:p>
              <a:p>
                <a:pPr marL="201168" lvl="1"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min</m:t>
                          </m:r>
                        </m:fName>
                        <m:e>
                          <m:r>
                            <a:rPr lang="en-US" i="1">
                              <a:latin typeface="Cambria Math" panose="02040503050406030204" pitchFamily="18" charset="0"/>
                            </a:rPr>
                            <m:t>𝑓</m:t>
                          </m:r>
                          <m:r>
                            <a:rPr lang="en-US" i="1">
                              <a:latin typeface="Cambria Math" panose="02040503050406030204" pitchFamily="18" charset="0"/>
                            </a:rPr>
                            <m:t>(</m:t>
                          </m:r>
                          <m:r>
                            <a:rPr lang="en-US" b="1" i="1">
                              <a:latin typeface="Cambria Math" panose="02040503050406030204" pitchFamily="18" charset="0"/>
                            </a:rPr>
                            <m:t>𝒙</m:t>
                          </m:r>
                          <m:r>
                            <a:rPr lang="en-US" i="1">
                              <a:latin typeface="Cambria Math" panose="02040503050406030204" pitchFamily="18" charset="0"/>
                            </a:rPr>
                            <m:t>)</m:t>
                          </m:r>
                        </m:e>
                      </m:func>
                    </m:oMath>
                  </m:oMathPara>
                </a14:m>
                <a:endParaRPr lang="en-US" dirty="0"/>
              </a:p>
              <a:p>
                <a:pPr marL="201168"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         </m:t>
                      </m:r>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b="1" i="1">
                              <a:latin typeface="Cambria Math" panose="02040503050406030204" pitchFamily="18" charset="0"/>
                            </a:rPr>
                            <m:t>𝒙</m:t>
                          </m:r>
                        </m:e>
                      </m:d>
                      <m:r>
                        <a:rPr lang="en-US" i="1">
                          <a:latin typeface="Cambria Math" panose="02040503050406030204" pitchFamily="18" charset="0"/>
                        </a:rPr>
                        <m:t>≤0, </m:t>
                      </m:r>
                      <m:r>
                        <a:rPr lang="en-US" i="1">
                          <a:latin typeface="Cambria Math" panose="02040503050406030204" pitchFamily="18" charset="0"/>
                        </a:rPr>
                        <m:t>𝑖</m:t>
                      </m:r>
                      <m:r>
                        <a:rPr lang="en-US" i="1">
                          <a:latin typeface="Cambria Math" panose="02040503050406030204" pitchFamily="18" charset="0"/>
                        </a:rPr>
                        <m:t>=1,…,</m:t>
                      </m:r>
                      <m:r>
                        <a:rPr lang="en-US" i="1">
                          <a:latin typeface="Cambria Math" panose="02040503050406030204" pitchFamily="18" charset="0"/>
                        </a:rPr>
                        <m:t>𝑝</m:t>
                      </m:r>
                    </m:oMath>
                  </m:oMathPara>
                </a14:m>
                <a:endParaRPr lang="en-US" dirty="0"/>
              </a:p>
              <a:p>
                <a:pPr marL="201168"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𝑗</m:t>
                          </m:r>
                        </m:sub>
                      </m:sSub>
                      <m:d>
                        <m:dPr>
                          <m:ctrlPr>
                            <a:rPr lang="en-US" i="1">
                              <a:latin typeface="Cambria Math" panose="02040503050406030204" pitchFamily="18" charset="0"/>
                            </a:rPr>
                          </m:ctrlPr>
                        </m:dPr>
                        <m:e>
                          <m:r>
                            <a:rPr lang="en-US" b="1" i="1">
                              <a:latin typeface="Cambria Math" panose="02040503050406030204" pitchFamily="18" charset="0"/>
                            </a:rPr>
                            <m:t>𝒙</m:t>
                          </m:r>
                        </m:e>
                      </m:d>
                      <m:r>
                        <a:rPr lang="en-US" i="1">
                          <a:latin typeface="Cambria Math" panose="02040503050406030204" pitchFamily="18" charset="0"/>
                        </a:rPr>
                        <m:t>=0, </m:t>
                      </m:r>
                      <m:r>
                        <a:rPr lang="en-US" i="1">
                          <a:latin typeface="Cambria Math" panose="02040503050406030204" pitchFamily="18" charset="0"/>
                        </a:rPr>
                        <m:t>𝑗</m:t>
                      </m:r>
                      <m:r>
                        <a:rPr lang="en-US" i="1">
                          <a:latin typeface="Cambria Math" panose="02040503050406030204" pitchFamily="18" charset="0"/>
                        </a:rPr>
                        <m:t>=1,…</m:t>
                      </m:r>
                      <m:r>
                        <a:rPr lang="en-US" i="1">
                          <a:latin typeface="Cambria Math" panose="02040503050406030204" pitchFamily="18" charset="0"/>
                        </a:rPr>
                        <m:t>𝑞</m:t>
                      </m:r>
                    </m:oMath>
                  </m:oMathPara>
                </a14:m>
                <a:endParaRPr lang="en-US" dirty="0"/>
              </a:p>
              <a:p>
                <a:pPr marL="201168" lvl="1" indent="0">
                  <a:buNone/>
                </a:pPr>
                <a:endParaRPr lang="en-US" dirty="0"/>
              </a:p>
              <a:p>
                <a:pPr marL="200025" lvl="1" indent="0">
                  <a:buNone/>
                </a:pPr>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r="-1444"/>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15</a:t>
            </a:fld>
            <a:endParaRPr lang="en-US" altLang="zh-CN" sz="1800" dirty="0">
              <a:solidFill>
                <a:srgbClr val="000000"/>
              </a:solidFill>
            </a:endParaRPr>
          </a:p>
        </p:txBody>
      </p:sp>
    </p:spTree>
    <p:extLst>
      <p:ext uri="{BB962C8B-B14F-4D97-AF65-F5344CB8AC3E}">
        <p14:creationId xmlns:p14="http://schemas.microsoft.com/office/powerpoint/2010/main" val="3611413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a:t>Unconstrained optimization </a:t>
            </a:r>
            <a:r>
              <a:rPr lang="en-US" dirty="0" smtClean="0"/>
              <a:t>problem</a:t>
            </a:r>
            <a:r>
              <a:rPr lang="en-US" altLang="zh-CN" dirty="0" smtClean="0"/>
              <a:t>s</a:t>
            </a:r>
            <a:endParaRPr lang="en-US" dirty="0"/>
          </a:p>
        </p:txBody>
      </p:sp>
      <p:sp>
        <p:nvSpPr>
          <p:cNvPr id="3" name="内容占位符 2"/>
          <p:cNvSpPr>
            <a:spLocks noGrp="1"/>
          </p:cNvSpPr>
          <p:nvPr>
            <p:ph idx="1"/>
          </p:nvPr>
        </p:nvSpPr>
        <p:spPr/>
        <p:txBody>
          <a:bodyPr/>
          <a:lstStyle/>
          <a:p>
            <a:r>
              <a:rPr lang="en-US" dirty="0"/>
              <a:t>A stationary point of a differentiable function of one variable is a point of the domain of the function where the derivative is zero</a:t>
            </a:r>
          </a:p>
          <a:p>
            <a:r>
              <a:rPr lang="en-US" dirty="0"/>
              <a:t>Single-variable function:</a:t>
            </a:r>
          </a:p>
          <a:p>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a:t>
            </a:r>
            <a:r>
              <a:rPr lang="en-US" dirty="0"/>
              <a:t>is differentiable in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dirty="0"/>
              <a:t>. At </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0</a:t>
            </a:r>
            <a:r>
              <a:rPr lang="en-US" dirty="0"/>
              <a:t>, </a:t>
            </a:r>
          </a:p>
          <a:p>
            <a:endParaRPr lang="en-US" dirty="0"/>
          </a:p>
          <a:p>
            <a:endParaRPr lang="en-US" dirty="0"/>
          </a:p>
          <a:p>
            <a:r>
              <a:rPr lang="en-US" dirty="0"/>
              <a:t>Two-variables function:</a:t>
            </a:r>
          </a:p>
          <a:p>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y</a:t>
            </a:r>
            <a:r>
              <a:rPr lang="en-US" dirty="0">
                <a:latin typeface="Times New Roman" panose="02020603050405020304" pitchFamily="18" charset="0"/>
                <a:cs typeface="Times New Roman" panose="02020603050405020304" pitchFamily="18" charset="0"/>
              </a:rPr>
              <a:t>) </a:t>
            </a:r>
            <a:r>
              <a:rPr lang="en-US" dirty="0"/>
              <a:t>is differentiable in its domain. At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y</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a:t>
            </a:r>
            <a:r>
              <a:rPr lang="en-US" dirty="0"/>
              <a:t>, </a:t>
            </a:r>
          </a:p>
          <a:p>
            <a:endParaRPr lang="en-US" dirty="0"/>
          </a:p>
          <a:p>
            <a:endParaRPr lang="en-US" dirty="0"/>
          </a:p>
        </p:txBody>
      </p:sp>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16</a:t>
            </a:fld>
            <a:endParaRPr lang="en-US" altLang="zh-CN" sz="1800" dirty="0">
              <a:solidFill>
                <a:srgbClr val="000000"/>
              </a:solidFill>
            </a:endParaRPr>
          </a:p>
        </p:txBody>
      </p:sp>
      <mc:AlternateContent xmlns:mc="http://schemas.openxmlformats.org/markup-compatibility/2006" xmlns:a14="http://schemas.microsoft.com/office/drawing/2010/main">
        <mc:Choice Requires="a14">
          <p:sp>
            <p:nvSpPr>
              <p:cNvPr id="7" name="矩形 6"/>
              <p:cNvSpPr/>
              <p:nvPr/>
            </p:nvSpPr>
            <p:spPr>
              <a:xfrm>
                <a:off x="3773834" y="3099968"/>
                <a:ext cx="1596334" cy="846707"/>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𝑑𝑓</m:t>
                          </m:r>
                        </m:num>
                        <m:den>
                          <m:r>
                            <a:rPr lang="en-US" sz="2400" i="1">
                              <a:latin typeface="Cambria Math" panose="02040503050406030204" pitchFamily="18" charset="0"/>
                            </a:rPr>
                            <m:t>𝑑𝑥</m:t>
                          </m:r>
                        </m:den>
                      </m:f>
                      <m:sSub>
                        <m:sSubPr>
                          <m:ctrlPr>
                            <a:rPr lang="en-US" sz="2400" i="1">
                              <a:latin typeface="Cambria Math" panose="02040503050406030204" pitchFamily="18" charset="0"/>
                            </a:rPr>
                          </m:ctrlPr>
                        </m:sSubPr>
                        <m:e>
                          <m:d>
                            <m:dPr>
                              <m:begChr m:val=""/>
                              <m:endChr m:val="|"/>
                              <m:ctrlPr>
                                <a:rPr lang="en-US" sz="2400" i="1">
                                  <a:latin typeface="Cambria Math" panose="02040503050406030204" pitchFamily="18" charset="0"/>
                                </a:rPr>
                              </m:ctrlPr>
                            </m:dPr>
                            <m:e>
                              <m:r>
                                <a:rPr lang="en-US" sz="2400">
                                  <a:latin typeface="Cambria Math" panose="02040503050406030204" pitchFamily="18" charset="0"/>
                                </a:rPr>
                                <m:t>​</m:t>
                              </m:r>
                            </m:e>
                          </m:d>
                        </m:e>
                        <m: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0</m:t>
                              </m:r>
                            </m:sub>
                          </m:sSub>
                        </m:sub>
                      </m:sSub>
                      <m:r>
                        <a:rPr lang="en-US" sz="2400" i="1">
                          <a:latin typeface="Cambria Math" panose="02040503050406030204" pitchFamily="18" charset="0"/>
                        </a:rPr>
                        <m:t>=0</m:t>
                      </m:r>
                    </m:oMath>
                  </m:oMathPara>
                </a14:m>
                <a:endParaRPr lang="en-US" sz="2400" dirty="0"/>
              </a:p>
            </p:txBody>
          </p:sp>
        </mc:Choice>
        <mc:Fallback xmlns="">
          <p:sp>
            <p:nvSpPr>
              <p:cNvPr id="7" name="矩形 6"/>
              <p:cNvSpPr>
                <a:spLocks noRot="1" noChangeAspect="1" noMove="1" noResize="1" noEditPoints="1" noAdjustHandles="1" noChangeArrowheads="1" noChangeShapeType="1" noTextEdit="1"/>
              </p:cNvSpPr>
              <p:nvPr/>
            </p:nvSpPr>
            <p:spPr>
              <a:xfrm>
                <a:off x="3773834" y="3099968"/>
                <a:ext cx="1596334" cy="846707"/>
              </a:xfrm>
              <a:prstGeom prst="rect">
                <a:avLst/>
              </a:prstGeom>
              <a:blipFill>
                <a:blip r:embed="rId2"/>
                <a:stretch>
                  <a:fillRect/>
                </a:stretch>
              </a:blipFill>
            </p:spPr>
            <p:txBody>
              <a:bodyPr/>
              <a:lstStyle/>
              <a:p>
                <a:r>
                  <a:rPr lang="en-US">
                    <a:noFill/>
                  </a:rPr>
                  <a:t> </a:t>
                </a:r>
              </a:p>
            </p:txBody>
          </p:sp>
        </mc:Fallback>
      </mc:AlternateContent>
      <p:sp>
        <p:nvSpPr>
          <p:cNvPr id="8" name="右箭头 7"/>
          <p:cNvSpPr/>
          <p:nvPr/>
        </p:nvSpPr>
        <p:spPr>
          <a:xfrm>
            <a:off x="1221509" y="3276051"/>
            <a:ext cx="317500" cy="317500"/>
          </a:xfrm>
          <a:prstGeom prst="right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右箭头 8"/>
          <p:cNvSpPr/>
          <p:nvPr/>
        </p:nvSpPr>
        <p:spPr>
          <a:xfrm>
            <a:off x="1221509" y="5503389"/>
            <a:ext cx="317500" cy="317500"/>
          </a:xfrm>
          <a:prstGeom prst="right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矩形 9"/>
              <p:cNvSpPr/>
              <p:nvPr/>
            </p:nvSpPr>
            <p:spPr>
              <a:xfrm>
                <a:off x="3028126" y="5270172"/>
                <a:ext cx="3649076" cy="857607"/>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i="1">
                              <a:latin typeface="Cambria Math" panose="02040503050406030204" pitchFamily="18" charset="0"/>
                            </a:rPr>
                            <m:t>𝑑𝑓</m:t>
                          </m:r>
                        </m:num>
                        <m:den>
                          <m:r>
                            <a:rPr lang="en-US" sz="2400" i="1">
                              <a:latin typeface="Cambria Math" panose="02040503050406030204" pitchFamily="18" charset="0"/>
                            </a:rPr>
                            <m:t>𝑑</m:t>
                          </m:r>
                          <m:r>
                            <a:rPr lang="en-US" sz="2400" b="0" i="1">
                              <a:latin typeface="Cambria Math" panose="02040503050406030204" pitchFamily="18" charset="0"/>
                            </a:rPr>
                            <m:t>𝑥</m:t>
                          </m:r>
                        </m:den>
                      </m:f>
                      <m:sSub>
                        <m:sSubPr>
                          <m:ctrlPr>
                            <a:rPr lang="en-US" sz="2400" i="1">
                              <a:latin typeface="Cambria Math" panose="02040503050406030204" pitchFamily="18" charset="0"/>
                            </a:rPr>
                          </m:ctrlPr>
                        </m:sSubPr>
                        <m:e>
                          <m:d>
                            <m:dPr>
                              <m:begChr m:val=""/>
                              <m:endChr m:val="|"/>
                              <m:ctrlPr>
                                <a:rPr lang="en-US" sz="2400" i="1">
                                  <a:latin typeface="Cambria Math" panose="02040503050406030204" pitchFamily="18" charset="0"/>
                                </a:rPr>
                              </m:ctrlPr>
                            </m:dPr>
                            <m:e>
                              <m:r>
                                <a:rPr lang="en-US" sz="2400">
                                  <a:latin typeface="Cambria Math" panose="02040503050406030204" pitchFamily="18" charset="0"/>
                                </a:rPr>
                                <m:t>​</m:t>
                              </m:r>
                            </m:e>
                          </m:d>
                        </m:e>
                        <m: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0</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0</m:t>
                              </m:r>
                            </m:sub>
                          </m:sSub>
                        </m:sub>
                      </m:sSub>
                      <m:r>
                        <a:rPr lang="en-US" sz="2400" i="1">
                          <a:latin typeface="Cambria Math" panose="02040503050406030204" pitchFamily="18" charset="0"/>
                        </a:rPr>
                        <m:t>=0</m:t>
                      </m:r>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𝑑𝑓</m:t>
                          </m:r>
                        </m:num>
                        <m:den>
                          <m:r>
                            <a:rPr lang="en-US" sz="2400" i="1">
                              <a:latin typeface="Cambria Math" panose="02040503050406030204" pitchFamily="18" charset="0"/>
                            </a:rPr>
                            <m:t>𝑑</m:t>
                          </m:r>
                          <m:r>
                            <a:rPr lang="en-US" sz="2400" b="0" i="1" smtClean="0">
                              <a:latin typeface="Cambria Math" panose="02040503050406030204" pitchFamily="18" charset="0"/>
                            </a:rPr>
                            <m:t>𝑦</m:t>
                          </m:r>
                        </m:den>
                      </m:f>
                      <m:sSub>
                        <m:sSubPr>
                          <m:ctrlPr>
                            <a:rPr lang="en-US" sz="2400" i="1">
                              <a:latin typeface="Cambria Math" panose="02040503050406030204" pitchFamily="18" charset="0"/>
                            </a:rPr>
                          </m:ctrlPr>
                        </m:sSubPr>
                        <m:e>
                          <m:d>
                            <m:dPr>
                              <m:begChr m:val=""/>
                              <m:endChr m:val="|"/>
                              <m:ctrlPr>
                                <a:rPr lang="en-US" sz="2400" i="1">
                                  <a:latin typeface="Cambria Math" panose="02040503050406030204" pitchFamily="18" charset="0"/>
                                </a:rPr>
                              </m:ctrlPr>
                            </m:dPr>
                            <m:e>
                              <m:r>
                                <a:rPr lang="en-US" sz="2400">
                                  <a:latin typeface="Cambria Math" panose="02040503050406030204" pitchFamily="18" charset="0"/>
                                </a:rPr>
                                <m:t>​</m:t>
                              </m:r>
                            </m:e>
                          </m:d>
                        </m:e>
                        <m:sub>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0</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0</m:t>
                              </m:r>
                            </m:sub>
                          </m:sSub>
                        </m:sub>
                      </m:sSub>
                      <m:r>
                        <a:rPr lang="en-US" sz="2400" i="1">
                          <a:latin typeface="Cambria Math" panose="02040503050406030204" pitchFamily="18" charset="0"/>
                        </a:rPr>
                        <m:t>=0</m:t>
                      </m:r>
                    </m:oMath>
                  </m:oMathPara>
                </a14:m>
                <a:endParaRPr lang="en-US" sz="2400" dirty="0"/>
              </a:p>
            </p:txBody>
          </p:sp>
        </mc:Choice>
        <mc:Fallback xmlns="">
          <p:sp>
            <p:nvSpPr>
              <p:cNvPr id="10" name="矩形 9"/>
              <p:cNvSpPr>
                <a:spLocks noRot="1" noChangeAspect="1" noMove="1" noResize="1" noEditPoints="1" noAdjustHandles="1" noChangeArrowheads="1" noChangeShapeType="1" noTextEdit="1"/>
              </p:cNvSpPr>
              <p:nvPr/>
            </p:nvSpPr>
            <p:spPr>
              <a:xfrm>
                <a:off x="3028126" y="5270172"/>
                <a:ext cx="3649076" cy="857607"/>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09187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Unconstrained optimization problem</a:t>
            </a:r>
            <a:r>
              <a:rPr lang="en-US" altLang="zh-CN" dirty="0"/>
              <a:t>s</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a:t>In general case, if </a:t>
                </a:r>
                <a:r>
                  <a:rPr lang="en-US" b="1"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0</a:t>
                </a:r>
                <a:r>
                  <a:rPr lang="en-US" dirty="0"/>
                  <a:t> is a stationary point of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b="1"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a:t>
                </a:r>
                <a:r>
                  <a:rPr lang="en-US" dirty="0"/>
                  <a:t>, </a:t>
                </a:r>
                <a14:m>
                  <m:oMath xmlns:m="http://schemas.openxmlformats.org/officeDocument/2006/math">
                    <m:r>
                      <a:rPr lang="en-US" b="1" i="1">
                        <a:latin typeface="Cambria Math" panose="02040503050406030204" pitchFamily="18" charset="0"/>
                      </a:rPr>
                      <m:t>𝒙</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×1</m:t>
                        </m:r>
                      </m:sup>
                    </m:sSup>
                  </m:oMath>
                </a14:m>
                <a:endParaRPr lang="en-US" dirty="0"/>
              </a:p>
              <a:p>
                <a:endParaRPr lang="en-US" dirty="0"/>
              </a:p>
              <a:p>
                <a:endParaRPr lang="en-US" dirty="0"/>
              </a:p>
              <a:p>
                <a:r>
                  <a:rPr lang="en-US" dirty="0"/>
                  <a:t>Proposition:</a:t>
                </a:r>
              </a:p>
              <a:p>
                <a:r>
                  <a:rPr lang="en-US" dirty="0"/>
                  <a:t>Let </a:t>
                </a:r>
                <a:r>
                  <a:rPr lang="en-US" i="1" dirty="0">
                    <a:latin typeface="Times New Roman" panose="02020603050405020304" pitchFamily="18" charset="0"/>
                    <a:cs typeface="Times New Roman" panose="02020603050405020304" pitchFamily="18" charset="0"/>
                  </a:rPr>
                  <a:t>f</a:t>
                </a:r>
                <a:r>
                  <a:rPr lang="en-US" dirty="0"/>
                  <a:t> be a differentiable function of </a:t>
                </a:r>
                <a:r>
                  <a:rPr lang="en-US" i="1" dirty="0">
                    <a:latin typeface="Times New Roman" panose="02020603050405020304" pitchFamily="18" charset="0"/>
                    <a:cs typeface="Times New Roman" panose="02020603050405020304" pitchFamily="18" charset="0"/>
                  </a:rPr>
                  <a:t>n</a:t>
                </a:r>
                <a:r>
                  <a:rPr lang="en-US" dirty="0"/>
                  <a:t> variables defined on the convex set </a:t>
                </a:r>
                <a:r>
                  <a:rPr lang="en-US" i="1" dirty="0">
                    <a:latin typeface="Times New Roman" panose="02020603050405020304" pitchFamily="18" charset="0"/>
                    <a:cs typeface="Times New Roman" panose="02020603050405020304" pitchFamily="18" charset="0"/>
                  </a:rPr>
                  <a:t>S</a:t>
                </a:r>
                <a:r>
                  <a:rPr lang="en-US" dirty="0"/>
                  <a:t>, and let </a:t>
                </a:r>
                <a:r>
                  <a:rPr lang="en-US" b="1"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0</a:t>
                </a:r>
                <a:r>
                  <a:rPr lang="en-US" dirty="0"/>
                  <a:t> be in the interior of </a:t>
                </a:r>
                <a:r>
                  <a:rPr lang="en-US" i="1" dirty="0">
                    <a:latin typeface="Times New Roman" panose="02020603050405020304" pitchFamily="18" charset="0"/>
                    <a:cs typeface="Times New Roman" panose="02020603050405020304" pitchFamily="18" charset="0"/>
                  </a:rPr>
                  <a:t>S</a:t>
                </a:r>
                <a:r>
                  <a:rPr lang="en-US" dirty="0"/>
                  <a:t>. If </a:t>
                </a:r>
                <a:r>
                  <a:rPr lang="en-US" i="1" dirty="0">
                    <a:latin typeface="Times New Roman" panose="02020603050405020304" pitchFamily="18" charset="0"/>
                    <a:cs typeface="Times New Roman" panose="02020603050405020304" pitchFamily="18" charset="0"/>
                  </a:rPr>
                  <a:t>f</a:t>
                </a:r>
                <a:r>
                  <a:rPr lang="en-US" dirty="0"/>
                  <a:t> is convex then </a:t>
                </a:r>
                <a:r>
                  <a:rPr lang="en-US" b="1"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0</a:t>
                </a:r>
                <a:r>
                  <a:rPr lang="en-US" dirty="0"/>
                  <a:t> is a global minimizer of </a:t>
                </a:r>
                <a:r>
                  <a:rPr lang="en-US" i="1" dirty="0">
                    <a:latin typeface="Times New Roman" panose="02020603050405020304" pitchFamily="18" charset="0"/>
                    <a:cs typeface="Times New Roman" panose="02020603050405020304" pitchFamily="18" charset="0"/>
                  </a:rPr>
                  <a:t>f</a:t>
                </a:r>
                <a:r>
                  <a:rPr lang="en-US" dirty="0"/>
                  <a:t> in </a:t>
                </a:r>
                <a:r>
                  <a:rPr lang="en-US" i="1" dirty="0">
                    <a:latin typeface="Times New Roman" panose="02020603050405020304" pitchFamily="18" charset="0"/>
                    <a:cs typeface="Times New Roman" panose="02020603050405020304" pitchFamily="18" charset="0"/>
                  </a:rPr>
                  <a:t>S</a:t>
                </a:r>
                <a:r>
                  <a:rPr lang="en-US" dirty="0"/>
                  <a:t> if and only if it is a stationary point of </a:t>
                </a:r>
                <a:r>
                  <a:rPr lang="en-US" i="1" dirty="0">
                    <a:latin typeface="Times New Roman" panose="02020603050405020304" pitchFamily="18" charset="0"/>
                    <a:cs typeface="Times New Roman" panose="02020603050405020304" pitchFamily="18" charset="0"/>
                  </a:rPr>
                  <a:t>f</a:t>
                </a:r>
                <a:r>
                  <a:rPr lang="en-US" dirty="0"/>
                  <a:t> (i.e.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𝑑𝑓</m:t>
                        </m:r>
                      </m:num>
                      <m:den>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den>
                    </m:f>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a:latin typeface="Cambria Math" panose="02040503050406030204" pitchFamily="18" charset="0"/>
                              </a:rPr>
                              <m:t>​</m:t>
                            </m:r>
                          </m:e>
                        </m:d>
                      </m:e>
                      <m:sub>
                        <m:sSub>
                          <m:sSubPr>
                            <m:ctrlPr>
                              <a:rPr lang="en-US" i="1">
                                <a:latin typeface="Cambria Math" panose="02040503050406030204" pitchFamily="18" charset="0"/>
                              </a:rPr>
                            </m:ctrlPr>
                          </m:sSubPr>
                          <m:e>
                            <m:r>
                              <a:rPr lang="en-US" b="1" i="1">
                                <a:latin typeface="Cambria Math" panose="02040503050406030204" pitchFamily="18" charset="0"/>
                              </a:rPr>
                              <m:t>𝒙</m:t>
                            </m:r>
                          </m:e>
                          <m:sub>
                            <m:r>
                              <a:rPr lang="en-US" i="1">
                                <a:latin typeface="Cambria Math" panose="02040503050406030204" pitchFamily="18" charset="0"/>
                              </a:rPr>
                              <m:t>0</m:t>
                            </m:r>
                          </m:sub>
                        </m:sSub>
                      </m:sub>
                    </m:sSub>
                    <m:r>
                      <a:rPr lang="en-US" i="1">
                        <a:latin typeface="Cambria Math" panose="02040503050406030204" pitchFamily="18" charset="0"/>
                      </a:rPr>
                      <m:t>=0</m:t>
                    </m:r>
                  </m:oMath>
                </a14:m>
                <a:r>
                  <a:rPr lang="en-US" dirty="0"/>
                  <a:t> for </a:t>
                </a:r>
                <a:r>
                  <a:rPr lang="en-US" i="1"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 1, ..., </a:t>
                </a:r>
                <a:r>
                  <a:rPr lang="en-US" i="1" dirty="0">
                    <a:latin typeface="Times New Roman" panose="02020603050405020304" pitchFamily="18" charset="0"/>
                    <a:cs typeface="Times New Roman" panose="02020603050405020304" pitchFamily="18" charset="0"/>
                  </a:rPr>
                  <a:t>n</a:t>
                </a:r>
                <a:r>
                  <a:rPr lang="en-US" dirty="0"/>
                  <a:t>).</a:t>
                </a:r>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680" r="-1900"/>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17</a:t>
            </a:fld>
            <a:endParaRPr lang="en-US" altLang="zh-CN" sz="1800" dirty="0">
              <a:solidFill>
                <a:srgbClr val="000000"/>
              </a:solidFill>
            </a:endParaRPr>
          </a:p>
        </p:txBody>
      </p:sp>
      <p:sp>
        <p:nvSpPr>
          <p:cNvPr id="7" name="右箭头 6"/>
          <p:cNvSpPr/>
          <p:nvPr/>
        </p:nvSpPr>
        <p:spPr>
          <a:xfrm>
            <a:off x="1365598" y="1710944"/>
            <a:ext cx="317500" cy="317500"/>
          </a:xfrm>
          <a:prstGeom prst="right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矩形 7"/>
              <p:cNvSpPr/>
              <p:nvPr/>
            </p:nvSpPr>
            <p:spPr>
              <a:xfrm>
                <a:off x="1925782" y="1441244"/>
                <a:ext cx="5763491" cy="856901"/>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i="1">
                              <a:latin typeface="Cambria Math" panose="02040503050406030204" pitchFamily="18" charset="0"/>
                            </a:rPr>
                            <m:t>𝑑𝑓</m:t>
                          </m:r>
                        </m:num>
                        <m:den>
                          <m:r>
                            <a:rPr lang="en-US" sz="2400" i="1">
                              <a:latin typeface="Cambria Math" panose="02040503050406030204" pitchFamily="18" charset="0"/>
                            </a:rPr>
                            <m:t>𝑑</m:t>
                          </m:r>
                          <m:sSub>
                            <m:sSubPr>
                              <m:ctrlPr>
                                <a:rPr lang="en-US" sz="2400" b="0" i="1" smtClean="0">
                                  <a:latin typeface="Cambria Math" panose="02040503050406030204" pitchFamily="18" charset="0"/>
                                </a:rPr>
                              </m:ctrlPr>
                            </m:sSubPr>
                            <m:e>
                              <m:r>
                                <a:rPr lang="en-US" sz="2400" i="1">
                                  <a:latin typeface="Cambria Math" panose="02040503050406030204" pitchFamily="18" charset="0"/>
                                </a:rPr>
                                <m:t>𝑥</m:t>
                              </m:r>
                            </m:e>
                            <m:sub>
                              <m:r>
                                <a:rPr lang="en-US" sz="2400" b="0" i="1" smtClean="0">
                                  <a:latin typeface="Cambria Math" panose="02040503050406030204" pitchFamily="18" charset="0"/>
                                </a:rPr>
                                <m:t>1</m:t>
                              </m:r>
                            </m:sub>
                          </m:sSub>
                        </m:den>
                      </m:f>
                      <m:sSub>
                        <m:sSubPr>
                          <m:ctrlPr>
                            <a:rPr lang="en-US" sz="2400" i="1">
                              <a:latin typeface="Cambria Math" panose="02040503050406030204" pitchFamily="18" charset="0"/>
                            </a:rPr>
                          </m:ctrlPr>
                        </m:sSubPr>
                        <m:e>
                          <m:d>
                            <m:dPr>
                              <m:begChr m:val=""/>
                              <m:endChr m:val="|"/>
                              <m:ctrlPr>
                                <a:rPr lang="en-US" sz="2400" i="1">
                                  <a:latin typeface="Cambria Math" panose="02040503050406030204" pitchFamily="18" charset="0"/>
                                </a:rPr>
                              </m:ctrlPr>
                            </m:dPr>
                            <m:e>
                              <m:r>
                                <a:rPr lang="en-US" sz="2400">
                                  <a:latin typeface="Cambria Math" panose="02040503050406030204" pitchFamily="18" charset="0"/>
                                </a:rPr>
                                <m:t>​</m:t>
                              </m:r>
                            </m:e>
                          </m:d>
                        </m:e>
                        <m:sub>
                          <m:sSub>
                            <m:sSubPr>
                              <m:ctrlPr>
                                <a:rPr lang="en-US" sz="2400" i="1">
                                  <a:latin typeface="Cambria Math" panose="02040503050406030204" pitchFamily="18" charset="0"/>
                                </a:rPr>
                              </m:ctrlPr>
                            </m:sSubPr>
                            <m:e>
                              <m:r>
                                <a:rPr lang="en-US" sz="2400" b="1" i="1">
                                  <a:latin typeface="Cambria Math" panose="02040503050406030204" pitchFamily="18" charset="0"/>
                                </a:rPr>
                                <m:t>𝒙</m:t>
                              </m:r>
                            </m:e>
                            <m:sub>
                              <m:r>
                                <a:rPr lang="en-US" sz="2400" i="1">
                                  <a:latin typeface="Cambria Math" panose="02040503050406030204" pitchFamily="18" charset="0"/>
                                </a:rPr>
                                <m:t>0</m:t>
                              </m:r>
                            </m:sub>
                          </m:sSub>
                        </m:sub>
                      </m:sSub>
                      <m:r>
                        <a:rPr lang="en-US" sz="2400" i="1">
                          <a:latin typeface="Cambria Math" panose="02040503050406030204" pitchFamily="18" charset="0"/>
                        </a:rPr>
                        <m:t>=0,</m:t>
                      </m:r>
                      <m:f>
                        <m:fPr>
                          <m:ctrlPr>
                            <a:rPr lang="en-US" sz="2400" i="1">
                              <a:latin typeface="Cambria Math" panose="02040503050406030204" pitchFamily="18" charset="0"/>
                            </a:rPr>
                          </m:ctrlPr>
                        </m:fPr>
                        <m:num>
                          <m:r>
                            <a:rPr lang="en-US" sz="2400" i="1">
                              <a:latin typeface="Cambria Math" panose="02040503050406030204" pitchFamily="18" charset="0"/>
                            </a:rPr>
                            <m:t>𝑑𝑓</m:t>
                          </m:r>
                        </m:num>
                        <m:den>
                          <m:r>
                            <a:rPr lang="en-US" sz="2400" i="1">
                              <a:latin typeface="Cambria Math" panose="02040503050406030204" pitchFamily="18" charset="0"/>
                            </a:rPr>
                            <m:t>𝑑</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den>
                      </m:f>
                      <m:sSub>
                        <m:sSubPr>
                          <m:ctrlPr>
                            <a:rPr lang="en-US" sz="2400" i="1">
                              <a:latin typeface="Cambria Math" panose="02040503050406030204" pitchFamily="18" charset="0"/>
                            </a:rPr>
                          </m:ctrlPr>
                        </m:sSubPr>
                        <m:e>
                          <m:d>
                            <m:dPr>
                              <m:begChr m:val=""/>
                              <m:endChr m:val="|"/>
                              <m:ctrlPr>
                                <a:rPr lang="en-US" sz="2400" i="1">
                                  <a:latin typeface="Cambria Math" panose="02040503050406030204" pitchFamily="18" charset="0"/>
                                </a:rPr>
                              </m:ctrlPr>
                            </m:dPr>
                            <m:e>
                              <m:r>
                                <a:rPr lang="en-US" sz="2400">
                                  <a:latin typeface="Cambria Math" panose="02040503050406030204" pitchFamily="18" charset="0"/>
                                </a:rPr>
                                <m:t>​</m:t>
                              </m:r>
                            </m:e>
                          </m:d>
                        </m:e>
                        <m:sub>
                          <m:sSub>
                            <m:sSubPr>
                              <m:ctrlPr>
                                <a:rPr lang="en-US" sz="2400" i="1">
                                  <a:latin typeface="Cambria Math" panose="02040503050406030204" pitchFamily="18" charset="0"/>
                                </a:rPr>
                              </m:ctrlPr>
                            </m:sSubPr>
                            <m:e>
                              <m:r>
                                <a:rPr lang="en-US" sz="2400" b="1" i="1">
                                  <a:latin typeface="Cambria Math" panose="02040503050406030204" pitchFamily="18" charset="0"/>
                                </a:rPr>
                                <m:t>𝒙</m:t>
                              </m:r>
                            </m:e>
                            <m:sub>
                              <m:r>
                                <a:rPr lang="en-US" sz="2400" i="1">
                                  <a:latin typeface="Cambria Math" panose="02040503050406030204" pitchFamily="18" charset="0"/>
                                </a:rPr>
                                <m:t>0</m:t>
                              </m:r>
                            </m:sub>
                          </m:sSub>
                        </m:sub>
                      </m:sSub>
                      <m:r>
                        <a:rPr lang="en-US" sz="2400" i="1">
                          <a:latin typeface="Cambria Math" panose="02040503050406030204" pitchFamily="18" charset="0"/>
                        </a:rPr>
                        <m:t>=0</m:t>
                      </m:r>
                      <m:r>
                        <a:rPr lang="en-US" sz="2400" b="0" i="1" smtClean="0">
                          <a:latin typeface="Cambria Math" panose="02040503050406030204" pitchFamily="18" charset="0"/>
                        </a:rPr>
                        <m:t>,</m:t>
                      </m:r>
                      <m:r>
                        <a:rPr lang="en-US" sz="2400" i="1" smtClean="0">
                          <a:latin typeface="Cambria Math" panose="02040503050406030204" pitchFamily="18" charset="0"/>
                        </a:rPr>
                        <m:t>…</m:t>
                      </m:r>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𝑑𝑓</m:t>
                          </m:r>
                        </m:num>
                        <m:den>
                          <m:r>
                            <a:rPr lang="en-US" sz="2400" i="1">
                              <a:latin typeface="Cambria Math" panose="02040503050406030204" pitchFamily="18" charset="0"/>
                            </a:rPr>
                            <m:t>𝑑</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b="0" i="1" smtClean="0">
                                  <a:latin typeface="Cambria Math" panose="02040503050406030204" pitchFamily="18" charset="0"/>
                                </a:rPr>
                                <m:t>𝑛</m:t>
                              </m:r>
                            </m:sub>
                          </m:sSub>
                        </m:den>
                      </m:f>
                      <m:sSub>
                        <m:sSubPr>
                          <m:ctrlPr>
                            <a:rPr lang="en-US" sz="2400" i="1">
                              <a:latin typeface="Cambria Math" panose="02040503050406030204" pitchFamily="18" charset="0"/>
                            </a:rPr>
                          </m:ctrlPr>
                        </m:sSubPr>
                        <m:e>
                          <m:d>
                            <m:dPr>
                              <m:begChr m:val=""/>
                              <m:endChr m:val="|"/>
                              <m:ctrlPr>
                                <a:rPr lang="en-US" sz="2400" i="1">
                                  <a:latin typeface="Cambria Math" panose="02040503050406030204" pitchFamily="18" charset="0"/>
                                </a:rPr>
                              </m:ctrlPr>
                            </m:dPr>
                            <m:e>
                              <m:r>
                                <a:rPr lang="en-US" sz="2400">
                                  <a:latin typeface="Cambria Math" panose="02040503050406030204" pitchFamily="18" charset="0"/>
                                </a:rPr>
                                <m:t>​</m:t>
                              </m:r>
                            </m:e>
                          </m:d>
                        </m:e>
                        <m:sub>
                          <m:sSub>
                            <m:sSubPr>
                              <m:ctrlPr>
                                <a:rPr lang="en-US" sz="2400" i="1">
                                  <a:latin typeface="Cambria Math" panose="02040503050406030204" pitchFamily="18" charset="0"/>
                                </a:rPr>
                              </m:ctrlPr>
                            </m:sSubPr>
                            <m:e>
                              <m:r>
                                <a:rPr lang="en-US" sz="2400" b="1" i="1">
                                  <a:latin typeface="Cambria Math" panose="02040503050406030204" pitchFamily="18" charset="0"/>
                                </a:rPr>
                                <m:t>𝒙</m:t>
                              </m:r>
                            </m:e>
                            <m:sub>
                              <m:r>
                                <a:rPr lang="en-US" sz="2400" i="1">
                                  <a:latin typeface="Cambria Math" panose="02040503050406030204" pitchFamily="18" charset="0"/>
                                </a:rPr>
                                <m:t>0</m:t>
                              </m:r>
                            </m:sub>
                          </m:sSub>
                        </m:sub>
                      </m:sSub>
                      <m:r>
                        <a:rPr lang="en-US" sz="2400" i="1">
                          <a:latin typeface="Cambria Math" panose="02040503050406030204" pitchFamily="18" charset="0"/>
                        </a:rPr>
                        <m:t>=0,</m:t>
                      </m:r>
                    </m:oMath>
                  </m:oMathPara>
                </a14:m>
                <a:endParaRPr lang="en-US" sz="2400" dirty="0"/>
              </a:p>
            </p:txBody>
          </p:sp>
        </mc:Choice>
        <mc:Fallback xmlns="">
          <p:sp>
            <p:nvSpPr>
              <p:cNvPr id="8" name="矩形 7"/>
              <p:cNvSpPr>
                <a:spLocks noRot="1" noChangeAspect="1" noMove="1" noResize="1" noEditPoints="1" noAdjustHandles="1" noChangeArrowheads="1" noChangeShapeType="1" noTextEdit="1"/>
              </p:cNvSpPr>
              <p:nvPr/>
            </p:nvSpPr>
            <p:spPr>
              <a:xfrm>
                <a:off x="1925782" y="1441244"/>
                <a:ext cx="5763491" cy="856901"/>
              </a:xfrm>
              <a:prstGeom prst="rect">
                <a:avLst/>
              </a:prstGeom>
              <a:blipFill>
                <a:blip r:embed="rId3"/>
                <a:stretch>
                  <a:fillRect/>
                </a:stretch>
              </a:blipFill>
            </p:spPr>
            <p:txBody>
              <a:bodyPr/>
              <a:lstStyle/>
              <a:p>
                <a:r>
                  <a:rPr lang="en-US">
                    <a:noFill/>
                  </a:rPr>
                  <a:t> </a:t>
                </a:r>
              </a:p>
            </p:txBody>
          </p:sp>
        </mc:Fallback>
      </mc:AlternateContent>
      <p:pic>
        <p:nvPicPr>
          <p:cNvPr id="9" name="Picture 2" descr="https://www.probabilitycourse.com/images/chapter6/Convex_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7164" y="4522600"/>
            <a:ext cx="3619636" cy="173427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接连接符 9"/>
          <p:cNvCxnSpPr/>
          <p:nvPr/>
        </p:nvCxnSpPr>
        <p:spPr>
          <a:xfrm flipV="1">
            <a:off x="3381375" y="5392911"/>
            <a:ext cx="400050" cy="42653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210175" y="5123036"/>
            <a:ext cx="685800" cy="9525"/>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66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sz="3200" dirty="0"/>
              <a:t>Optimization problems with </a:t>
            </a:r>
            <a:r>
              <a:rPr lang="en-US" sz="3200" dirty="0" smtClean="0"/>
              <a:t>equality</a:t>
            </a:r>
            <a:r>
              <a:rPr lang="en-US" sz="3200" dirty="0"/>
              <a:t> </a:t>
            </a:r>
            <a:r>
              <a:rPr lang="en-US" sz="3200" dirty="0" smtClean="0"/>
              <a:t>constraints</a:t>
            </a:r>
            <a:endParaRPr lang="en-US" sz="3200"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a:solidFill>
                      <a:srgbClr val="FF0000"/>
                    </a:solidFill>
                  </a:rPr>
                  <a:t>Lagrange multiplier </a:t>
                </a:r>
                <a:r>
                  <a:rPr lang="en-US" dirty="0"/>
                  <a:t>is a strategy for finding the local extremum of a function subject to equality constraints</a:t>
                </a:r>
              </a:p>
              <a:p>
                <a:r>
                  <a:rPr lang="en-US" dirty="0"/>
                  <a:t>Problem:</a:t>
                </a:r>
              </a:p>
              <a:p>
                <a:pPr algn="ctr"/>
                <a14:m>
                  <m:oMath xmlns:m="http://schemas.openxmlformats.org/officeDocument/2006/math">
                    <m:r>
                      <a:rPr lang="en-US" i="1">
                        <a:latin typeface="Cambria Math" panose="02040503050406030204" pitchFamily="18" charset="0"/>
                      </a:rPr>
                      <m:t>            </m:t>
                    </m:r>
                    <m:func>
                      <m:funcPr>
                        <m:ctrlPr>
                          <a:rPr lang="en-US" i="1">
                            <a:latin typeface="Cambria Math" panose="02040503050406030204" pitchFamily="18" charset="0"/>
                          </a:rPr>
                        </m:ctrlPr>
                      </m:funcPr>
                      <m:fName>
                        <m:r>
                          <m:rPr>
                            <m:sty m:val="p"/>
                          </m:rPr>
                          <a:rPr lang="en-US">
                            <a:latin typeface="Cambria Math" panose="02040503050406030204" pitchFamily="18" charset="0"/>
                          </a:rPr>
                          <m:t>max</m:t>
                        </m:r>
                      </m:fName>
                      <m:e>
                        <m:r>
                          <a:rPr lang="en-US" i="1">
                            <a:latin typeface="Cambria Math" panose="02040503050406030204" pitchFamily="18" charset="0"/>
                          </a:rPr>
                          <m:t>𝑓</m:t>
                        </m:r>
                        <m:r>
                          <a:rPr lang="en-US" i="1">
                            <a:latin typeface="Cambria Math" panose="02040503050406030204" pitchFamily="18" charset="0"/>
                          </a:rPr>
                          <m:t>(</m:t>
                        </m:r>
                        <m:r>
                          <a:rPr lang="en-US" b="1">
                            <a:latin typeface="Cambria Math" panose="02040503050406030204" pitchFamily="18" charset="0"/>
                          </a:rPr>
                          <m:t>𝐱</m:t>
                        </m:r>
                        <m:r>
                          <a:rPr lang="en-US" i="1">
                            <a:latin typeface="Cambria Math" panose="02040503050406030204" pitchFamily="18" charset="0"/>
                          </a:rPr>
                          <m:t>)</m:t>
                        </m:r>
                      </m:e>
                    </m:func>
                    <m:r>
                      <a:rPr lang="en-US" i="1">
                        <a:latin typeface="Cambria Math" panose="02040503050406030204" pitchFamily="18" charset="0"/>
                      </a:rPr>
                      <m:t> </m:t>
                    </m:r>
                    <m:r>
                      <a:rPr lang="en-US" i="1">
                        <a:latin typeface="Cambria Math" panose="02040503050406030204" pitchFamily="18" charset="0"/>
                      </a:rPr>
                      <m:t>𝑜𝑟</m:t>
                    </m:r>
                    <m:func>
                      <m:funcPr>
                        <m:ctrlPr>
                          <a:rPr lang="en-US" i="1">
                            <a:latin typeface="Cambria Math" panose="02040503050406030204" pitchFamily="18" charset="0"/>
                          </a:rPr>
                        </m:ctrlPr>
                      </m:funcPr>
                      <m:fName>
                        <m:r>
                          <m:rPr>
                            <m:sty m:val="p"/>
                          </m:rPr>
                          <a:rPr lang="en-US">
                            <a:latin typeface="Cambria Math" panose="02040503050406030204" pitchFamily="18" charset="0"/>
                          </a:rPr>
                          <m:t>min</m:t>
                        </m:r>
                      </m:fName>
                      <m:e>
                        <m:r>
                          <a:rPr lang="en-US" i="1">
                            <a:latin typeface="Cambria Math" panose="02040503050406030204" pitchFamily="18" charset="0"/>
                          </a:rPr>
                          <m:t>−</m:t>
                        </m:r>
                        <m:r>
                          <a:rPr lang="en-US" i="1">
                            <a:latin typeface="Cambria Math" panose="02040503050406030204" pitchFamily="18" charset="0"/>
                          </a:rPr>
                          <m:t>𝑓</m:t>
                        </m:r>
                        <m:r>
                          <a:rPr lang="en-US" i="1">
                            <a:latin typeface="Cambria Math" panose="02040503050406030204" pitchFamily="18" charset="0"/>
                          </a:rPr>
                          <m:t>(</m:t>
                        </m:r>
                        <m:r>
                          <a:rPr lang="en-US" b="1">
                            <a:latin typeface="Cambria Math" panose="02040503050406030204" pitchFamily="18" charset="0"/>
                          </a:rPr>
                          <m:t>𝐱</m:t>
                        </m:r>
                        <m:r>
                          <a:rPr lang="en-US" i="1">
                            <a:latin typeface="Cambria Math" panose="02040503050406030204" pitchFamily="18" charset="0"/>
                          </a:rPr>
                          <m:t>)</m:t>
                        </m:r>
                      </m:e>
                    </m:func>
                    <m:r>
                      <a:rPr lang="en-US" i="1">
                        <a:latin typeface="Cambria Math" panose="02040503050406030204" pitchFamily="18" charset="0"/>
                      </a:rPr>
                      <m:t>,</m:t>
                    </m:r>
                    <m:r>
                      <a:rPr lang="en-US" b="1">
                        <a:latin typeface="Cambria Math" panose="02040503050406030204" pitchFamily="18" charset="0"/>
                      </a:rPr>
                      <m:t>𝐱</m:t>
                    </m:r>
                    <m:r>
                      <a:rPr lang="en-US" b="1"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×1</m:t>
                        </m:r>
                      </m:sup>
                    </m:sSup>
                  </m:oMath>
                </a14:m>
                <a:endParaRPr lang="en-US" dirty="0"/>
              </a:p>
              <a:p>
                <a:pPr algn="ctr"/>
                <a14:m>
                  <m:oMath xmlns:m="http://schemas.openxmlformats.org/officeDocument/2006/math">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𝑘</m:t>
                        </m:r>
                      </m:sub>
                    </m:sSub>
                    <m:d>
                      <m:dPr>
                        <m:ctrlPr>
                          <a:rPr lang="en-US" i="1">
                            <a:latin typeface="Cambria Math" panose="02040503050406030204" pitchFamily="18" charset="0"/>
                          </a:rPr>
                        </m:ctrlPr>
                      </m:dPr>
                      <m:e>
                        <m:r>
                          <a:rPr lang="en-US" b="1">
                            <a:latin typeface="Cambria Math" panose="02040503050406030204" pitchFamily="18" charset="0"/>
                          </a:rPr>
                          <m:t>𝐱</m:t>
                        </m:r>
                      </m:e>
                    </m:d>
                    <m:r>
                      <a:rPr lang="en-US" i="1">
                        <a:latin typeface="Cambria Math" panose="02040503050406030204" pitchFamily="18" charset="0"/>
                      </a:rPr>
                      <m:t>=0, </m:t>
                    </m:r>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𝑚</m:t>
                    </m:r>
                  </m:oMath>
                </a14:m>
                <a:endParaRPr lang="en-US" dirty="0"/>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r="-836"/>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18</a:t>
            </a:fld>
            <a:endParaRPr lang="en-US" altLang="zh-CN" sz="1800" dirty="0">
              <a:solidFill>
                <a:srgbClr val="000000"/>
              </a:solidFill>
            </a:endParaRPr>
          </a:p>
        </p:txBody>
      </p:sp>
      <p:pic>
        <p:nvPicPr>
          <p:cNvPr id="7" name="Picture 2" descr="https://upload.wikimedia.org/wikipedia/commons/5/55/LagrangeMultipliers3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2" t="2099" r="6043" b="3771"/>
          <a:stretch/>
        </p:blipFill>
        <p:spPr bwMode="auto">
          <a:xfrm>
            <a:off x="443231" y="3740728"/>
            <a:ext cx="3518477" cy="23360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upload.wikimedia.org/wikipedia/commons/thumb/3/3e/LagrangeMultipliers2D.png/800px-LagrangeMultipliers2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847" y="3489183"/>
            <a:ext cx="3931516" cy="2781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902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200" dirty="0"/>
              <a:t>Optimization problems with equality constraints</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a:t>Solution:</a:t>
                </a:r>
              </a:p>
              <a:p>
                <a:endParaRPr lang="en-US" dirty="0"/>
              </a:p>
              <a:p>
                <a:endParaRPr lang="en-US" dirty="0"/>
              </a:p>
              <a:p>
                <a:r>
                  <a:rPr lang="en-US" dirty="0"/>
                  <a:t>If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𝐱</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10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20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𝑚</m:t>
                            </m:r>
                            <m:r>
                              <a:rPr lang="en-US" i="1">
                                <a:latin typeface="Cambria Math" panose="02040503050406030204" pitchFamily="18" charset="0"/>
                              </a:rPr>
                              <m:t>0</m:t>
                            </m:r>
                          </m:sub>
                        </m:sSub>
                      </m:e>
                    </m:d>
                  </m:oMath>
                </a14:m>
                <a:r>
                  <a:rPr lang="en-US" dirty="0"/>
                  <a:t> is a stationary point of </a:t>
                </a:r>
                <a:r>
                  <a:rPr lang="en-US" i="1" dirty="0">
                    <a:latin typeface="Times New Roman" panose="02020603050405020304" pitchFamily="18" charset="0"/>
                    <a:cs typeface="Times New Roman" panose="02020603050405020304" pitchFamily="18" charset="0"/>
                  </a:rPr>
                  <a:t>F</a:t>
                </a:r>
                <a:r>
                  <a:rPr lang="en-US" dirty="0"/>
                  <a:t>, then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𝐱</m:t>
                        </m:r>
                      </m:e>
                      <m:sub>
                        <m:r>
                          <a:rPr lang="en-US" i="1">
                            <a:latin typeface="Cambria Math" panose="02040503050406030204" pitchFamily="18" charset="0"/>
                          </a:rPr>
                          <m:t>0</m:t>
                        </m:r>
                      </m:sub>
                    </m:sSub>
                  </m:oMath>
                </a14:m>
                <a:r>
                  <a:rPr lang="en-US" dirty="0"/>
                  <a:t> is a stationary point of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a:t>
                </a:r>
                <a:r>
                  <a:rPr lang="en-US" dirty="0"/>
                  <a:t> with constraints</a:t>
                </a:r>
              </a:p>
              <a:p>
                <a:endParaRPr lang="en-US" i="1" dirty="0">
                  <a:latin typeface="Cambria Math" panose="02040503050406030204" pitchFamily="18" charset="0"/>
                </a:endParaRPr>
              </a:p>
              <a:p>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𝐱</m:t>
                            </m:r>
                          </m:e>
                          <m:sub>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10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20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𝑚</m:t>
                            </m:r>
                            <m:r>
                              <a:rPr lang="en-US" i="1">
                                <a:latin typeface="Cambria Math" panose="02040503050406030204" pitchFamily="18" charset="0"/>
                              </a:rPr>
                              <m:t>0</m:t>
                            </m:r>
                          </m:sub>
                        </m:sSub>
                      </m:e>
                    </m:d>
                  </m:oMath>
                </a14:m>
                <a:r>
                  <a:rPr lang="en-US" dirty="0"/>
                  <a:t> is a stationary point of </a:t>
                </a:r>
                <a:r>
                  <a:rPr lang="en-US" i="1" dirty="0">
                    <a:latin typeface="Times New Roman" panose="02020603050405020304" pitchFamily="18" charset="0"/>
                    <a:cs typeface="Times New Roman" panose="02020603050405020304" pitchFamily="18" charset="0"/>
                  </a:rPr>
                  <a:t>F </a:t>
                </a:r>
                <a:endParaRPr lang="en-US" dirty="0"/>
              </a:p>
              <a:p>
                <a:endParaRPr lang="en-US" dirty="0"/>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19</a:t>
            </a:fld>
            <a:endParaRPr lang="en-US" altLang="zh-CN" sz="1800" dirty="0">
              <a:solidFill>
                <a:srgbClr val="000000"/>
              </a:solidFill>
            </a:endParaRPr>
          </a:p>
        </p:txBody>
      </p:sp>
      <mc:AlternateContent xmlns:mc="http://schemas.openxmlformats.org/markup-compatibility/2006" xmlns:a14="http://schemas.microsoft.com/office/drawing/2010/main">
        <mc:Choice Requires="a14">
          <p:sp>
            <p:nvSpPr>
              <p:cNvPr id="7" name="矩形 6"/>
              <p:cNvSpPr/>
              <p:nvPr/>
            </p:nvSpPr>
            <p:spPr>
              <a:xfrm>
                <a:off x="1750062" y="1193161"/>
                <a:ext cx="5080045" cy="1100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𝐹</m:t>
                      </m:r>
                      <m:d>
                        <m:dPr>
                          <m:ctrlPr>
                            <a:rPr lang="en-US" sz="2400" i="1">
                              <a:latin typeface="Cambria Math" panose="02040503050406030204" pitchFamily="18" charset="0"/>
                            </a:rPr>
                          </m:ctrlPr>
                        </m:dPr>
                        <m:e>
                          <m:r>
                            <a:rPr lang="en-US" sz="2400" b="1">
                              <a:latin typeface="Cambria Math" panose="02040503050406030204" pitchFamily="18" charset="0"/>
                            </a:rPr>
                            <m:t>𝐱</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𝜆</m:t>
                              </m:r>
                            </m:e>
                            <m:sub>
                              <m:r>
                                <a:rPr lang="en-US" sz="2400" i="1">
                                  <a:latin typeface="Cambria Math" panose="02040503050406030204" pitchFamily="18" charset="0"/>
                                </a:rPr>
                                <m:t>1</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𝜆</m:t>
                              </m:r>
                            </m:e>
                            <m:sub>
                              <m:r>
                                <a:rPr lang="en-US" sz="2400" i="1">
                                  <a:latin typeface="Cambria Math" panose="02040503050406030204" pitchFamily="18" charset="0"/>
                                </a:rPr>
                                <m:t>𝑚</m:t>
                              </m:r>
                            </m:sub>
                          </m:sSub>
                        </m:e>
                      </m:d>
                      <m:r>
                        <a:rPr lang="en-US" sz="2400" i="1">
                          <a:latin typeface="Cambria Math" panose="02040503050406030204" pitchFamily="18" charset="0"/>
                        </a:rPr>
                        <m:t>=</m:t>
                      </m:r>
                      <m:r>
                        <a:rPr lang="en-US" sz="2400" i="1">
                          <a:latin typeface="Cambria Math" panose="02040503050406030204" pitchFamily="18" charset="0"/>
                        </a:rPr>
                        <m:t>𝑓</m:t>
                      </m:r>
                      <m:d>
                        <m:dPr>
                          <m:ctrlPr>
                            <a:rPr lang="en-US" sz="2400" i="1">
                              <a:latin typeface="Cambria Math" panose="02040503050406030204" pitchFamily="18" charset="0"/>
                            </a:rPr>
                          </m:ctrlPr>
                        </m:dPr>
                        <m:e>
                          <m:r>
                            <a:rPr lang="en-US" sz="2400" b="1">
                              <a:latin typeface="Cambria Math" panose="02040503050406030204" pitchFamily="18" charset="0"/>
                            </a:rPr>
                            <m:t>𝐱</m:t>
                          </m:r>
                        </m:e>
                      </m:d>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a:rPr lang="en-US" sz="2400" i="1">
                              <a:latin typeface="Cambria Math" panose="02040503050406030204" pitchFamily="18" charset="0"/>
                            </a:rPr>
                            <m:t>𝑘</m:t>
                          </m:r>
                        </m:sub>
                        <m:sup>
                          <m:r>
                            <a:rPr lang="en-US" sz="2400" i="1">
                              <a:latin typeface="Cambria Math" panose="02040503050406030204" pitchFamily="18" charset="0"/>
                            </a:rPr>
                            <m:t>𝑚</m:t>
                          </m:r>
                        </m:sup>
                        <m:e>
                          <m:sSub>
                            <m:sSubPr>
                              <m:ctrlPr>
                                <a:rPr lang="en-US" sz="2400" i="1">
                                  <a:latin typeface="Cambria Math" panose="02040503050406030204" pitchFamily="18" charset="0"/>
                                </a:rPr>
                              </m:ctrlPr>
                            </m:sSubPr>
                            <m:e>
                              <m:r>
                                <a:rPr lang="en-US" sz="2400" i="1">
                                  <a:latin typeface="Cambria Math" panose="02040503050406030204" pitchFamily="18" charset="0"/>
                                </a:rPr>
                                <m:t>𝜆</m:t>
                              </m:r>
                            </m:e>
                            <m:sub>
                              <m:r>
                                <a:rPr lang="en-US" sz="2400" i="1">
                                  <a:latin typeface="Cambria Math" panose="02040503050406030204" pitchFamily="18" charset="0"/>
                                </a:rPr>
                                <m:t>𝑘</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𝑔</m:t>
                              </m:r>
                            </m:e>
                            <m:sub>
                              <m:r>
                                <a:rPr lang="en-US" sz="2400" i="1">
                                  <a:latin typeface="Cambria Math" panose="02040503050406030204" pitchFamily="18" charset="0"/>
                                </a:rPr>
                                <m:t>𝑘</m:t>
                              </m:r>
                            </m:sub>
                          </m:sSub>
                          <m:r>
                            <a:rPr lang="en-US" sz="2400" i="1">
                              <a:latin typeface="Cambria Math" panose="02040503050406030204" pitchFamily="18" charset="0"/>
                            </a:rPr>
                            <m:t>(</m:t>
                          </m:r>
                          <m:r>
                            <a:rPr lang="en-US" sz="2400" b="1">
                              <a:latin typeface="Cambria Math" panose="02040503050406030204" pitchFamily="18" charset="0"/>
                            </a:rPr>
                            <m:t>𝐱</m:t>
                          </m:r>
                          <m:r>
                            <a:rPr lang="en-US" sz="2400" i="1">
                              <a:latin typeface="Cambria Math" panose="02040503050406030204" pitchFamily="18" charset="0"/>
                            </a:rPr>
                            <m:t>)</m:t>
                          </m:r>
                        </m:e>
                      </m:nary>
                    </m:oMath>
                  </m:oMathPara>
                </a14:m>
                <a:endParaRPr lang="en-US" sz="2400" dirty="0"/>
              </a:p>
            </p:txBody>
          </p:sp>
        </mc:Choice>
        <mc:Fallback xmlns="">
          <p:sp>
            <p:nvSpPr>
              <p:cNvPr id="7" name="矩形 6"/>
              <p:cNvSpPr>
                <a:spLocks noRot="1" noChangeAspect="1" noMove="1" noResize="1" noEditPoints="1" noAdjustHandles="1" noChangeArrowheads="1" noChangeShapeType="1" noTextEdit="1"/>
              </p:cNvSpPr>
              <p:nvPr/>
            </p:nvSpPr>
            <p:spPr>
              <a:xfrm>
                <a:off x="1750062" y="1193161"/>
                <a:ext cx="5080045" cy="1100558"/>
              </a:xfrm>
              <a:prstGeom prst="rect">
                <a:avLst/>
              </a:prstGeom>
              <a:blipFill>
                <a:blip r:embed="rId3"/>
                <a:stretch>
                  <a:fillRect/>
                </a:stretch>
              </a:blipFill>
            </p:spPr>
            <p:txBody>
              <a:bodyPr/>
              <a:lstStyle/>
              <a:p>
                <a:r>
                  <a:rPr lang="en-US">
                    <a:noFill/>
                  </a:rPr>
                  <a:t> </a:t>
                </a:r>
              </a:p>
            </p:txBody>
          </p:sp>
        </mc:Fallback>
      </mc:AlternateContent>
      <p:grpSp>
        <p:nvGrpSpPr>
          <p:cNvPr id="8" name="组合 7"/>
          <p:cNvGrpSpPr/>
          <p:nvPr/>
        </p:nvGrpSpPr>
        <p:grpSpPr>
          <a:xfrm>
            <a:off x="1074339" y="4351158"/>
            <a:ext cx="7047574" cy="1542713"/>
            <a:chOff x="587829" y="1468953"/>
            <a:chExt cx="7047574" cy="1542713"/>
          </a:xfrm>
        </p:grpSpPr>
        <mc:AlternateContent xmlns:mc="http://schemas.openxmlformats.org/markup-compatibility/2006" xmlns:a14="http://schemas.microsoft.com/office/drawing/2010/main">
          <mc:Choice Requires="a14">
            <p:sp>
              <p:nvSpPr>
                <p:cNvPr id="9" name="矩形 8"/>
                <p:cNvSpPr/>
                <p:nvPr/>
              </p:nvSpPr>
              <p:spPr>
                <a:xfrm>
                  <a:off x="587829" y="1468953"/>
                  <a:ext cx="7047574" cy="932948"/>
                </a:xfrm>
                <a:prstGeom prst="rect">
                  <a:avLst/>
                </a:prstGeom>
              </p:spPr>
              <p:txBody>
                <a:bodyPr wrap="square">
                  <a:spAutoFit/>
                </a:bodyPr>
                <a:lstStyle/>
                <a:p>
                  <a:pPr algn="ctr">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i="1">
                                <a:latin typeface="Cambria Math" panose="02040503050406030204" pitchFamily="18" charset="0"/>
                              </a:rPr>
                              <m:t>𝑑</m:t>
                            </m:r>
                            <m:r>
                              <a:rPr lang="en-US" sz="2400" b="0" i="1" smtClean="0">
                                <a:latin typeface="Cambria Math" panose="02040503050406030204" pitchFamily="18" charset="0"/>
                              </a:rPr>
                              <m:t>𝐹</m:t>
                            </m:r>
                          </m:num>
                          <m:den>
                            <m:r>
                              <a:rPr lang="en-US" sz="2400" i="1">
                                <a:latin typeface="Cambria Math" panose="02040503050406030204" pitchFamily="18" charset="0"/>
                              </a:rPr>
                              <m:t>𝑑</m:t>
                            </m:r>
                            <m:sSub>
                              <m:sSubPr>
                                <m:ctrlPr>
                                  <a:rPr lang="en-US" sz="2400" b="0" i="1" smtClean="0">
                                    <a:latin typeface="Cambria Math" panose="02040503050406030204" pitchFamily="18" charset="0"/>
                                  </a:rPr>
                                </m:ctrlPr>
                              </m:sSubPr>
                              <m:e>
                                <m:r>
                                  <a:rPr lang="en-US" sz="2400" i="1">
                                    <a:latin typeface="Cambria Math" panose="02040503050406030204" pitchFamily="18" charset="0"/>
                                  </a:rPr>
                                  <m:t>𝑥</m:t>
                                </m:r>
                              </m:e>
                              <m:sub>
                                <m:r>
                                  <a:rPr lang="en-US" sz="2400" b="0" i="1" smtClean="0">
                                    <a:latin typeface="Cambria Math" panose="02040503050406030204" pitchFamily="18" charset="0"/>
                                  </a:rPr>
                                  <m:t>1</m:t>
                                </m:r>
                              </m:sub>
                            </m:sSub>
                          </m:den>
                        </m:f>
                        <m:r>
                          <a:rPr lang="en-US" sz="2400" i="1">
                            <a:latin typeface="Cambria Math" panose="02040503050406030204" pitchFamily="18" charset="0"/>
                          </a:rPr>
                          <m:t>=0</m:t>
                        </m:r>
                        <m:r>
                          <a:rPr lang="en-US" sz="2400" b="0" i="1" smtClean="0">
                            <a:latin typeface="Cambria Math" panose="02040503050406030204" pitchFamily="18" charset="0"/>
                          </a:rPr>
                          <m:t>, </m:t>
                        </m:r>
                        <m:f>
                          <m:fPr>
                            <m:ctrlPr>
                              <a:rPr lang="en-US" sz="2400" i="1">
                                <a:latin typeface="Cambria Math" panose="02040503050406030204" pitchFamily="18" charset="0"/>
                              </a:rPr>
                            </m:ctrlPr>
                          </m:fPr>
                          <m:num>
                            <m:r>
                              <a:rPr lang="en-US" sz="2400" i="1">
                                <a:latin typeface="Cambria Math" panose="02040503050406030204" pitchFamily="18" charset="0"/>
                              </a:rPr>
                              <m:t>𝑑</m:t>
                            </m:r>
                            <m:r>
                              <a:rPr lang="en-US" sz="2400" b="0" i="1" smtClean="0">
                                <a:latin typeface="Cambria Math" panose="02040503050406030204" pitchFamily="18" charset="0"/>
                              </a:rPr>
                              <m:t>𝐹</m:t>
                            </m:r>
                          </m:num>
                          <m:den>
                            <m:r>
                              <a:rPr lang="en-US" sz="2400" i="1">
                                <a:latin typeface="Cambria Math" panose="02040503050406030204" pitchFamily="18" charset="0"/>
                              </a:rPr>
                              <m:t>𝑑</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den>
                        </m:f>
                        <m:r>
                          <a:rPr lang="en-US" sz="2400" i="1">
                            <a:latin typeface="Cambria Math" panose="02040503050406030204" pitchFamily="18" charset="0"/>
                          </a:rPr>
                          <m:t>=0</m:t>
                        </m:r>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𝑑</m:t>
                            </m:r>
                            <m:r>
                              <a:rPr lang="en-US" sz="2400" b="0" i="1" smtClean="0">
                                <a:latin typeface="Cambria Math" panose="02040503050406030204" pitchFamily="18" charset="0"/>
                              </a:rPr>
                              <m:t>𝐹</m:t>
                            </m:r>
                          </m:num>
                          <m:den>
                            <m:r>
                              <a:rPr lang="en-US" sz="2400" i="1">
                                <a:latin typeface="Cambria Math" panose="02040503050406030204" pitchFamily="18" charset="0"/>
                              </a:rPr>
                              <m:t>𝑑</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b="0" i="1" smtClean="0">
                                    <a:latin typeface="Cambria Math" panose="02040503050406030204" pitchFamily="18" charset="0"/>
                                  </a:rPr>
                                  <m:t>𝑛</m:t>
                                </m:r>
                              </m:sub>
                            </m:sSub>
                          </m:den>
                        </m:f>
                        <m:r>
                          <a:rPr lang="en-US" sz="2400" i="1">
                            <a:latin typeface="Cambria Math" panose="02040503050406030204" pitchFamily="18" charset="0"/>
                          </a:rPr>
                          <m:t>=0</m:t>
                        </m:r>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𝑑</m:t>
                            </m:r>
                            <m:r>
                              <a:rPr lang="en-US" sz="2400" b="0" i="1" smtClean="0">
                                <a:latin typeface="Cambria Math" panose="02040503050406030204" pitchFamily="18" charset="0"/>
                              </a:rPr>
                              <m:t>𝐹</m:t>
                            </m:r>
                          </m:num>
                          <m:den>
                            <m:r>
                              <a:rPr lang="en-US" sz="2400" i="1">
                                <a:latin typeface="Cambria Math" panose="02040503050406030204" pitchFamily="18" charset="0"/>
                              </a:rPr>
                              <m:t>𝑑</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𝜆</m:t>
                                </m:r>
                              </m:e>
                              <m:sub>
                                <m:r>
                                  <a:rPr lang="en-US" sz="2400" b="0" i="1" smtClean="0">
                                    <a:latin typeface="Cambria Math" panose="02040503050406030204" pitchFamily="18" charset="0"/>
                                  </a:rPr>
                                  <m:t>1</m:t>
                                </m:r>
                              </m:sub>
                            </m:sSub>
                          </m:den>
                        </m:f>
                        <m:r>
                          <a:rPr lang="en-US" sz="2400" i="1">
                            <a:latin typeface="Cambria Math" panose="02040503050406030204" pitchFamily="18" charset="0"/>
                          </a:rPr>
                          <m:t>=0</m:t>
                        </m:r>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𝑑</m:t>
                            </m:r>
                            <m:r>
                              <a:rPr lang="en-US" sz="2400" b="0" i="1" smtClean="0">
                                <a:latin typeface="Cambria Math" panose="02040503050406030204" pitchFamily="18" charset="0"/>
                              </a:rPr>
                              <m:t>𝐹</m:t>
                            </m:r>
                          </m:num>
                          <m:den>
                            <m:r>
                              <a:rPr lang="en-US" sz="2400" i="1">
                                <a:latin typeface="Cambria Math" panose="02040503050406030204" pitchFamily="18" charset="0"/>
                              </a:rPr>
                              <m:t>𝑑</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𝜆</m:t>
                                </m:r>
                              </m:e>
                              <m:sub>
                                <m:r>
                                  <a:rPr lang="en-US" sz="2400" b="0" i="1" smtClean="0">
                                    <a:latin typeface="Cambria Math" panose="02040503050406030204" pitchFamily="18" charset="0"/>
                                  </a:rPr>
                                  <m:t>𝑚</m:t>
                                </m:r>
                              </m:sub>
                            </m:sSub>
                          </m:den>
                        </m:f>
                        <m:r>
                          <a:rPr lang="en-US" sz="2400" i="1">
                            <a:latin typeface="Cambria Math" panose="02040503050406030204" pitchFamily="18" charset="0"/>
                          </a:rPr>
                          <m:t>=0</m:t>
                        </m:r>
                      </m:oMath>
                    </m:oMathPara>
                  </a14:m>
                  <a:endParaRPr lang="en-US" sz="2400" dirty="0"/>
                </a:p>
              </p:txBody>
            </p:sp>
          </mc:Choice>
          <mc:Fallback xmlns="">
            <p:sp>
              <p:nvSpPr>
                <p:cNvPr id="10" name="矩形 9"/>
                <p:cNvSpPr>
                  <a:spLocks noRot="1" noChangeAspect="1" noMove="1" noResize="1" noEditPoints="1" noAdjustHandles="1" noChangeArrowheads="1" noChangeShapeType="1" noTextEdit="1"/>
                </p:cNvSpPr>
                <p:nvPr/>
              </p:nvSpPr>
              <p:spPr>
                <a:xfrm>
                  <a:off x="587829" y="1468953"/>
                  <a:ext cx="7047574" cy="93294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本框 9"/>
                <p:cNvSpPr txBox="1"/>
                <p:nvPr/>
              </p:nvSpPr>
              <p:spPr>
                <a:xfrm rot="16200000">
                  <a:off x="3900373" y="-770484"/>
                  <a:ext cx="422487" cy="62394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eqArr>
                              <m:eqArrPr>
                                <m:ctrlPr>
                                  <a:rPr lang="en-US" i="1" smtClean="0">
                                    <a:latin typeface="Cambria Math" panose="02040503050406030204" pitchFamily="18" charset="0"/>
                                  </a:rPr>
                                </m:ctrlPr>
                              </m:eqArrPr>
                              <m:e/>
                              <m:e/>
                              <m:e/>
                              <m:e/>
                              <m:e/>
                              <m:e/>
                              <m:e/>
                              <m:e/>
                              <m:e/>
                              <m:e/>
                              <m:e/>
                              <m:e/>
                              <m:e/>
                              <m:e/>
                              <m:e/>
                              <m:e/>
                              <m:e/>
                              <m:e/>
                              <m:e/>
                              <m:e/>
                              <m:e/>
                              <m:e/>
                              <m:e/>
                            </m:eqArr>
                          </m:e>
                        </m:d>
                      </m:oMath>
                    </m:oMathPara>
                  </a14:m>
                  <a:endParaRPr lang="en-US" dirty="0"/>
                </a:p>
              </p:txBody>
            </p:sp>
          </mc:Choice>
          <mc:Fallback xmlns="">
            <p:sp>
              <p:nvSpPr>
                <p:cNvPr id="11" name="文本框 10"/>
                <p:cNvSpPr txBox="1">
                  <a:spLocks noRot="1" noChangeAspect="1" noMove="1" noResize="1" noEditPoints="1" noAdjustHandles="1" noChangeArrowheads="1" noChangeShapeType="1" noTextEdit="1"/>
                </p:cNvSpPr>
                <p:nvPr/>
              </p:nvSpPr>
              <p:spPr>
                <a:xfrm rot="16200000">
                  <a:off x="3900373" y="-770484"/>
                  <a:ext cx="422487" cy="6239400"/>
                </a:xfrm>
                <a:prstGeom prst="rect">
                  <a:avLst/>
                </a:prstGeom>
                <a:blipFill>
                  <a:blip r:embed="rId5"/>
                  <a:stretch>
                    <a:fillRect/>
                  </a:stretch>
                </a:blipFill>
              </p:spPr>
              <p:txBody>
                <a:bodyPr/>
                <a:lstStyle/>
                <a:p>
                  <a:r>
                    <a:rPr lang="en-US">
                      <a:noFill/>
                    </a:rPr>
                    <a:t> </a:t>
                  </a:r>
                </a:p>
              </p:txBody>
            </p:sp>
          </mc:Fallback>
        </mc:AlternateContent>
        <p:sp>
          <p:nvSpPr>
            <p:cNvPr id="11" name="文本框 10"/>
            <p:cNvSpPr txBox="1"/>
            <p:nvPr/>
          </p:nvSpPr>
          <p:spPr>
            <a:xfrm>
              <a:off x="3326308" y="2550001"/>
              <a:ext cx="2743200" cy="461665"/>
            </a:xfrm>
            <a:prstGeom prst="rect">
              <a:avLst/>
            </a:prstGeom>
            <a:noFill/>
          </p:spPr>
          <p:txBody>
            <a:bodyPr wrap="square" rtlCol="0">
              <a:spAutoFit/>
            </a:bodyPr>
            <a:lstStyle/>
            <a:p>
              <a:r>
                <a:rPr lang="en-US" sz="2400" i="1" dirty="0" err="1" smtClean="0">
                  <a:latin typeface="Times New Roman" panose="02020603050405020304" pitchFamily="18" charset="0"/>
                  <a:cs typeface="Times New Roman" panose="02020603050405020304" pitchFamily="18" charset="0"/>
                </a:rPr>
                <a:t>n</a:t>
              </a:r>
              <a:r>
                <a:rPr lang="en-US" sz="2400" dirty="0" err="1" smtClean="0">
                  <a:latin typeface="Times New Roman" panose="02020603050405020304" pitchFamily="18" charset="0"/>
                  <a:cs typeface="Times New Roman" panose="02020603050405020304" pitchFamily="18" charset="0"/>
                </a:rPr>
                <a:t>+</a:t>
              </a:r>
              <a:r>
                <a:rPr lang="en-US" sz="2400" i="1" dirty="0" err="1" smtClean="0">
                  <a:latin typeface="Times New Roman" panose="02020603050405020304" pitchFamily="18" charset="0"/>
                  <a:cs typeface="Times New Roman" panose="02020603050405020304" pitchFamily="18" charset="0"/>
                </a:rPr>
                <a:t>m</a:t>
              </a:r>
              <a:r>
                <a:rPr lang="en-US" sz="2400" dirty="0" smtClean="0"/>
                <a:t> equations!</a:t>
              </a:r>
              <a:endParaRPr lang="en-US" sz="2400" dirty="0"/>
            </a:p>
          </p:txBody>
        </p:sp>
      </p:grpSp>
      <p:sp>
        <p:nvSpPr>
          <p:cNvPr id="12" name="右箭头 11"/>
          <p:cNvSpPr/>
          <p:nvPr/>
        </p:nvSpPr>
        <p:spPr>
          <a:xfrm>
            <a:off x="756839" y="4658882"/>
            <a:ext cx="317500" cy="317500"/>
          </a:xfrm>
          <a:prstGeom prst="right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862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a:t>Facial expression </a:t>
            </a:r>
            <a:r>
              <a:rPr lang="en-US" dirty="0" smtClean="0"/>
              <a:t>recognition</a:t>
            </a:r>
          </a:p>
          <a:p>
            <a:pPr lvl="1"/>
            <a:r>
              <a:rPr lang="en-US" dirty="0"/>
              <a:t>Appearance-based vs. model based</a:t>
            </a:r>
          </a:p>
          <a:p>
            <a:r>
              <a:rPr lang="en-US" dirty="0" smtClean="0"/>
              <a:t>Active </a:t>
            </a:r>
            <a:r>
              <a:rPr lang="en-US" dirty="0"/>
              <a:t>appearance model (AAM</a:t>
            </a:r>
            <a:r>
              <a:rPr lang="en-US" dirty="0" smtClean="0"/>
              <a:t>)</a:t>
            </a:r>
          </a:p>
          <a:p>
            <a:pPr lvl="1"/>
            <a:r>
              <a:rPr lang="en-US" dirty="0"/>
              <a:t>Pre-requisite</a:t>
            </a:r>
          </a:p>
          <a:p>
            <a:pPr lvl="1"/>
            <a:r>
              <a:rPr lang="en-US" dirty="0" smtClean="0"/>
              <a:t>Principle </a:t>
            </a:r>
            <a:r>
              <a:rPr lang="en-US" dirty="0"/>
              <a:t>component analysis (PCA)</a:t>
            </a:r>
          </a:p>
          <a:p>
            <a:pPr lvl="1"/>
            <a:r>
              <a:rPr lang="en-US" dirty="0" smtClean="0"/>
              <a:t>Procrustes </a:t>
            </a:r>
            <a:r>
              <a:rPr lang="en-US" dirty="0"/>
              <a:t>analysis</a:t>
            </a:r>
          </a:p>
          <a:p>
            <a:pPr lvl="1"/>
            <a:r>
              <a:rPr lang="en-US" dirty="0" smtClean="0"/>
              <a:t>ASM</a:t>
            </a:r>
            <a:endParaRPr lang="en-US" dirty="0"/>
          </a:p>
          <a:p>
            <a:pPr lvl="1"/>
            <a:r>
              <a:rPr lang="en-US" dirty="0" smtClean="0"/>
              <a:t>Delaunay </a:t>
            </a:r>
            <a:r>
              <a:rPr lang="en-US" dirty="0"/>
              <a:t>triangulation</a:t>
            </a:r>
          </a:p>
          <a:p>
            <a:pPr lvl="1"/>
            <a:r>
              <a:rPr lang="en-US" dirty="0" smtClean="0"/>
              <a:t>AAM</a:t>
            </a:r>
            <a:endParaRPr lang="en-US" dirty="0"/>
          </a:p>
          <a:p>
            <a:endParaRPr lang="en-US" dirty="0"/>
          </a:p>
        </p:txBody>
      </p:sp>
      <p:sp>
        <p:nvSpPr>
          <p:cNvPr id="5" name="灯片编号占位符 4"/>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2</a:t>
            </a:fld>
            <a:endParaRPr lang="en-US" altLang="zh-CN" sz="1800" dirty="0">
              <a:solidFill>
                <a:srgbClr val="000000"/>
              </a:solidFill>
            </a:endParaRPr>
          </a:p>
        </p:txBody>
      </p:sp>
      <p:sp>
        <p:nvSpPr>
          <p:cNvPr id="6" name="页脚占位符 5"/>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8" name="日期占位符 7"/>
          <p:cNvSpPr>
            <a:spLocks noGrp="1"/>
          </p:cNvSpPr>
          <p:nvPr>
            <p:ph type="dt" sz="half" idx="10"/>
          </p:nvPr>
        </p:nvSpPr>
        <p:spPr/>
        <p:txBody>
          <a:bodyPr/>
          <a:lstStyle/>
          <a:p>
            <a:r>
              <a:rPr lang="en-US" altLang="zh-CN" smtClean="0"/>
              <a:t>3/13/2017</a:t>
            </a:r>
            <a:endParaRPr lang="en-US" altLang="zh-CN" dirty="0"/>
          </a:p>
        </p:txBody>
      </p:sp>
    </p:spTree>
    <p:extLst>
      <p:ext uri="{BB962C8B-B14F-4D97-AF65-F5344CB8AC3E}">
        <p14:creationId xmlns:p14="http://schemas.microsoft.com/office/powerpoint/2010/main" val="5348481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200" dirty="0"/>
              <a:t>Optimization problems with equality constraints</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a:t>Example:</a:t>
                </a:r>
              </a:p>
              <a:p>
                <a:r>
                  <a:rPr lang="en-US" dirty="0"/>
                  <a:t>Problem: for a given point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0</m:t>
                        </m:r>
                      </m:sub>
                    </m:sSub>
                    <m:r>
                      <a:rPr lang="en-US" i="1">
                        <a:latin typeface="Cambria Math" panose="02040503050406030204" pitchFamily="18" charset="0"/>
                      </a:rPr>
                      <m:t>=(1,0)</m:t>
                    </m:r>
                  </m:oMath>
                </a14:m>
                <a:r>
                  <a:rPr lang="en-US" dirty="0"/>
                  <a:t>, among all the points lying on the line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𝑥</m:t>
                    </m:r>
                  </m:oMath>
                </a14:m>
                <a:r>
                  <a:rPr lang="en-US" dirty="0"/>
                  <a:t>, identify the one having the least distance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0</m:t>
                        </m:r>
                      </m:sub>
                    </m:sSub>
                  </m:oMath>
                </a14:m>
                <a:r>
                  <a:rPr lang="en-US" dirty="0"/>
                  <a:t>.</a:t>
                </a:r>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20</a:t>
            </a:fld>
            <a:endParaRPr lang="en-US" altLang="zh-CN" sz="1800" dirty="0">
              <a:solidFill>
                <a:srgbClr val="000000"/>
              </a:solidFill>
            </a:endParaRPr>
          </a:p>
        </p:txBody>
      </p:sp>
      <mc:AlternateContent xmlns:mc="http://schemas.openxmlformats.org/markup-compatibility/2006" xmlns:a14="http://schemas.microsoft.com/office/drawing/2010/main">
        <mc:Choice Requires="a14">
          <p:sp>
            <p:nvSpPr>
              <p:cNvPr id="7" name="内容占位符 2"/>
              <p:cNvSpPr txBox="1">
                <a:spLocks/>
              </p:cNvSpPr>
              <p:nvPr/>
            </p:nvSpPr>
            <p:spPr>
              <a:xfrm>
                <a:off x="3853324" y="2542686"/>
                <a:ext cx="5056835" cy="31469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smtClean="0"/>
                  <a:t>The distance is</a:t>
                </a:r>
              </a:p>
              <a:p>
                <a:pPr algn="ctr"/>
                <a14:m>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−1</m:t>
                            </m:r>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𝑦</m:t>
                            </m:r>
                            <m:r>
                              <a:rPr lang="en-US" b="0" i="1" smtClean="0">
                                <a:latin typeface="Cambria Math" panose="02040503050406030204" pitchFamily="18" charset="0"/>
                              </a:rPr>
                              <m:t>−0</m:t>
                            </m:r>
                          </m:e>
                        </m:d>
                      </m:e>
                      <m:sup>
                        <m:r>
                          <a:rPr lang="en-US" b="0" i="1" smtClean="0">
                            <a:latin typeface="Cambria Math" panose="02040503050406030204" pitchFamily="18" charset="0"/>
                          </a:rPr>
                          <m:t>2</m:t>
                        </m:r>
                      </m:sup>
                    </m:sSup>
                  </m:oMath>
                </a14:m>
                <a:endParaRPr lang="en-US" dirty="0"/>
              </a:p>
              <a:p>
                <a:r>
                  <a:rPr lang="en-US" dirty="0"/>
                  <a:t>Now we want to find the stationary point of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oMath>
                </a14:m>
                <a:r>
                  <a:rPr lang="en-US" dirty="0" smtClean="0"/>
                  <a:t> under </a:t>
                </a:r>
                <a:r>
                  <a:rPr lang="en-US" dirty="0"/>
                  <a:t>the </a:t>
                </a:r>
                <a:r>
                  <a:rPr lang="en-US" dirty="0" smtClean="0"/>
                  <a:t>constraint </a:t>
                </a:r>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=0</m:t>
                    </m:r>
                  </m:oMath>
                </a14:m>
                <a:endParaRPr lang="en-US" dirty="0" smtClean="0"/>
              </a:p>
              <a:p>
                <a:r>
                  <a:rPr lang="en-US" dirty="0"/>
                  <a:t>According to Lagrange multiplier method, construct another function </a:t>
                </a:r>
              </a:p>
            </p:txBody>
          </p:sp>
        </mc:Choice>
        <mc:Fallback xmlns="">
          <p:sp>
            <p:nvSpPr>
              <p:cNvPr id="7" name="内容占位符 2"/>
              <p:cNvSpPr txBox="1">
                <a:spLocks noRot="1" noChangeAspect="1" noMove="1" noResize="1" noEditPoints="1" noAdjustHandles="1" noChangeArrowheads="1" noChangeShapeType="1" noTextEdit="1"/>
              </p:cNvSpPr>
              <p:nvPr/>
            </p:nvSpPr>
            <p:spPr>
              <a:xfrm>
                <a:off x="3853324" y="2542686"/>
                <a:ext cx="5056835" cy="3146975"/>
              </a:xfrm>
              <a:prstGeom prst="rect">
                <a:avLst/>
              </a:prstGeom>
              <a:blipFill>
                <a:blip r:embed="rId3"/>
                <a:stretch>
                  <a:fillRect l="-1807" t="-27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a:off x="330393" y="5768941"/>
                <a:ext cx="848559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𝐹</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𝜆</m:t>
                          </m:r>
                        </m:e>
                      </m:d>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e>
                      </m:d>
                      <m:r>
                        <a:rPr lang="en-US" sz="2400" b="0" i="1" smtClean="0">
                          <a:latin typeface="Cambria Math" panose="02040503050406030204" pitchFamily="18" charset="0"/>
                        </a:rPr>
                        <m:t>+</m:t>
                      </m:r>
                      <m:r>
                        <a:rPr lang="en-US" sz="2400" b="0" i="1" smtClean="0">
                          <a:latin typeface="Cambria Math" panose="02040503050406030204" pitchFamily="18" charset="0"/>
                        </a:rPr>
                        <m:t>𝜆</m:t>
                      </m:r>
                      <m:r>
                        <a:rPr lang="en-US" sz="2400" b="0" i="1" smtClean="0">
                          <a:latin typeface="Cambria Math" panose="02040503050406030204" pitchFamily="18" charset="0"/>
                        </a:rPr>
                        <m:t>𝑔</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𝑦</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−1</m:t>
                              </m:r>
                            </m:e>
                          </m:d>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𝑦</m:t>
                              </m:r>
                              <m:r>
                                <a:rPr lang="en-US" sz="2400" b="0" i="1" smtClean="0">
                                  <a:latin typeface="Cambria Math" panose="02040503050406030204" pitchFamily="18" charset="0"/>
                                </a:rPr>
                                <m:t>−0</m:t>
                              </m:r>
                            </m:e>
                          </m:d>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r>
                        <a:rPr lang="en-US" sz="2400" b="0" i="1" smtClean="0">
                          <a:latin typeface="Cambria Math" panose="02040503050406030204" pitchFamily="18" charset="0"/>
                        </a:rPr>
                        <m:t>𝜆</m:t>
                      </m:r>
                      <m:r>
                        <a:rPr lang="en-US" sz="2400" b="0" i="1" smtClean="0">
                          <a:latin typeface="Cambria Math" panose="02040503050406030204" pitchFamily="18" charset="0"/>
                        </a:rPr>
                        <m:t>(</m:t>
                      </m:r>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oMath>
                  </m:oMathPara>
                </a14:m>
                <a:endParaRPr 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330393" y="5768941"/>
                <a:ext cx="8485593" cy="369332"/>
              </a:xfrm>
              <a:prstGeom prst="rect">
                <a:avLst/>
              </a:prstGeom>
              <a:blipFill>
                <a:blip r:embed="rId4"/>
                <a:stretch>
                  <a:fillRect l="-359" r="-862" b="-34426"/>
                </a:stretch>
              </a:blipFill>
            </p:spPr>
            <p:txBody>
              <a:bodyPr/>
              <a:lstStyle/>
              <a:p>
                <a:r>
                  <a:rPr lang="en-US">
                    <a:noFill/>
                  </a:rPr>
                  <a:t> </a:t>
                </a:r>
              </a:p>
            </p:txBody>
          </p:sp>
        </mc:Fallback>
      </mc:AlternateContent>
      <p:sp>
        <p:nvSpPr>
          <p:cNvPr id="9" name="右箭头 8"/>
          <p:cNvSpPr/>
          <p:nvPr/>
        </p:nvSpPr>
        <p:spPr>
          <a:xfrm rot="5400000">
            <a:off x="5959425" y="5428381"/>
            <a:ext cx="272518" cy="360851"/>
          </a:xfrm>
          <a:prstGeom prst="right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组合 9"/>
          <p:cNvGrpSpPr/>
          <p:nvPr/>
        </p:nvGrpSpPr>
        <p:grpSpPr>
          <a:xfrm>
            <a:off x="330393" y="2466114"/>
            <a:ext cx="3119389" cy="2774534"/>
            <a:chOff x="330393" y="2466114"/>
            <a:chExt cx="3119389" cy="2774534"/>
          </a:xfrm>
        </p:grpSpPr>
        <p:cxnSp>
          <p:nvCxnSpPr>
            <p:cNvPr id="11" name="直接箭头连接符 10"/>
            <p:cNvCxnSpPr/>
            <p:nvPr/>
          </p:nvCxnSpPr>
          <p:spPr>
            <a:xfrm>
              <a:off x="822961" y="4433455"/>
              <a:ext cx="262682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直接箭头连接符 11"/>
            <p:cNvCxnSpPr/>
            <p:nvPr/>
          </p:nvCxnSpPr>
          <p:spPr>
            <a:xfrm flipH="1" flipV="1">
              <a:off x="1226503" y="2466114"/>
              <a:ext cx="1" cy="235527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3" name="直接箭头连接符 12"/>
            <p:cNvCxnSpPr/>
            <p:nvPr/>
          </p:nvCxnSpPr>
          <p:spPr>
            <a:xfrm flipV="1">
              <a:off x="883444" y="3089563"/>
              <a:ext cx="1793720" cy="1661031"/>
            </a:xfrm>
            <a:prstGeom prst="straightConnector1">
              <a:avLst/>
            </a:prstGeom>
            <a:ln w="28575">
              <a:solidFill>
                <a:srgbClr val="0070C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4" name="直接箭头连接符 13"/>
            <p:cNvCxnSpPr/>
            <p:nvPr/>
          </p:nvCxnSpPr>
          <p:spPr>
            <a:xfrm>
              <a:off x="2039712" y="3718596"/>
              <a:ext cx="637452" cy="714859"/>
            </a:xfrm>
            <a:prstGeom prst="straightConnector1">
              <a:avLst/>
            </a:prstGeom>
            <a:ln>
              <a:prstDash val="dashDot"/>
              <a:headEnd type="none" w="med" len="med"/>
              <a:tailEnd type="none" w="med" len="med"/>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15" name="矩形 14"/>
                <p:cNvSpPr/>
                <p:nvPr/>
              </p:nvSpPr>
              <p:spPr>
                <a:xfrm>
                  <a:off x="330393" y="4778983"/>
                  <a:ext cx="100335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a:latin typeface="Cambria Math" panose="02040503050406030204" pitchFamily="18" charset="0"/>
                          </a:rPr>
                          <m:t>𝑥</m:t>
                        </m:r>
                      </m:oMath>
                    </m:oMathPara>
                  </a14:m>
                  <a:endParaRPr lang="en-US" sz="2400" dirty="0"/>
                </a:p>
              </p:txBody>
            </p:sp>
          </mc:Choice>
          <mc:Fallback xmlns="">
            <p:sp>
              <p:nvSpPr>
                <p:cNvPr id="27" name="矩形 26"/>
                <p:cNvSpPr>
                  <a:spLocks noRot="1" noChangeAspect="1" noMove="1" noResize="1" noEditPoints="1" noAdjustHandles="1" noChangeArrowheads="1" noChangeShapeType="1" noTextEdit="1"/>
                </p:cNvSpPr>
                <p:nvPr/>
              </p:nvSpPr>
              <p:spPr>
                <a:xfrm>
                  <a:off x="330393" y="4778983"/>
                  <a:ext cx="1003352" cy="461665"/>
                </a:xfrm>
                <a:prstGeom prst="rect">
                  <a:avLst/>
                </a:prstGeom>
                <a:blipFill>
                  <a:blip r:embed="rId5"/>
                  <a:stretch>
                    <a:fillRect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2455147" y="4421277"/>
                  <a:ext cx="55797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0</m:t>
                            </m:r>
                          </m:sub>
                        </m:sSub>
                      </m:oMath>
                    </m:oMathPara>
                  </a14:m>
                  <a:endParaRPr lang="en-US" sz="2400" dirty="0"/>
                </a:p>
              </p:txBody>
            </p:sp>
          </mc:Choice>
          <mc:Fallback xmlns="">
            <p:sp>
              <p:nvSpPr>
                <p:cNvPr id="28" name="矩形 27"/>
                <p:cNvSpPr>
                  <a:spLocks noRot="1" noChangeAspect="1" noMove="1" noResize="1" noEditPoints="1" noAdjustHandles="1" noChangeArrowheads="1" noChangeShapeType="1" noTextEdit="1"/>
                </p:cNvSpPr>
                <p:nvPr/>
              </p:nvSpPr>
              <p:spPr>
                <a:xfrm>
                  <a:off x="2455147" y="4421277"/>
                  <a:ext cx="557973" cy="461665"/>
                </a:xfrm>
                <a:prstGeom prst="rect">
                  <a:avLst/>
                </a:prstGeom>
                <a:blipFill>
                  <a:blip r:embed="rId6"/>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1662302" y="3296208"/>
                  <a:ext cx="38343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29" name="矩形 28"/>
                <p:cNvSpPr>
                  <a:spLocks noRot="1" noChangeAspect="1" noMove="1" noResize="1" noEditPoints="1" noAdjustHandles="1" noChangeArrowheads="1" noChangeShapeType="1" noTextEdit="1"/>
                </p:cNvSpPr>
                <p:nvPr/>
              </p:nvSpPr>
              <p:spPr>
                <a:xfrm>
                  <a:off x="1662302" y="3296208"/>
                  <a:ext cx="383438" cy="461665"/>
                </a:xfrm>
                <a:prstGeom prst="rect">
                  <a:avLst/>
                </a:prstGeom>
                <a:blipFill>
                  <a:blip r:embed="rId7"/>
                  <a:stretch>
                    <a:fillRect/>
                  </a:stretch>
                </a:blipFill>
              </p:spPr>
              <p:txBody>
                <a:bodyPr/>
                <a:lstStyle/>
                <a:p>
                  <a:r>
                    <a:rPr lang="en-US">
                      <a:noFill/>
                    </a:rPr>
                    <a:t> </a:t>
                  </a:r>
                </a:p>
              </p:txBody>
            </p:sp>
          </mc:Fallback>
        </mc:AlternateContent>
        <p:sp>
          <p:nvSpPr>
            <p:cNvPr id="18" name="椭圆 17"/>
            <p:cNvSpPr/>
            <p:nvPr/>
          </p:nvSpPr>
          <p:spPr>
            <a:xfrm>
              <a:off x="1985745" y="3663432"/>
              <a:ext cx="71437" cy="71437"/>
            </a:xfrm>
            <a:prstGeom prst="ellipse">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椭圆 18"/>
            <p:cNvSpPr/>
            <p:nvPr/>
          </p:nvSpPr>
          <p:spPr>
            <a:xfrm>
              <a:off x="2639703" y="4395409"/>
              <a:ext cx="60321" cy="63870"/>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椭圆 19"/>
            <p:cNvSpPr/>
            <p:nvPr/>
          </p:nvSpPr>
          <p:spPr>
            <a:xfrm>
              <a:off x="1188980" y="4401520"/>
              <a:ext cx="60321" cy="63870"/>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8110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200" dirty="0"/>
              <a:t>Optimization problems with equality constraints</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a:t>Example:</a:t>
                </a:r>
              </a:p>
              <a:p>
                <a:r>
                  <a:rPr lang="en-US" dirty="0"/>
                  <a:t>Problem: for a given point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0</m:t>
                        </m:r>
                      </m:sub>
                    </m:sSub>
                    <m:r>
                      <a:rPr lang="en-US" i="1">
                        <a:latin typeface="Cambria Math" panose="02040503050406030204" pitchFamily="18" charset="0"/>
                      </a:rPr>
                      <m:t>=(1,0)</m:t>
                    </m:r>
                  </m:oMath>
                </a14:m>
                <a:r>
                  <a:rPr lang="en-US" dirty="0"/>
                  <a:t>, among all the points lying on the line </a:t>
                </a:r>
                <a14:m>
                  <m:oMath xmlns:m="http://schemas.openxmlformats.org/officeDocument/2006/math">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𝑥</m:t>
                    </m:r>
                  </m:oMath>
                </a14:m>
                <a:r>
                  <a:rPr lang="en-US" dirty="0"/>
                  <a:t>, identify the one having the least distance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0</m:t>
                        </m:r>
                      </m:sub>
                    </m:sSub>
                  </m:oMath>
                </a14:m>
                <a:r>
                  <a:rPr lang="en-US" dirty="0"/>
                  <a:t>.</a:t>
                </a:r>
              </a:p>
              <a:p>
                <a:endParaRPr lang="en-US" dirty="0"/>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21</a:t>
            </a:fld>
            <a:endParaRPr lang="en-US" altLang="zh-CN" sz="1800" dirty="0">
              <a:solidFill>
                <a:srgbClr val="000000"/>
              </a:solidFill>
            </a:endParaRPr>
          </a:p>
        </p:txBody>
      </p:sp>
      <mc:AlternateContent xmlns:mc="http://schemas.openxmlformats.org/markup-compatibility/2006" xmlns:a14="http://schemas.microsoft.com/office/drawing/2010/main">
        <mc:Choice Requires="a14">
          <p:sp>
            <p:nvSpPr>
              <p:cNvPr id="7" name="内容占位符 2"/>
              <p:cNvSpPr txBox="1">
                <a:spLocks/>
              </p:cNvSpPr>
              <p:nvPr/>
            </p:nvSpPr>
            <p:spPr>
              <a:xfrm>
                <a:off x="3853324" y="2542686"/>
                <a:ext cx="5056835" cy="31469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Find the stationary point for </a:t>
                </a:r>
                <a14:m>
                  <m:oMath xmlns:m="http://schemas.openxmlformats.org/officeDocument/2006/math">
                    <m:r>
                      <a:rPr lang="en-US" i="1">
                        <a:latin typeface="Cambria Math" panose="02040503050406030204" pitchFamily="18" charset="0"/>
                      </a:rPr>
                      <m:t>𝐹</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𝜆</m:t>
                        </m:r>
                      </m:e>
                    </m:d>
                  </m:oMath>
                </a14:m>
                <a:endParaRPr lang="en-US" dirty="0"/>
              </a:p>
            </p:txBody>
          </p:sp>
        </mc:Choice>
        <mc:Fallback xmlns="">
          <p:sp>
            <p:nvSpPr>
              <p:cNvPr id="7" name="内容占位符 2"/>
              <p:cNvSpPr txBox="1">
                <a:spLocks noRot="1" noChangeAspect="1" noMove="1" noResize="1" noEditPoints="1" noAdjustHandles="1" noChangeArrowheads="1" noChangeShapeType="1" noTextEdit="1"/>
              </p:cNvSpPr>
              <p:nvPr/>
            </p:nvSpPr>
            <p:spPr>
              <a:xfrm>
                <a:off x="3853324" y="2542686"/>
                <a:ext cx="5056835" cy="3146975"/>
              </a:xfrm>
              <a:prstGeom prst="rect">
                <a:avLst/>
              </a:prstGeom>
              <a:blipFill>
                <a:blip r:embed="rId3"/>
                <a:stretch>
                  <a:fillRect l="-1807" t="-2713"/>
                </a:stretch>
              </a:blipFill>
            </p:spPr>
            <p:txBody>
              <a:bodyPr/>
              <a:lstStyle/>
              <a:p>
                <a:r>
                  <a:rPr lang="en-US">
                    <a:noFill/>
                  </a:rPr>
                  <a:t> </a:t>
                </a:r>
              </a:p>
            </p:txBody>
          </p:sp>
        </mc:Fallback>
      </mc:AlternateContent>
      <p:sp>
        <p:nvSpPr>
          <p:cNvPr id="8" name="右箭头 7"/>
          <p:cNvSpPr/>
          <p:nvPr/>
        </p:nvSpPr>
        <p:spPr>
          <a:xfrm>
            <a:off x="5514109" y="3976254"/>
            <a:ext cx="346364" cy="337839"/>
          </a:xfrm>
          <a:prstGeom prst="right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3918339" y="3093377"/>
            <a:ext cx="184731" cy="461665"/>
          </a:xfrm>
          <a:prstGeom prst="rect">
            <a:avLst/>
          </a:prstGeom>
        </p:spPr>
        <p:txBody>
          <a:bodyPr wrap="none">
            <a:spAutoFit/>
          </a:bodyPr>
          <a:lstStyle/>
          <a:p>
            <a:pPr>
              <a:spcBef>
                <a:spcPts val="1200"/>
              </a:spcBef>
              <a:spcAft>
                <a:spcPts val="600"/>
              </a:spcAft>
            </a:pPr>
            <a:endParaRPr lang="en-US" sz="2400" dirty="0"/>
          </a:p>
        </p:txBody>
      </p:sp>
      <mc:AlternateContent xmlns:mc="http://schemas.openxmlformats.org/markup-compatibility/2006" xmlns:a14="http://schemas.microsoft.com/office/drawing/2010/main">
        <mc:Choice Requires="a14">
          <p:sp>
            <p:nvSpPr>
              <p:cNvPr id="10" name="文本框 9"/>
              <p:cNvSpPr txBox="1"/>
              <p:nvPr/>
            </p:nvSpPr>
            <p:spPr>
              <a:xfrm>
                <a:off x="5991319" y="3526620"/>
                <a:ext cx="2486258" cy="117910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d>
                        <m:dPr>
                          <m:begChr m:val="{"/>
                          <m:endChr m:val=""/>
                          <m:ctrlPr>
                            <a:rPr lang="en-US" sz="2400" i="1" smtClean="0">
                              <a:latin typeface="Cambria Math" panose="02040503050406030204" pitchFamily="18" charset="0"/>
                            </a:rPr>
                          </m:ctrlPr>
                        </m:dPr>
                        <m:e>
                          <m:eqArr>
                            <m:eqArrPr>
                              <m:ctrlPr>
                                <a:rPr lang="en-US" sz="2400" i="1" smtClean="0">
                                  <a:latin typeface="Cambria Math" panose="02040503050406030204" pitchFamily="18" charset="0"/>
                                </a:rPr>
                              </m:ctrlPr>
                            </m:eqArrPr>
                            <m:e>
                              <m:r>
                                <a:rPr lang="en-US" sz="2400" i="1">
                                  <a:latin typeface="Cambria Math" panose="02040503050406030204" pitchFamily="18" charset="0"/>
                                </a:rPr>
                                <m:t>2</m:t>
                              </m:r>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−1</m:t>
                                  </m:r>
                                </m:e>
                              </m:d>
                              <m:r>
                                <a:rPr lang="en-US" sz="2400" i="1">
                                  <a:latin typeface="Cambria Math" panose="02040503050406030204" pitchFamily="18" charset="0"/>
                                </a:rPr>
                                <m:t>+</m:t>
                              </m:r>
                              <m:r>
                                <a:rPr lang="en-US" sz="2400" i="1">
                                  <a:latin typeface="Cambria Math" panose="02040503050406030204" pitchFamily="18" charset="0"/>
                                </a:rPr>
                                <m:t>𝜆</m:t>
                              </m:r>
                              <m:r>
                                <a:rPr lang="en-US" sz="2400" i="1">
                                  <a:latin typeface="Cambria Math" panose="02040503050406030204" pitchFamily="18" charset="0"/>
                                </a:rPr>
                                <m:t>=0</m:t>
                              </m:r>
                            </m:e>
                            <m:e>
                              <m:r>
                                <a:rPr lang="en-US" sz="2400" i="1">
                                  <a:latin typeface="Cambria Math" panose="02040503050406030204" pitchFamily="18" charset="0"/>
                                </a:rPr>
                                <m:t>2</m:t>
                              </m:r>
                              <m:r>
                                <a:rPr lang="en-US" sz="2400" i="1">
                                  <a:latin typeface="Cambria Math" panose="02040503050406030204" pitchFamily="18" charset="0"/>
                                </a:rPr>
                                <m:t>𝑦</m:t>
                              </m:r>
                              <m:r>
                                <a:rPr lang="en-US" sz="2400" i="1">
                                  <a:latin typeface="Cambria Math" panose="02040503050406030204" pitchFamily="18" charset="0"/>
                                </a:rPr>
                                <m:t>−</m:t>
                              </m:r>
                              <m:r>
                                <a:rPr lang="en-US" sz="2400" i="1">
                                  <a:latin typeface="Cambria Math" panose="02040503050406030204" pitchFamily="18" charset="0"/>
                                </a:rPr>
                                <m:t>𝜆</m:t>
                              </m:r>
                              <m:r>
                                <a:rPr lang="en-US" sz="2400" i="1">
                                  <a:latin typeface="Cambria Math" panose="02040503050406030204" pitchFamily="18" charset="0"/>
                                </a:rPr>
                                <m:t>=0</m:t>
                              </m:r>
                            </m:e>
                            <m:e>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r>
                                <a:rPr lang="en-US" sz="2400" i="1">
                                  <a:latin typeface="Cambria Math" panose="02040503050406030204" pitchFamily="18" charset="0"/>
                                </a:rPr>
                                <m:t>=0</m:t>
                              </m:r>
                            </m:e>
                          </m:eqArr>
                        </m:e>
                      </m:d>
                    </m:oMath>
                  </m:oMathPara>
                </a14:m>
                <a:endParaRPr lang="en-US" sz="2400" dirty="0"/>
              </a:p>
            </p:txBody>
          </p:sp>
        </mc:Choice>
        <mc:Fallback xmlns="">
          <p:sp>
            <p:nvSpPr>
              <p:cNvPr id="10" name="文本框 9"/>
              <p:cNvSpPr txBox="1">
                <a:spLocks noRot="1" noChangeAspect="1" noMove="1" noResize="1" noEditPoints="1" noAdjustHandles="1" noChangeArrowheads="1" noChangeShapeType="1" noTextEdit="1"/>
              </p:cNvSpPr>
              <p:nvPr/>
            </p:nvSpPr>
            <p:spPr>
              <a:xfrm>
                <a:off x="5991319" y="3526620"/>
                <a:ext cx="2486258" cy="117910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本框 10"/>
              <p:cNvSpPr txBox="1"/>
              <p:nvPr/>
            </p:nvSpPr>
            <p:spPr>
              <a:xfrm>
                <a:off x="6022100" y="4916920"/>
                <a:ext cx="1231299" cy="117910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d>
                        <m:dPr>
                          <m:begChr m:val="{"/>
                          <m:endChr m:val=""/>
                          <m:ctrlPr>
                            <a:rPr lang="en-US" sz="2400" i="1" smtClean="0">
                              <a:latin typeface="Cambria Math" panose="02040503050406030204" pitchFamily="18" charset="0"/>
                            </a:rPr>
                          </m:ctrlPr>
                        </m:dPr>
                        <m:e>
                          <m:eqArr>
                            <m:eqArrPr>
                              <m:ctrlPr>
                                <a:rPr lang="en-US" sz="2400" i="1" smtClean="0">
                                  <a:latin typeface="Cambria Math" panose="02040503050406030204" pitchFamily="18" charset="0"/>
                                </a:rPr>
                              </m:ctrlPr>
                            </m:eqArrPr>
                            <m:e>
                              <m:r>
                                <a:rPr lang="en-US" sz="2400" b="0" i="1" smtClean="0">
                                  <a:latin typeface="Cambria Math" panose="02040503050406030204" pitchFamily="18" charset="0"/>
                                </a:rPr>
                                <m:t>𝑥</m:t>
                              </m:r>
                              <m:r>
                                <a:rPr lang="en-US" sz="2400" i="1">
                                  <a:latin typeface="Cambria Math" panose="02040503050406030204" pitchFamily="18" charset="0"/>
                                </a:rPr>
                                <m:t>=0</m:t>
                              </m:r>
                              <m:r>
                                <a:rPr lang="en-US" sz="2400" b="0" i="1" smtClean="0">
                                  <a:latin typeface="Cambria Math" panose="02040503050406030204" pitchFamily="18" charset="0"/>
                                </a:rPr>
                                <m:t>.5</m:t>
                              </m:r>
                            </m:e>
                            <m:e>
                              <m:r>
                                <a:rPr lang="en-US" sz="2400" i="1">
                                  <a:latin typeface="Cambria Math" panose="02040503050406030204" pitchFamily="18" charset="0"/>
                                </a:rPr>
                                <m:t>𝑦</m:t>
                              </m:r>
                              <m:r>
                                <a:rPr lang="en-US" sz="2400" b="0" i="1" smtClean="0">
                                  <a:latin typeface="Cambria Math" panose="02040503050406030204" pitchFamily="18" charset="0"/>
                                </a:rPr>
                                <m:t>=0.5</m:t>
                              </m:r>
                            </m:e>
                            <m:e>
                              <m:r>
                                <a:rPr lang="en-US" sz="2400" b="0" i="1" smtClean="0">
                                  <a:latin typeface="Cambria Math" panose="02040503050406030204" pitchFamily="18" charset="0"/>
                                </a:rPr>
                                <m:t>𝜆</m:t>
                              </m:r>
                              <m:r>
                                <a:rPr lang="en-US" sz="2400" i="1">
                                  <a:latin typeface="Cambria Math" panose="02040503050406030204" pitchFamily="18" charset="0"/>
                                </a:rPr>
                                <m:t>=</m:t>
                              </m:r>
                              <m:r>
                                <a:rPr lang="en-US" sz="2400" b="0" i="1" smtClean="0">
                                  <a:latin typeface="Cambria Math" panose="02040503050406030204" pitchFamily="18" charset="0"/>
                                </a:rPr>
                                <m:t>1</m:t>
                              </m:r>
                            </m:e>
                          </m:eqArr>
                        </m:e>
                      </m:d>
                    </m:oMath>
                  </m:oMathPara>
                </a14:m>
                <a:endParaRPr lang="en-US" sz="2400" dirty="0"/>
              </a:p>
            </p:txBody>
          </p:sp>
        </mc:Choice>
        <mc:Fallback xmlns="">
          <p:sp>
            <p:nvSpPr>
              <p:cNvPr id="11" name="文本框 10"/>
              <p:cNvSpPr txBox="1">
                <a:spLocks noRot="1" noChangeAspect="1" noMove="1" noResize="1" noEditPoints="1" noAdjustHandles="1" noChangeArrowheads="1" noChangeShapeType="1" noTextEdit="1"/>
              </p:cNvSpPr>
              <p:nvPr/>
            </p:nvSpPr>
            <p:spPr>
              <a:xfrm>
                <a:off x="6022100" y="4916920"/>
                <a:ext cx="1231299" cy="1179105"/>
              </a:xfrm>
              <a:prstGeom prst="rect">
                <a:avLst/>
              </a:prstGeom>
              <a:blipFill>
                <a:blip r:embed="rId5"/>
                <a:stretch>
                  <a:fillRect/>
                </a:stretch>
              </a:blipFill>
            </p:spPr>
            <p:txBody>
              <a:bodyPr/>
              <a:lstStyle/>
              <a:p>
                <a:r>
                  <a:rPr lang="en-US">
                    <a:noFill/>
                  </a:rPr>
                  <a:t> </a:t>
                </a:r>
              </a:p>
            </p:txBody>
          </p:sp>
        </mc:Fallback>
      </mc:AlternateContent>
      <p:sp>
        <p:nvSpPr>
          <p:cNvPr id="12" name="右箭头 11"/>
          <p:cNvSpPr/>
          <p:nvPr/>
        </p:nvSpPr>
        <p:spPr>
          <a:xfrm>
            <a:off x="5514109" y="5349850"/>
            <a:ext cx="346364" cy="337839"/>
          </a:xfrm>
          <a:prstGeom prst="right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文本框 12"/>
              <p:cNvSpPr txBox="1"/>
              <p:nvPr/>
            </p:nvSpPr>
            <p:spPr>
              <a:xfrm>
                <a:off x="3934493" y="2931873"/>
                <a:ext cx="1296189" cy="236859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d>
                        <m:dPr>
                          <m:begChr m:val="{"/>
                          <m:endChr m:val=""/>
                          <m:ctrlPr>
                            <a:rPr lang="en-US" sz="2400" i="1" smtClean="0">
                              <a:latin typeface="Cambria Math" panose="02040503050406030204" pitchFamily="18" charset="0"/>
                            </a:rPr>
                          </m:ctrlPr>
                        </m:dPr>
                        <m:e>
                          <m:eqArr>
                            <m:eqArrPr>
                              <m:ctrlPr>
                                <a:rPr lang="en-US" sz="2400" i="1" smtClean="0">
                                  <a:latin typeface="Cambria Math" panose="02040503050406030204" pitchFamily="18" charset="0"/>
                                </a:rPr>
                              </m:ctrlPr>
                            </m:eqArrPr>
                            <m:e>
                              <m:f>
                                <m:fPr>
                                  <m:ctrlPr>
                                    <a:rPr lang="en-US" sz="2400" i="1">
                                      <a:latin typeface="Cambria Math" panose="02040503050406030204" pitchFamily="18" charset="0"/>
                                    </a:rPr>
                                  </m:ctrlPr>
                                </m:fPr>
                                <m:num>
                                  <m:r>
                                    <a:rPr lang="en-US" sz="2400" i="1">
                                      <a:latin typeface="Cambria Math" panose="02040503050406030204" pitchFamily="18" charset="0"/>
                                    </a:rPr>
                                    <m:t>𝑑𝐹</m:t>
                                  </m:r>
                                </m:num>
                                <m:den>
                                  <m:r>
                                    <a:rPr lang="en-US" sz="2400" i="1">
                                      <a:latin typeface="Cambria Math" panose="02040503050406030204" pitchFamily="18" charset="0"/>
                                    </a:rPr>
                                    <m:t>𝑑𝑥</m:t>
                                  </m:r>
                                </m:den>
                              </m:f>
                              <m:r>
                                <a:rPr lang="en-US" sz="2400" i="1">
                                  <a:latin typeface="Cambria Math" panose="02040503050406030204" pitchFamily="18" charset="0"/>
                                </a:rPr>
                                <m:t>=0</m:t>
                              </m:r>
                              <m:r>
                                <m:rPr>
                                  <m:nor/>
                                </m:rPr>
                                <a:rPr lang="en-US" sz="2400" i="1" dirty="0">
                                  <a:latin typeface="Cambria Math" panose="02040503050406030204" pitchFamily="18" charset="0"/>
                                </a:rPr>
                                <m:t> </m:t>
                              </m:r>
                            </m:e>
                            <m:e>
                              <m:f>
                                <m:fPr>
                                  <m:ctrlPr>
                                    <a:rPr lang="en-US" sz="2400" i="1">
                                      <a:latin typeface="Cambria Math" panose="02040503050406030204" pitchFamily="18" charset="0"/>
                                    </a:rPr>
                                  </m:ctrlPr>
                                </m:fPr>
                                <m:num>
                                  <m:r>
                                    <a:rPr lang="en-US" sz="2400" i="1">
                                      <a:latin typeface="Cambria Math" panose="02040503050406030204" pitchFamily="18" charset="0"/>
                                    </a:rPr>
                                    <m:t>𝑑𝐹</m:t>
                                  </m:r>
                                </m:num>
                                <m:den>
                                  <m:r>
                                    <a:rPr lang="en-US" sz="2400" i="1">
                                      <a:latin typeface="Cambria Math" panose="02040503050406030204" pitchFamily="18" charset="0"/>
                                    </a:rPr>
                                    <m:t>𝑑𝑦</m:t>
                                  </m:r>
                                </m:den>
                              </m:f>
                              <m:r>
                                <a:rPr lang="en-US" sz="2400" i="1">
                                  <a:latin typeface="Cambria Math" panose="02040503050406030204" pitchFamily="18" charset="0"/>
                                </a:rPr>
                                <m:t>=0</m:t>
                              </m:r>
                              <m:r>
                                <m:rPr>
                                  <m:nor/>
                                </m:rPr>
                                <a:rPr lang="en-US" sz="2400" i="1" dirty="0">
                                  <a:latin typeface="Cambria Math" panose="02040503050406030204" pitchFamily="18" charset="0"/>
                                </a:rPr>
                                <m:t> </m:t>
                              </m:r>
                            </m:e>
                            <m:e>
                              <m:f>
                                <m:fPr>
                                  <m:ctrlPr>
                                    <a:rPr lang="en-US" sz="2400" i="1">
                                      <a:latin typeface="Cambria Math" panose="02040503050406030204" pitchFamily="18" charset="0"/>
                                    </a:rPr>
                                  </m:ctrlPr>
                                </m:fPr>
                                <m:num>
                                  <m:r>
                                    <a:rPr lang="en-US" sz="2400" i="1">
                                      <a:latin typeface="Cambria Math" panose="02040503050406030204" pitchFamily="18" charset="0"/>
                                    </a:rPr>
                                    <m:t>𝑑𝐹</m:t>
                                  </m:r>
                                </m:num>
                                <m:den>
                                  <m:r>
                                    <a:rPr lang="en-US" sz="2400" i="1">
                                      <a:latin typeface="Cambria Math" panose="02040503050406030204" pitchFamily="18" charset="0"/>
                                    </a:rPr>
                                    <m:t>𝑑</m:t>
                                  </m:r>
                                  <m:r>
                                    <a:rPr lang="en-US" sz="2400" i="1">
                                      <a:latin typeface="Cambria Math" panose="02040503050406030204" pitchFamily="18" charset="0"/>
                                    </a:rPr>
                                    <m:t>𝜆</m:t>
                                  </m:r>
                                </m:den>
                              </m:f>
                              <m:r>
                                <a:rPr lang="en-US" sz="2400" i="1">
                                  <a:latin typeface="Cambria Math" panose="02040503050406030204" pitchFamily="18" charset="0"/>
                                </a:rPr>
                                <m:t>=0</m:t>
                              </m:r>
                              <m:r>
                                <m:rPr>
                                  <m:nor/>
                                </m:rPr>
                                <a:rPr lang="en-US" sz="2400" dirty="0"/>
                                <m:t> </m:t>
                              </m:r>
                            </m:e>
                          </m:eqArr>
                        </m:e>
                      </m:d>
                    </m:oMath>
                  </m:oMathPara>
                </a14:m>
                <a:endParaRPr lang="en-US" sz="2400" dirty="0"/>
              </a:p>
            </p:txBody>
          </p:sp>
        </mc:Choice>
        <mc:Fallback xmlns="">
          <p:sp>
            <p:nvSpPr>
              <p:cNvPr id="13" name="文本框 12"/>
              <p:cNvSpPr txBox="1">
                <a:spLocks noRot="1" noChangeAspect="1" noMove="1" noResize="1" noEditPoints="1" noAdjustHandles="1" noChangeArrowheads="1" noChangeShapeType="1" noTextEdit="1"/>
              </p:cNvSpPr>
              <p:nvPr/>
            </p:nvSpPr>
            <p:spPr>
              <a:xfrm>
                <a:off x="3934493" y="2931873"/>
                <a:ext cx="1296189" cy="2368597"/>
              </a:xfrm>
              <a:prstGeom prst="rect">
                <a:avLst/>
              </a:prstGeom>
              <a:blipFill>
                <a:blip r:embed="rId6"/>
                <a:stretch>
                  <a:fillRect/>
                </a:stretch>
              </a:blipFill>
            </p:spPr>
            <p:txBody>
              <a:bodyPr/>
              <a:lstStyle/>
              <a:p>
                <a:r>
                  <a:rPr lang="en-US">
                    <a:noFill/>
                  </a:rPr>
                  <a:t> </a:t>
                </a:r>
              </a:p>
            </p:txBody>
          </p:sp>
        </mc:Fallback>
      </mc:AlternateContent>
      <p:grpSp>
        <p:nvGrpSpPr>
          <p:cNvPr id="14" name="组合 13"/>
          <p:cNvGrpSpPr/>
          <p:nvPr/>
        </p:nvGrpSpPr>
        <p:grpSpPr>
          <a:xfrm>
            <a:off x="330393" y="2466114"/>
            <a:ext cx="3119389" cy="2774534"/>
            <a:chOff x="330393" y="2466114"/>
            <a:chExt cx="3119389" cy="2774534"/>
          </a:xfrm>
        </p:grpSpPr>
        <p:cxnSp>
          <p:nvCxnSpPr>
            <p:cNvPr id="15" name="直接箭头连接符 14"/>
            <p:cNvCxnSpPr/>
            <p:nvPr/>
          </p:nvCxnSpPr>
          <p:spPr>
            <a:xfrm>
              <a:off x="822961" y="4433455"/>
              <a:ext cx="262682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直接箭头连接符 15"/>
            <p:cNvCxnSpPr/>
            <p:nvPr/>
          </p:nvCxnSpPr>
          <p:spPr>
            <a:xfrm flipH="1" flipV="1">
              <a:off x="1226503" y="2466114"/>
              <a:ext cx="1" cy="235527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直接箭头连接符 16"/>
            <p:cNvCxnSpPr/>
            <p:nvPr/>
          </p:nvCxnSpPr>
          <p:spPr>
            <a:xfrm flipV="1">
              <a:off x="883444" y="3089563"/>
              <a:ext cx="1793720" cy="1661031"/>
            </a:xfrm>
            <a:prstGeom prst="straightConnector1">
              <a:avLst/>
            </a:prstGeom>
            <a:ln w="28575">
              <a:solidFill>
                <a:srgbClr val="0070C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8" name="直接箭头连接符 17"/>
            <p:cNvCxnSpPr/>
            <p:nvPr/>
          </p:nvCxnSpPr>
          <p:spPr>
            <a:xfrm>
              <a:off x="2039712" y="3718596"/>
              <a:ext cx="637452" cy="714859"/>
            </a:xfrm>
            <a:prstGeom prst="straightConnector1">
              <a:avLst/>
            </a:prstGeom>
            <a:ln>
              <a:prstDash val="dashDot"/>
              <a:headEnd type="none" w="med" len="med"/>
              <a:tailEnd type="none" w="med" len="med"/>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a14="http://schemas.microsoft.com/office/drawing/2010/main">
          <mc:Choice Requires="a14">
            <p:sp>
              <p:nvSpPr>
                <p:cNvPr id="19" name="矩形 18"/>
                <p:cNvSpPr/>
                <p:nvPr/>
              </p:nvSpPr>
              <p:spPr>
                <a:xfrm>
                  <a:off x="330393" y="4778983"/>
                  <a:ext cx="100335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a:latin typeface="Cambria Math" panose="02040503050406030204" pitchFamily="18" charset="0"/>
                          </a:rPr>
                          <m:t>𝑥</m:t>
                        </m:r>
                      </m:oMath>
                    </m:oMathPara>
                  </a14:m>
                  <a:endParaRPr lang="en-US" sz="2400" dirty="0"/>
                </a:p>
              </p:txBody>
            </p:sp>
          </mc:Choice>
          <mc:Fallback xmlns="">
            <p:sp>
              <p:nvSpPr>
                <p:cNvPr id="28" name="矩形 27"/>
                <p:cNvSpPr>
                  <a:spLocks noRot="1" noChangeAspect="1" noMove="1" noResize="1" noEditPoints="1" noAdjustHandles="1" noChangeArrowheads="1" noChangeShapeType="1" noTextEdit="1"/>
                </p:cNvSpPr>
                <p:nvPr/>
              </p:nvSpPr>
              <p:spPr>
                <a:xfrm>
                  <a:off x="330393" y="4778983"/>
                  <a:ext cx="1003352" cy="461665"/>
                </a:xfrm>
                <a:prstGeom prst="rect">
                  <a:avLst/>
                </a:prstGeom>
                <a:blipFill>
                  <a:blip r:embed="rId7"/>
                  <a:stretch>
                    <a:fillRect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2455147" y="4421277"/>
                  <a:ext cx="55797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0</m:t>
                            </m:r>
                          </m:sub>
                        </m:sSub>
                      </m:oMath>
                    </m:oMathPara>
                  </a14:m>
                  <a:endParaRPr lang="en-US" sz="2400" dirty="0"/>
                </a:p>
              </p:txBody>
            </p:sp>
          </mc:Choice>
          <mc:Fallback xmlns="">
            <p:sp>
              <p:nvSpPr>
                <p:cNvPr id="29" name="矩形 28"/>
                <p:cNvSpPr>
                  <a:spLocks noRot="1" noChangeAspect="1" noMove="1" noResize="1" noEditPoints="1" noAdjustHandles="1" noChangeArrowheads="1" noChangeShapeType="1" noTextEdit="1"/>
                </p:cNvSpPr>
                <p:nvPr/>
              </p:nvSpPr>
              <p:spPr>
                <a:xfrm>
                  <a:off x="2455147" y="4421277"/>
                  <a:ext cx="557973" cy="461665"/>
                </a:xfrm>
                <a:prstGeom prst="rect">
                  <a:avLst/>
                </a:prstGeom>
                <a:blipFill>
                  <a:blip r:embed="rId8"/>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1662302" y="3296208"/>
                  <a:ext cx="38343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30" name="矩形 29"/>
                <p:cNvSpPr>
                  <a:spLocks noRot="1" noChangeAspect="1" noMove="1" noResize="1" noEditPoints="1" noAdjustHandles="1" noChangeArrowheads="1" noChangeShapeType="1" noTextEdit="1"/>
                </p:cNvSpPr>
                <p:nvPr/>
              </p:nvSpPr>
              <p:spPr>
                <a:xfrm>
                  <a:off x="1662302" y="3296208"/>
                  <a:ext cx="383438" cy="461665"/>
                </a:xfrm>
                <a:prstGeom prst="rect">
                  <a:avLst/>
                </a:prstGeom>
                <a:blipFill>
                  <a:blip r:embed="rId9"/>
                  <a:stretch>
                    <a:fillRect/>
                  </a:stretch>
                </a:blipFill>
              </p:spPr>
              <p:txBody>
                <a:bodyPr/>
                <a:lstStyle/>
                <a:p>
                  <a:r>
                    <a:rPr lang="en-US">
                      <a:noFill/>
                    </a:rPr>
                    <a:t> </a:t>
                  </a:r>
                </a:p>
              </p:txBody>
            </p:sp>
          </mc:Fallback>
        </mc:AlternateContent>
        <p:sp>
          <p:nvSpPr>
            <p:cNvPr id="22" name="椭圆 21"/>
            <p:cNvSpPr/>
            <p:nvPr/>
          </p:nvSpPr>
          <p:spPr>
            <a:xfrm>
              <a:off x="1985745" y="3663432"/>
              <a:ext cx="71437" cy="71437"/>
            </a:xfrm>
            <a:prstGeom prst="ellipse">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椭圆 22"/>
            <p:cNvSpPr/>
            <p:nvPr/>
          </p:nvSpPr>
          <p:spPr>
            <a:xfrm>
              <a:off x="2639703" y="4395409"/>
              <a:ext cx="60321" cy="63870"/>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椭圆 23"/>
            <p:cNvSpPr/>
            <p:nvPr/>
          </p:nvSpPr>
          <p:spPr>
            <a:xfrm>
              <a:off x="1188980" y="4401520"/>
              <a:ext cx="60321" cy="63870"/>
            </a:xfrm>
            <a:prstGeom prst="ellips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7788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smtClean="0"/>
              <a:t>Pre-requisite: </a:t>
            </a:r>
            <a:r>
              <a:rPr lang="en-US" dirty="0"/>
              <a:t>Matrix </a:t>
            </a:r>
            <a:r>
              <a:rPr lang="en-US" dirty="0" smtClean="0"/>
              <a:t>differentiation</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pPr marL="457200" indent="-374650">
                  <a:buFont typeface="+mj-lt"/>
                  <a:buAutoNum type="arabicPeriod"/>
                </a:pPr>
                <a:r>
                  <a:rPr lang="en-US" dirty="0"/>
                  <a:t>Function is a vector and the variable is a scalar</a:t>
                </a:r>
              </a:p>
              <a:p>
                <a:pPr marL="82550" indent="0" algn="ctr">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2</m:t>
                                  </m:r>
                                </m:sub>
                              </m:sSub>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𝑛</m:t>
                                  </m:r>
                                </m:sub>
                              </m:sSub>
                              <m:d>
                                <m:dPr>
                                  <m:ctrlPr>
                                    <a:rPr lang="en-US" i="1">
                                      <a:latin typeface="Cambria Math" panose="02040503050406030204" pitchFamily="18" charset="0"/>
                                    </a:rPr>
                                  </m:ctrlPr>
                                </m:dPr>
                                <m:e>
                                  <m:r>
                                    <a:rPr lang="en-US" i="1">
                                      <a:latin typeface="Cambria Math" panose="02040503050406030204" pitchFamily="18" charset="0"/>
                                    </a:rPr>
                                    <m:t>𝑡</m:t>
                                  </m:r>
                                </m:e>
                              </m:d>
                            </m:e>
                          </m:d>
                        </m:e>
                        <m:sup>
                          <m:r>
                            <a:rPr lang="en-US" i="1">
                              <a:latin typeface="Cambria Math" panose="02040503050406030204" pitchFamily="18" charset="0"/>
                            </a:rPr>
                            <m:t>𝑇</m:t>
                          </m:r>
                        </m:sup>
                      </m:sSup>
                    </m:oMath>
                  </m:oMathPara>
                </a14:m>
                <a:endParaRPr lang="en-US" dirty="0"/>
              </a:p>
              <a:p>
                <a:pPr marL="82550" indent="360363">
                  <a:buNone/>
                </a:pPr>
                <a:r>
                  <a:rPr lang="en-US" dirty="0"/>
                  <a:t>Definition</a:t>
                </a:r>
              </a:p>
              <a:p>
                <a:pPr marL="82550" indent="0" algn="ctr">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𝑑𝑓</m:t>
                          </m:r>
                        </m:num>
                        <m:den>
                          <m:r>
                            <a:rPr lang="en-US" i="1">
                              <a:latin typeface="Cambria Math" panose="02040503050406030204" pitchFamily="18" charset="0"/>
                            </a:rPr>
                            <m:t>𝑑𝑡</m:t>
                          </m:r>
                        </m:den>
                      </m:f>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num>
                                <m:den>
                                  <m:r>
                                    <a:rPr lang="en-US" i="1">
                                      <a:latin typeface="Cambria Math" panose="02040503050406030204" pitchFamily="18" charset="0"/>
                                    </a:rPr>
                                    <m:t>𝑑𝑡</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num>
                                <m:den>
                                  <m:r>
                                    <a:rPr lang="en-US" i="1">
                                      <a:latin typeface="Cambria Math" panose="02040503050406030204" pitchFamily="18" charset="0"/>
                                    </a:rPr>
                                    <m:t>𝑑𝑡</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𝑛</m:t>
                                      </m:r>
                                    </m:sub>
                                  </m:sSub>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num>
                                <m:den>
                                  <m:r>
                                    <a:rPr lang="en-US" i="1">
                                      <a:latin typeface="Cambria Math" panose="02040503050406030204" pitchFamily="18" charset="0"/>
                                    </a:rPr>
                                    <m:t>𝑑𝑡</m:t>
                                  </m:r>
                                </m:den>
                              </m:f>
                            </m:e>
                          </m:d>
                        </m:e>
                        <m:sup>
                          <m:r>
                            <a:rPr lang="en-US" i="1">
                              <a:latin typeface="Cambria Math" panose="02040503050406030204" pitchFamily="18" charset="0"/>
                            </a:rPr>
                            <m:t>𝑇</m:t>
                          </m:r>
                        </m:sup>
                      </m:sSup>
                    </m:oMath>
                  </m:oMathPara>
                </a14:m>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292" t="-1792"/>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22</a:t>
            </a:fld>
            <a:endParaRPr lang="en-US" altLang="zh-CN" sz="1800" dirty="0">
              <a:solidFill>
                <a:srgbClr val="000000"/>
              </a:solidFill>
            </a:endParaRPr>
          </a:p>
        </p:txBody>
      </p:sp>
    </p:spTree>
    <p:extLst>
      <p:ext uri="{BB962C8B-B14F-4D97-AF65-F5344CB8AC3E}">
        <p14:creationId xmlns:p14="http://schemas.microsoft.com/office/powerpoint/2010/main" val="2608281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Pre-requisite: Matrix differentiation</a:t>
            </a:r>
          </a:p>
        </p:txBody>
      </p:sp>
      <p:sp>
        <p:nvSpPr>
          <p:cNvPr id="3" name="内容占位符 2"/>
          <p:cNvSpPr>
            <a:spLocks noGrp="1"/>
          </p:cNvSpPr>
          <p:nvPr>
            <p:ph idx="1"/>
          </p:nvPr>
        </p:nvSpPr>
        <p:spPr/>
        <p:txBody>
          <a:bodyPr/>
          <a:lstStyle/>
          <a:p>
            <a:pPr marL="442913" indent="-360363">
              <a:buFont typeface="+mj-lt"/>
              <a:buAutoNum type="arabicPeriod" startAt="2"/>
            </a:pPr>
            <a:r>
              <a:rPr lang="en-US" dirty="0"/>
              <a:t>Function is a matrix and the variable is a scalar </a:t>
            </a:r>
          </a:p>
          <a:p>
            <a:pPr marL="82550" indent="0">
              <a:buNone/>
            </a:pPr>
            <a:endParaRPr lang="en-US" dirty="0"/>
          </a:p>
          <a:p>
            <a:pPr marL="82550" indent="0">
              <a:buNone/>
            </a:pPr>
            <a:endParaRPr lang="en-US" dirty="0"/>
          </a:p>
          <a:p>
            <a:pPr marL="82550" indent="360363">
              <a:buNone/>
            </a:pPr>
            <a:endParaRPr lang="en-US" dirty="0"/>
          </a:p>
          <a:p>
            <a:pPr marL="82550" indent="360363">
              <a:buNone/>
            </a:pPr>
            <a:endParaRPr lang="en-US" dirty="0"/>
          </a:p>
          <a:p>
            <a:pPr marL="82550" indent="360363">
              <a:buNone/>
            </a:pPr>
            <a:r>
              <a:rPr lang="en-US" dirty="0"/>
              <a:t>Definition</a:t>
            </a:r>
          </a:p>
          <a:p>
            <a:pPr marL="82550" indent="0" algn="ctr">
              <a:buNone/>
            </a:pPr>
            <a:endParaRPr lang="en-US" dirty="0"/>
          </a:p>
          <a:p>
            <a:endParaRPr lang="en-US" dirty="0"/>
          </a:p>
          <a:p>
            <a:endParaRPr lang="en-US" dirty="0"/>
          </a:p>
        </p:txBody>
      </p:sp>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23</a:t>
            </a:fld>
            <a:endParaRPr lang="en-US" altLang="zh-CN" sz="1800" dirty="0">
              <a:solidFill>
                <a:srgbClr val="000000"/>
              </a:solidFill>
            </a:endParaRPr>
          </a:p>
        </p:txBody>
      </p:sp>
      <p:graphicFrame>
        <p:nvGraphicFramePr>
          <p:cNvPr id="7" name="Object 4"/>
          <p:cNvGraphicFramePr>
            <a:graphicFrameLocks noChangeAspect="1"/>
          </p:cNvGraphicFramePr>
          <p:nvPr>
            <p:extLst>
              <p:ext uri="{D42A27DB-BD31-4B8C-83A1-F6EECF244321}">
                <p14:modId xmlns:p14="http://schemas.microsoft.com/office/powerpoint/2010/main" val="2194057843"/>
              </p:ext>
            </p:extLst>
          </p:nvPr>
        </p:nvGraphicFramePr>
        <p:xfrm>
          <a:off x="1988740" y="1535471"/>
          <a:ext cx="5168900" cy="1825625"/>
        </p:xfrm>
        <a:graphic>
          <a:graphicData uri="http://schemas.openxmlformats.org/presentationml/2006/ole">
            <mc:AlternateContent xmlns:mc="http://schemas.openxmlformats.org/markup-compatibility/2006">
              <mc:Choice xmlns:v="urn:schemas-microsoft-com:vml" Requires="v">
                <p:oleObj spid="_x0000_s17778" name="Equation" r:id="rId3" imgW="2641600" imgH="939800" progId="Equation.DSMT4">
                  <p:embed/>
                </p:oleObj>
              </mc:Choice>
              <mc:Fallback>
                <p:oleObj name="Equation" r:id="rId3" imgW="2641600" imgH="939800" progId="Equation.DSMT4">
                  <p:embed/>
                  <p:pic>
                    <p:nvPicPr>
                      <p:cNvPr id="7"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8740" y="1535471"/>
                        <a:ext cx="5168900" cy="182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12234233"/>
              </p:ext>
            </p:extLst>
          </p:nvPr>
        </p:nvGraphicFramePr>
        <p:xfrm>
          <a:off x="1943707" y="3496115"/>
          <a:ext cx="5481637" cy="2805112"/>
        </p:xfrm>
        <a:graphic>
          <a:graphicData uri="http://schemas.openxmlformats.org/presentationml/2006/ole">
            <mc:AlternateContent xmlns:mc="http://schemas.openxmlformats.org/markup-compatibility/2006">
              <mc:Choice xmlns:v="urn:schemas-microsoft-com:vml" Requires="v">
                <p:oleObj spid="_x0000_s17779" name="Equation" r:id="rId5" imgW="2857500" imgH="1473200" progId="Equation.DSMT4">
                  <p:embed/>
                </p:oleObj>
              </mc:Choice>
              <mc:Fallback>
                <p:oleObj name="Equation" r:id="rId5" imgW="2857500" imgH="1473200" progId="Equation.DSMT4">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3707" y="3496115"/>
                        <a:ext cx="5481637" cy="280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36946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Pre-requisite: Matrix differentiation</a:t>
            </a:r>
          </a:p>
        </p:txBody>
      </p:sp>
      <p:sp>
        <p:nvSpPr>
          <p:cNvPr id="3" name="内容占位符 2"/>
          <p:cNvSpPr>
            <a:spLocks noGrp="1"/>
          </p:cNvSpPr>
          <p:nvPr>
            <p:ph idx="1"/>
          </p:nvPr>
        </p:nvSpPr>
        <p:spPr/>
        <p:txBody>
          <a:bodyPr/>
          <a:lstStyle/>
          <a:p>
            <a:pPr marL="539750" indent="-457200">
              <a:buFont typeface="+mj-lt"/>
              <a:buAutoNum type="arabicPeriod" startAt="3"/>
            </a:pPr>
            <a:r>
              <a:rPr lang="en-US" dirty="0"/>
              <a:t>Function is a scalar and the variable is a vector</a:t>
            </a:r>
          </a:p>
          <a:p>
            <a:pPr marL="82550" indent="0">
              <a:buNone/>
            </a:pPr>
            <a:endParaRPr lang="en-US" dirty="0"/>
          </a:p>
          <a:p>
            <a:pPr marL="82550" indent="360363">
              <a:buNone/>
            </a:pPr>
            <a:r>
              <a:rPr lang="en-US" dirty="0"/>
              <a:t>Definition</a:t>
            </a:r>
          </a:p>
          <a:p>
            <a:pPr marL="82550" indent="360363">
              <a:buNone/>
            </a:pPr>
            <a:endParaRPr lang="en-US" dirty="0"/>
          </a:p>
          <a:p>
            <a:pPr marL="82550" indent="360363">
              <a:buNone/>
            </a:pPr>
            <a:endParaRPr lang="en-US" dirty="0"/>
          </a:p>
          <a:p>
            <a:pPr marL="82550" indent="360363">
              <a:buNone/>
            </a:pPr>
            <a:r>
              <a:rPr lang="en-US" dirty="0"/>
              <a:t>In a similar way</a:t>
            </a:r>
          </a:p>
          <a:p>
            <a:pPr marL="82550" indent="0" algn="ctr">
              <a:buNone/>
            </a:pPr>
            <a:endParaRPr lang="en-US" dirty="0"/>
          </a:p>
          <a:p>
            <a:endParaRPr lang="en-US" dirty="0"/>
          </a:p>
          <a:p>
            <a:endParaRPr lang="en-US" dirty="0"/>
          </a:p>
        </p:txBody>
      </p:sp>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24</a:t>
            </a:fld>
            <a:endParaRPr lang="en-US" altLang="zh-CN" sz="1800" dirty="0">
              <a:solidFill>
                <a:srgbClr val="000000"/>
              </a:solidFill>
            </a:endParaRPr>
          </a:p>
        </p:txBody>
      </p:sp>
      <p:graphicFrame>
        <p:nvGraphicFramePr>
          <p:cNvPr id="7" name="Object 4"/>
          <p:cNvGraphicFramePr>
            <a:graphicFrameLocks noChangeAspect="1"/>
          </p:cNvGraphicFramePr>
          <p:nvPr>
            <p:extLst>
              <p:ext uri="{D42A27DB-BD31-4B8C-83A1-F6EECF244321}">
                <p14:modId xmlns:p14="http://schemas.microsoft.com/office/powerpoint/2010/main" val="2224411461"/>
              </p:ext>
            </p:extLst>
          </p:nvPr>
        </p:nvGraphicFramePr>
        <p:xfrm>
          <a:off x="2677164" y="1305458"/>
          <a:ext cx="2933927" cy="486141"/>
        </p:xfrm>
        <a:graphic>
          <a:graphicData uri="http://schemas.openxmlformats.org/presentationml/2006/ole">
            <mc:AlternateContent xmlns:mc="http://schemas.openxmlformats.org/markup-compatibility/2006">
              <mc:Choice xmlns:v="urn:schemas-microsoft-com:vml" Requires="v">
                <p:oleObj spid="_x0000_s19170" name="Equation" r:id="rId3" imgW="1447800" imgH="241300" progId="Equation.DSMT4">
                  <p:embed/>
                </p:oleObj>
              </mc:Choice>
              <mc:Fallback>
                <p:oleObj name="Equation" r:id="rId3" imgW="1447800" imgH="241300" progId="Equation.DSMT4">
                  <p:embed/>
                  <p:pic>
                    <p:nvPicPr>
                      <p:cNvPr id="9"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7164" y="1305458"/>
                        <a:ext cx="2933927" cy="486141"/>
                      </a:xfrm>
                      <a:prstGeom prst="rect">
                        <a:avLst/>
                      </a:prstGeom>
                      <a:noFill/>
                      <a:ln>
                        <a:noFill/>
                      </a:ln>
                      <a:effectLst/>
                      <a:extLst/>
                    </p:spPr>
                  </p:pic>
                </p:oleObj>
              </mc:Fallback>
            </mc:AlternateContent>
          </a:graphicData>
        </a:graphic>
      </p:graphicFrame>
      <p:graphicFrame>
        <p:nvGraphicFramePr>
          <p:cNvPr id="8" name="Object 6"/>
          <p:cNvGraphicFramePr>
            <a:graphicFrameLocks noChangeAspect="1"/>
          </p:cNvGraphicFramePr>
          <p:nvPr>
            <p:extLst>
              <p:ext uri="{D42A27DB-BD31-4B8C-83A1-F6EECF244321}">
                <p14:modId xmlns:p14="http://schemas.microsoft.com/office/powerpoint/2010/main" val="1314456549"/>
              </p:ext>
            </p:extLst>
          </p:nvPr>
        </p:nvGraphicFramePr>
        <p:xfrm>
          <a:off x="2533104" y="2250473"/>
          <a:ext cx="3188824" cy="1046837"/>
        </p:xfrm>
        <a:graphic>
          <a:graphicData uri="http://schemas.openxmlformats.org/presentationml/2006/ole">
            <mc:AlternateContent xmlns:mc="http://schemas.openxmlformats.org/markup-compatibility/2006">
              <mc:Choice xmlns:v="urn:schemas-microsoft-com:vml" Requires="v">
                <p:oleObj spid="_x0000_s19171" name="Equation" r:id="rId5" imgW="1536700" imgH="508000" progId="Equation.DSMT4">
                  <p:embed/>
                </p:oleObj>
              </mc:Choice>
              <mc:Fallback>
                <p:oleObj name="Equation" r:id="rId5" imgW="1536700" imgH="508000" progId="Equation.DSMT4">
                  <p:embed/>
                  <p:pic>
                    <p:nvPicPr>
                      <p:cNvPr id="1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3104" y="2250473"/>
                        <a:ext cx="3188824" cy="1046837"/>
                      </a:xfrm>
                      <a:prstGeom prst="rect">
                        <a:avLst/>
                      </a:prstGeom>
                      <a:noFill/>
                      <a:ln>
                        <a:noFill/>
                      </a:ln>
                      <a:effectLs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1876508"/>
              </p:ext>
            </p:extLst>
          </p:nvPr>
        </p:nvGraphicFramePr>
        <p:xfrm>
          <a:off x="2652713" y="4038147"/>
          <a:ext cx="3131839" cy="510341"/>
        </p:xfrm>
        <a:graphic>
          <a:graphicData uri="http://schemas.openxmlformats.org/presentationml/2006/ole">
            <mc:AlternateContent xmlns:mc="http://schemas.openxmlformats.org/markup-compatibility/2006">
              <mc:Choice xmlns:v="urn:schemas-microsoft-com:vml" Requires="v">
                <p:oleObj spid="_x0000_s19172" name="Equation" r:id="rId7" imgW="1397000" imgH="228600" progId="Equation.DSMT4">
                  <p:embed/>
                </p:oleObj>
              </mc:Choice>
              <mc:Fallback>
                <p:oleObj name="Equation" r:id="rId7" imgW="1397000" imgH="228600" progId="Equation.DSMT4">
                  <p:embed/>
                  <p:pic>
                    <p:nvPicPr>
                      <p:cNvPr id="11"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2713" y="4038147"/>
                        <a:ext cx="3131839" cy="510341"/>
                      </a:xfrm>
                      <a:prstGeom prst="rect">
                        <a:avLst/>
                      </a:prstGeom>
                      <a:noFill/>
                      <a:ln>
                        <a:noFill/>
                      </a:ln>
                      <a:effectLs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514399030"/>
              </p:ext>
            </p:extLst>
          </p:nvPr>
        </p:nvGraphicFramePr>
        <p:xfrm>
          <a:off x="2686050" y="4671560"/>
          <a:ext cx="3035877" cy="987242"/>
        </p:xfrm>
        <a:graphic>
          <a:graphicData uri="http://schemas.openxmlformats.org/presentationml/2006/ole">
            <mc:AlternateContent xmlns:mc="http://schemas.openxmlformats.org/markup-compatibility/2006">
              <mc:Choice xmlns:v="urn:schemas-microsoft-com:vml" Requires="v">
                <p:oleObj spid="_x0000_s19173" name="Equation" r:id="rId9" imgW="1473200" imgH="482600" progId="Equation.DSMT4">
                  <p:embed/>
                </p:oleObj>
              </mc:Choice>
              <mc:Fallback>
                <p:oleObj name="Equation" r:id="rId9" imgW="1473200" imgH="482600" progId="Equation.DSMT4">
                  <p:embed/>
                  <p:pic>
                    <p:nvPicPr>
                      <p:cNvPr id="12"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6050" y="4671560"/>
                        <a:ext cx="3035877" cy="987242"/>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4089545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Pre-requisite: Matrix differentiation</a:t>
            </a:r>
          </a:p>
        </p:txBody>
      </p:sp>
      <p:sp>
        <p:nvSpPr>
          <p:cNvPr id="3" name="内容占位符 2"/>
          <p:cNvSpPr>
            <a:spLocks noGrp="1"/>
          </p:cNvSpPr>
          <p:nvPr>
            <p:ph idx="1"/>
          </p:nvPr>
        </p:nvSpPr>
        <p:spPr/>
        <p:txBody>
          <a:bodyPr/>
          <a:lstStyle/>
          <a:p>
            <a:pPr marL="539750" indent="-457200">
              <a:buFont typeface="+mj-lt"/>
              <a:buAutoNum type="arabicPeriod" startAt="4"/>
            </a:pPr>
            <a:r>
              <a:rPr lang="en-US" dirty="0"/>
              <a:t>Function is a vector and the variable is a vector</a:t>
            </a:r>
          </a:p>
          <a:p>
            <a:pPr marL="82550" indent="0">
              <a:buNone/>
            </a:pPr>
            <a:endParaRPr lang="en-US" dirty="0"/>
          </a:p>
          <a:p>
            <a:pPr marL="82550" indent="360363">
              <a:buNone/>
            </a:pPr>
            <a:r>
              <a:rPr lang="en-US" dirty="0"/>
              <a:t>Definition</a:t>
            </a:r>
          </a:p>
          <a:p>
            <a:endParaRPr lang="en-US" dirty="0"/>
          </a:p>
        </p:txBody>
      </p:sp>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25</a:t>
            </a:fld>
            <a:endParaRPr lang="en-US" altLang="zh-CN" sz="1800" dirty="0">
              <a:solidFill>
                <a:srgbClr val="000000"/>
              </a:solidFill>
            </a:endParaRPr>
          </a:p>
        </p:txBody>
      </p:sp>
      <p:graphicFrame>
        <p:nvGraphicFramePr>
          <p:cNvPr id="7" name="Object 4"/>
          <p:cNvGraphicFramePr>
            <a:graphicFrameLocks noChangeAspect="1"/>
          </p:cNvGraphicFramePr>
          <p:nvPr>
            <p:extLst>
              <p:ext uri="{D42A27DB-BD31-4B8C-83A1-F6EECF244321}">
                <p14:modId xmlns:p14="http://schemas.microsoft.com/office/powerpoint/2010/main" val="19462506"/>
              </p:ext>
            </p:extLst>
          </p:nvPr>
        </p:nvGraphicFramePr>
        <p:xfrm>
          <a:off x="2003916" y="1289481"/>
          <a:ext cx="5576310" cy="543782"/>
        </p:xfrm>
        <a:graphic>
          <a:graphicData uri="http://schemas.openxmlformats.org/presentationml/2006/ole">
            <mc:AlternateContent xmlns:mc="http://schemas.openxmlformats.org/markup-compatibility/2006">
              <mc:Choice xmlns:v="urn:schemas-microsoft-com:vml" Requires="v">
                <p:oleObj spid="_x0000_s19824" name="Equation" r:id="rId3" imgW="2844800" imgH="279400" progId="Equation.DSMT4">
                  <p:embed/>
                </p:oleObj>
              </mc:Choice>
              <mc:Fallback>
                <p:oleObj name="Equation" r:id="rId3" imgW="2844800" imgH="279400" progId="Equation.DSMT4">
                  <p:embed/>
                  <p:pic>
                    <p:nvPicPr>
                      <p:cNvPr id="13"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3916" y="1289481"/>
                        <a:ext cx="5576310" cy="543782"/>
                      </a:xfrm>
                      <a:prstGeom prst="rect">
                        <a:avLst/>
                      </a:prstGeom>
                      <a:noFill/>
                      <a:ln>
                        <a:noFill/>
                      </a:ln>
                      <a:effectLst/>
                      <a:extLst/>
                    </p:spPr>
                  </p:pic>
                </p:oleObj>
              </mc:Fallback>
            </mc:AlternateContent>
          </a:graphicData>
        </a:graphic>
      </p:graphicFrame>
      <p:graphicFrame>
        <p:nvGraphicFramePr>
          <p:cNvPr id="8" name="Object 10"/>
          <p:cNvGraphicFramePr>
            <a:graphicFrameLocks noChangeAspect="1"/>
          </p:cNvGraphicFramePr>
          <p:nvPr>
            <p:extLst>
              <p:ext uri="{D42A27DB-BD31-4B8C-83A1-F6EECF244321}">
                <p14:modId xmlns:p14="http://schemas.microsoft.com/office/powerpoint/2010/main" val="3733531209"/>
              </p:ext>
            </p:extLst>
          </p:nvPr>
        </p:nvGraphicFramePr>
        <p:xfrm>
          <a:off x="2315568" y="2420837"/>
          <a:ext cx="4624110" cy="3055955"/>
        </p:xfrm>
        <a:graphic>
          <a:graphicData uri="http://schemas.openxmlformats.org/presentationml/2006/ole">
            <mc:AlternateContent xmlns:mc="http://schemas.openxmlformats.org/markup-compatibility/2006">
              <mc:Choice xmlns:v="urn:schemas-microsoft-com:vml" Requires="v">
                <p:oleObj spid="_x0000_s19825" name="Equation" r:id="rId5" imgW="2387600" imgH="1587500" progId="Equation.DSMT4">
                  <p:embed/>
                </p:oleObj>
              </mc:Choice>
              <mc:Fallback>
                <p:oleObj name="Equation" r:id="rId5" imgW="2387600" imgH="1587500" progId="Equation.DSMT4">
                  <p:embed/>
                  <p:pic>
                    <p:nvPicPr>
                      <p:cNvPr id="14"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5568" y="2420837"/>
                        <a:ext cx="4624110" cy="305595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6330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Pre-requisite: Matrix differentiation</a:t>
            </a:r>
          </a:p>
        </p:txBody>
      </p:sp>
      <p:sp>
        <p:nvSpPr>
          <p:cNvPr id="3" name="内容占位符 2"/>
          <p:cNvSpPr>
            <a:spLocks noGrp="1"/>
          </p:cNvSpPr>
          <p:nvPr>
            <p:ph idx="1"/>
          </p:nvPr>
        </p:nvSpPr>
        <p:spPr/>
        <p:txBody>
          <a:bodyPr/>
          <a:lstStyle/>
          <a:p>
            <a:pPr marL="539750" indent="-457200">
              <a:buFont typeface="+mj-lt"/>
              <a:buAutoNum type="arabicPeriod" startAt="5"/>
            </a:pPr>
            <a:r>
              <a:rPr lang="en-US" dirty="0"/>
              <a:t>Function is a vector and the variable is a vector</a:t>
            </a:r>
          </a:p>
          <a:p>
            <a:pPr marL="82550" indent="0">
              <a:buNone/>
            </a:pPr>
            <a:endParaRPr lang="en-US" dirty="0"/>
          </a:p>
          <a:p>
            <a:pPr marL="82550" indent="360363">
              <a:buNone/>
            </a:pPr>
            <a:r>
              <a:rPr lang="en-US" dirty="0"/>
              <a:t>In a similar way</a:t>
            </a:r>
          </a:p>
          <a:p>
            <a:endParaRPr lang="en-US" dirty="0"/>
          </a:p>
        </p:txBody>
      </p:sp>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26</a:t>
            </a:fld>
            <a:endParaRPr lang="en-US" altLang="zh-CN" sz="1800" dirty="0">
              <a:solidFill>
                <a:srgbClr val="000000"/>
              </a:solidFill>
            </a:endParaRPr>
          </a:p>
        </p:txBody>
      </p:sp>
      <p:graphicFrame>
        <p:nvGraphicFramePr>
          <p:cNvPr id="7" name="Object 4"/>
          <p:cNvGraphicFramePr>
            <a:graphicFrameLocks noChangeAspect="1"/>
          </p:cNvGraphicFramePr>
          <p:nvPr>
            <p:extLst>
              <p:ext uri="{D42A27DB-BD31-4B8C-83A1-F6EECF244321}">
                <p14:modId xmlns:p14="http://schemas.microsoft.com/office/powerpoint/2010/main" val="3798768508"/>
              </p:ext>
            </p:extLst>
          </p:nvPr>
        </p:nvGraphicFramePr>
        <p:xfrm>
          <a:off x="1989167" y="1318977"/>
          <a:ext cx="5576310" cy="543782"/>
        </p:xfrm>
        <a:graphic>
          <a:graphicData uri="http://schemas.openxmlformats.org/presentationml/2006/ole">
            <mc:AlternateContent xmlns:mc="http://schemas.openxmlformats.org/markup-compatibility/2006">
              <mc:Choice xmlns:v="urn:schemas-microsoft-com:vml" Requires="v">
                <p:oleObj spid="_x0000_s20848" name="Equation" r:id="rId3" imgW="2844800" imgH="279400" progId="Equation.DSMT4">
                  <p:embed/>
                </p:oleObj>
              </mc:Choice>
              <mc:Fallback>
                <p:oleObj name="Equation" r:id="rId3" imgW="2844800" imgH="279400" progId="Equation.DSMT4">
                  <p:embed/>
                  <p:pic>
                    <p:nvPicPr>
                      <p:cNvPr id="13"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167" y="1318977"/>
                        <a:ext cx="5576310" cy="543782"/>
                      </a:xfrm>
                      <a:prstGeom prst="rect">
                        <a:avLst/>
                      </a:prstGeom>
                      <a:noFill/>
                      <a:ln>
                        <a:noFill/>
                      </a:ln>
                      <a:effectLst/>
                      <a:extLst/>
                    </p:spPr>
                  </p:pic>
                </p:oleObj>
              </mc:Fallback>
            </mc:AlternateContent>
          </a:graphicData>
        </a:graphic>
      </p:graphicFrame>
      <p:graphicFrame>
        <p:nvGraphicFramePr>
          <p:cNvPr id="8" name="Object 6"/>
          <p:cNvGraphicFramePr>
            <a:graphicFrameLocks noChangeAspect="1"/>
          </p:cNvGraphicFramePr>
          <p:nvPr>
            <p:extLst>
              <p:ext uri="{D42A27DB-BD31-4B8C-83A1-F6EECF244321}">
                <p14:modId xmlns:p14="http://schemas.microsoft.com/office/powerpoint/2010/main" val="2805888114"/>
              </p:ext>
            </p:extLst>
          </p:nvPr>
        </p:nvGraphicFramePr>
        <p:xfrm>
          <a:off x="2235903" y="2492924"/>
          <a:ext cx="4606917" cy="3129105"/>
        </p:xfrm>
        <a:graphic>
          <a:graphicData uri="http://schemas.openxmlformats.org/presentationml/2006/ole">
            <mc:AlternateContent xmlns:mc="http://schemas.openxmlformats.org/markup-compatibility/2006">
              <mc:Choice xmlns:v="urn:schemas-microsoft-com:vml" Requires="v">
                <p:oleObj spid="_x0000_s20849" name="Equation" r:id="rId5" imgW="2324100" imgH="1587500" progId="Equation.DSMT4">
                  <p:embed/>
                </p:oleObj>
              </mc:Choice>
              <mc:Fallback>
                <p:oleObj name="Equation" r:id="rId5" imgW="2324100" imgH="1587500" progId="Equation.DSMT4">
                  <p:embed/>
                  <p:pic>
                    <p:nvPicPr>
                      <p:cNvPr id="9"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5903" y="2492924"/>
                        <a:ext cx="4606917" cy="312910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659322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Pre-requisite: Matrix differentiation</a:t>
            </a:r>
          </a:p>
        </p:txBody>
      </p:sp>
      <p:sp>
        <p:nvSpPr>
          <p:cNvPr id="3" name="内容占位符 2"/>
          <p:cNvSpPr>
            <a:spLocks noGrp="1"/>
          </p:cNvSpPr>
          <p:nvPr>
            <p:ph idx="1"/>
          </p:nvPr>
        </p:nvSpPr>
        <p:spPr/>
        <p:txBody>
          <a:bodyPr/>
          <a:lstStyle/>
          <a:p>
            <a:pPr marL="539750" indent="-457200">
              <a:buFont typeface="+mj-lt"/>
              <a:buAutoNum type="arabicPeriod" startAt="5"/>
            </a:pPr>
            <a:r>
              <a:rPr lang="en-US" dirty="0"/>
              <a:t>Function is a vector and the variable is a vector</a:t>
            </a:r>
          </a:p>
          <a:p>
            <a:pPr marL="82550" indent="0">
              <a:buNone/>
            </a:pPr>
            <a:endParaRPr lang="en-US" dirty="0"/>
          </a:p>
          <a:p>
            <a:pPr marL="82550" indent="360363">
              <a:buNone/>
            </a:pPr>
            <a:r>
              <a:rPr lang="en-US" dirty="0"/>
              <a:t>Example</a:t>
            </a:r>
          </a:p>
        </p:txBody>
      </p:sp>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27</a:t>
            </a:fld>
            <a:endParaRPr lang="en-US" altLang="zh-CN" sz="1800" dirty="0">
              <a:solidFill>
                <a:srgbClr val="000000"/>
              </a:solidFill>
            </a:endParaRPr>
          </a:p>
        </p:txBody>
      </p:sp>
      <p:graphicFrame>
        <p:nvGraphicFramePr>
          <p:cNvPr id="7" name="Object 4"/>
          <p:cNvGraphicFramePr>
            <a:graphicFrameLocks noChangeAspect="1"/>
          </p:cNvGraphicFramePr>
          <p:nvPr/>
        </p:nvGraphicFramePr>
        <p:xfrm>
          <a:off x="1989167" y="1318977"/>
          <a:ext cx="5576310" cy="543782"/>
        </p:xfrm>
        <a:graphic>
          <a:graphicData uri="http://schemas.openxmlformats.org/presentationml/2006/ole">
            <mc:AlternateContent xmlns:mc="http://schemas.openxmlformats.org/markup-compatibility/2006">
              <mc:Choice xmlns:v="urn:schemas-microsoft-com:vml" Requires="v">
                <p:oleObj spid="_x0000_s21688" name="Equation" r:id="rId3" imgW="2844800" imgH="279400" progId="Equation.DSMT4">
                  <p:embed/>
                </p:oleObj>
              </mc:Choice>
              <mc:Fallback>
                <p:oleObj name="Equation" r:id="rId3" imgW="2844800" imgH="279400" progId="Equation.DSMT4">
                  <p:embed/>
                  <p:pic>
                    <p:nvPicPr>
                      <p:cNvPr id="7"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167" y="1318977"/>
                        <a:ext cx="5576310" cy="543782"/>
                      </a:xfrm>
                      <a:prstGeom prst="rect">
                        <a:avLst/>
                      </a:prstGeom>
                      <a:noFill/>
                      <a:ln>
                        <a:noFill/>
                      </a:ln>
                      <a:effectLst/>
                      <a:extLst/>
                    </p:spPr>
                  </p:pic>
                </p:oleObj>
              </mc:Fallback>
            </mc:AlternateContent>
          </a:graphicData>
        </a:graphic>
      </p:graphicFrame>
      <mc:AlternateContent xmlns:mc="http://schemas.openxmlformats.org/markup-compatibility/2006" xmlns:a14="http://schemas.microsoft.com/office/drawing/2010/main">
        <mc:Choice Requires="a14">
          <p:sp>
            <p:nvSpPr>
              <p:cNvPr id="9" name="文本框 8"/>
              <p:cNvSpPr txBox="1"/>
              <p:nvPr/>
            </p:nvSpPr>
            <p:spPr>
              <a:xfrm>
                <a:off x="638822" y="2576355"/>
                <a:ext cx="8034122" cy="9775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𝒚</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𝑦</m:t>
                                    </m:r>
                                  </m:e>
                                  <m:sub>
                                    <m:r>
                                      <m:rPr>
                                        <m:brk m:alnAt="7"/>
                                      </m:rPr>
                                      <a:rPr lang="en-US" sz="2400" i="1">
                                        <a:latin typeface="Cambria Math" panose="02040503050406030204" pitchFamily="18" charset="0"/>
                                      </a:rPr>
                                      <m:t>1</m:t>
                                    </m:r>
                                  </m:sub>
                                </m:sSub>
                                <m:r>
                                  <m:rPr>
                                    <m:brk m:alnAt="7"/>
                                  </m:rPr>
                                  <a:rPr lang="en-US" sz="2400" i="1">
                                    <a:latin typeface="Cambria Math" panose="02040503050406030204" pitchFamily="18" charset="0"/>
                                  </a:rPr>
                                  <m:t>(</m:t>
                                </m:r>
                                <m:r>
                                  <m:rPr>
                                    <m:brk m:alnAt="7"/>
                                  </m:rPr>
                                  <a:rPr lang="en-US" sz="2400" b="1" i="1">
                                    <a:latin typeface="Cambria Math" panose="02040503050406030204" pitchFamily="18" charset="0"/>
                                  </a:rPr>
                                  <m:t>𝒙</m:t>
                                </m:r>
                                <m:r>
                                  <m:rPr>
                                    <m:brk m:alnAt="7"/>
                                  </m:rPr>
                                  <a:rPr lang="en-US" sz="2400" i="1">
                                    <a:latin typeface="Cambria Math" panose="02040503050406030204" pitchFamily="18" charset="0"/>
                                  </a:rPr>
                                  <m:t>)</m:t>
                                </m:r>
                              </m:e>
                            </m:mr>
                            <m:mr>
                              <m:e>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2</m:t>
                                    </m:r>
                                  </m:sub>
                                </m:sSub>
                                <m:r>
                                  <a:rPr lang="en-US" sz="2400" i="1">
                                    <a:latin typeface="Cambria Math" panose="02040503050406030204" pitchFamily="18" charset="0"/>
                                  </a:rPr>
                                  <m:t>(</m:t>
                                </m:r>
                                <m:r>
                                  <a:rPr lang="en-US" sz="2400" b="1" i="1">
                                    <a:latin typeface="Cambria Math" panose="02040503050406030204" pitchFamily="18" charset="0"/>
                                  </a:rPr>
                                  <m:t>𝒙</m:t>
                                </m:r>
                                <m:r>
                                  <a:rPr lang="en-US" sz="2400" i="1">
                                    <a:latin typeface="Cambria Math" panose="02040503050406030204" pitchFamily="18" charset="0"/>
                                  </a:rPr>
                                  <m:t>)</m:t>
                                </m:r>
                              </m:e>
                            </m:mr>
                          </m:m>
                        </m:e>
                      </m:d>
                      <m:r>
                        <a:rPr lang="en-US" sz="2400" b="0" i="1" smtClean="0">
                          <a:latin typeface="Cambria Math" panose="02040503050406030204" pitchFamily="18" charset="0"/>
                        </a:rPr>
                        <m:t>, </m:t>
                      </m:r>
                      <m:r>
                        <a:rPr lang="en-US" sz="2400" b="1" i="1" smtClean="0">
                          <a:latin typeface="Cambria Math" panose="02040503050406030204" pitchFamily="18" charset="0"/>
                        </a:rPr>
                        <m:t>𝒙</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m>
                            <m:mPr>
                              <m:mcs>
                                <m:mc>
                                  <m:mcPr>
                                    <m:count m:val="1"/>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m:rPr>
                                        <m:brk m:alnAt="7"/>
                                      </m:rPr>
                                      <a:rPr lang="en-US" sz="2400" b="0" i="1" smtClean="0">
                                        <a:latin typeface="Cambria Math" panose="02040503050406030204" pitchFamily="18" charset="0"/>
                                      </a:rPr>
                                      <m:t>𝑥</m:t>
                                    </m:r>
                                  </m:e>
                                  <m:sub>
                                    <m:r>
                                      <m:rPr>
                                        <m:brk m:alnAt="7"/>
                                      </m:rPr>
                                      <a:rPr lang="en-US" sz="2400" b="0" i="1" smtClean="0">
                                        <a:latin typeface="Cambria Math" panose="02040503050406030204" pitchFamily="18" charset="0"/>
                                      </a:rPr>
                                      <m:t>1</m:t>
                                    </m:r>
                                  </m:sub>
                                </m:sSub>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3</m:t>
                                    </m:r>
                                  </m:sub>
                                </m:sSub>
                              </m:e>
                            </m:mr>
                          </m:m>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1</m:t>
                          </m:r>
                        </m:sub>
                      </m:sSub>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𝒙</m:t>
                          </m:r>
                        </m:e>
                      </m:d>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2</m:t>
                          </m:r>
                        </m:sup>
                      </m:sSubSup>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2</m:t>
                          </m:r>
                        </m:sub>
                      </m:sSub>
                      <m:d>
                        <m:dPr>
                          <m:ctrlPr>
                            <a:rPr lang="en-US" sz="2400" b="0" i="1" smtClean="0">
                              <a:latin typeface="Cambria Math" panose="02040503050406030204" pitchFamily="18" charset="0"/>
                            </a:rPr>
                          </m:ctrlPr>
                        </m:dPr>
                        <m:e>
                          <m:r>
                            <a:rPr lang="en-US" sz="2400" b="1" i="1" smtClean="0">
                              <a:latin typeface="Cambria Math" panose="02040503050406030204" pitchFamily="18" charset="0"/>
                            </a:rPr>
                            <m:t>𝒙</m:t>
                          </m:r>
                        </m:e>
                      </m:d>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𝑥</m:t>
                          </m:r>
                        </m:e>
                        <m:sub>
                          <m:r>
                            <a:rPr lang="en-US" sz="2400" b="0" i="1" smtClean="0">
                              <a:latin typeface="Cambria Math" panose="02040503050406030204" pitchFamily="18" charset="0"/>
                            </a:rPr>
                            <m:t>3</m:t>
                          </m:r>
                        </m:sub>
                        <m:sup>
                          <m:r>
                            <a:rPr lang="en-US" sz="2400" b="0" i="1" smtClean="0">
                              <a:latin typeface="Cambria Math" panose="02040503050406030204" pitchFamily="18" charset="0"/>
                            </a:rPr>
                            <m:t>2</m:t>
                          </m:r>
                        </m:sup>
                      </m:sSubSup>
                      <m:r>
                        <a:rPr lang="en-US" sz="2400" b="0" i="1" smtClean="0">
                          <a:latin typeface="Cambria Math" panose="02040503050406030204" pitchFamily="18" charset="0"/>
                        </a:rPr>
                        <m:t>+3</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 </m:t>
                      </m:r>
                    </m:oMath>
                  </m:oMathPara>
                </a14:m>
                <a:endParaRPr lang="en-US" dirty="0"/>
              </a:p>
            </p:txBody>
          </p:sp>
        </mc:Choice>
        <mc:Fallback xmlns="">
          <p:sp>
            <p:nvSpPr>
              <p:cNvPr id="9" name="文本框 8"/>
              <p:cNvSpPr txBox="1">
                <a:spLocks noRot="1" noChangeAspect="1" noMove="1" noResize="1" noEditPoints="1" noAdjustHandles="1" noChangeArrowheads="1" noChangeShapeType="1" noTextEdit="1"/>
              </p:cNvSpPr>
              <p:nvPr/>
            </p:nvSpPr>
            <p:spPr>
              <a:xfrm>
                <a:off x="638822" y="2576355"/>
                <a:ext cx="8034122" cy="9775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本框 9"/>
              <p:cNvSpPr txBox="1"/>
              <p:nvPr/>
            </p:nvSpPr>
            <p:spPr>
              <a:xfrm>
                <a:off x="1736207" y="3783520"/>
                <a:ext cx="5795241" cy="23996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i="1" smtClean="0">
                              <a:latin typeface="Cambria Math" panose="02040503050406030204" pitchFamily="18" charset="0"/>
                            </a:rPr>
                            <m:t>𝑑</m:t>
                          </m:r>
                          <m:sSup>
                            <m:sSupPr>
                              <m:ctrlPr>
                                <a:rPr lang="en-US" sz="2400" b="0" i="1" smtClean="0">
                                  <a:latin typeface="Cambria Math" panose="02040503050406030204" pitchFamily="18" charset="0"/>
                                </a:rPr>
                              </m:ctrlPr>
                            </m:sSupPr>
                            <m:e>
                              <m:r>
                                <a:rPr lang="en-US" sz="2400" b="1" i="1" smtClean="0">
                                  <a:latin typeface="Cambria Math" panose="02040503050406030204" pitchFamily="18" charset="0"/>
                                </a:rPr>
                                <m:t>𝒚</m:t>
                              </m:r>
                            </m:e>
                            <m:sup>
                              <m:r>
                                <a:rPr lang="en-US" sz="2400" b="0" i="1" smtClean="0">
                                  <a:latin typeface="Cambria Math" panose="02040503050406030204" pitchFamily="18" charset="0"/>
                                </a:rPr>
                                <m:t>𝑇</m:t>
                              </m:r>
                            </m:sup>
                          </m:sSup>
                        </m:num>
                        <m:den>
                          <m:r>
                            <a:rPr lang="en-US" sz="2400" i="1" smtClean="0">
                              <a:latin typeface="Cambria Math" panose="02040503050406030204" pitchFamily="18" charset="0"/>
                            </a:rPr>
                            <m:t>𝑑</m:t>
                          </m:r>
                          <m:r>
                            <a:rPr lang="en-US" sz="2400" b="1" i="1" smtClean="0">
                              <a:latin typeface="Cambria Math" panose="02040503050406030204" pitchFamily="18" charset="0"/>
                            </a:rPr>
                            <m:t>𝒙</m:t>
                          </m:r>
                        </m:den>
                      </m:f>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m>
                            <m:mPr>
                              <m:mcs>
                                <m:mc>
                                  <m:mcPr>
                                    <m:count m:val="2"/>
                                    <m:mcJc m:val="center"/>
                                  </m:mcPr>
                                </m:mc>
                              </m:mcs>
                              <m:ctrlPr>
                                <a:rPr lang="en-US" sz="2400" b="0" i="1" smtClean="0">
                                  <a:latin typeface="Cambria Math" panose="02040503050406030204" pitchFamily="18" charset="0"/>
                                </a:rPr>
                              </m:ctrlPr>
                            </m:mPr>
                            <m:mr>
                              <m:e>
                                <m:f>
                                  <m:fPr>
                                    <m:ctrlPr>
                                      <a:rPr lang="en-US" sz="2400" b="0" i="1" smtClean="0">
                                        <a:latin typeface="Cambria Math" panose="02040503050406030204" pitchFamily="18" charset="0"/>
                                      </a:rPr>
                                    </m:ctrlPr>
                                  </m:fPr>
                                  <m:num>
                                    <m:r>
                                      <m:rPr>
                                        <m:brk m:alnAt="7"/>
                                      </m:rPr>
                                      <a:rPr lang="en-US" sz="2400" b="0" i="1" smtClean="0">
                                        <a:latin typeface="Cambria Math" panose="02040503050406030204" pitchFamily="18" charset="0"/>
                                      </a:rPr>
                                      <m:t>𝑑</m:t>
                                    </m:r>
                                    <m:sSub>
                                      <m:sSubPr>
                                        <m:ctrlPr>
                                          <a:rPr lang="en-US" sz="2400" b="0" i="1" smtClean="0">
                                            <a:latin typeface="Cambria Math" panose="02040503050406030204" pitchFamily="18" charset="0"/>
                                          </a:rPr>
                                        </m:ctrlPr>
                                      </m:sSubPr>
                                      <m:e>
                                        <m:r>
                                          <m:rPr>
                                            <m:brk m:alnAt="7"/>
                                          </m:rPr>
                                          <a:rPr lang="en-US" sz="2400" b="0" i="1" smtClean="0">
                                            <a:latin typeface="Cambria Math" panose="02040503050406030204" pitchFamily="18" charset="0"/>
                                          </a:rPr>
                                          <m:t>𝑦</m:t>
                                        </m:r>
                                      </m:e>
                                      <m:sub>
                                        <m:r>
                                          <m:rPr>
                                            <m:brk m:alnAt="7"/>
                                          </m:rPr>
                                          <a:rPr lang="en-US" sz="2400" b="0" i="1" smtClean="0">
                                            <a:latin typeface="Cambria Math" panose="02040503050406030204" pitchFamily="18" charset="0"/>
                                          </a:rPr>
                                          <m:t>1</m:t>
                                        </m:r>
                                      </m:sub>
                                    </m:sSub>
                                    <m:r>
                                      <m:rPr>
                                        <m:brk m:alnAt="7"/>
                                      </m:rPr>
                                      <a:rPr lang="en-US" sz="2400" b="0" i="1" smtClean="0">
                                        <a:latin typeface="Cambria Math" panose="02040503050406030204" pitchFamily="18" charset="0"/>
                                      </a:rPr>
                                      <m:t>(</m:t>
                                    </m:r>
                                    <m:r>
                                      <m:rPr>
                                        <m:brk m:alnAt="7"/>
                                      </m:rPr>
                                      <a:rPr lang="en-US" sz="2400" b="1" i="1" smtClean="0">
                                        <a:latin typeface="Cambria Math" panose="02040503050406030204" pitchFamily="18" charset="0"/>
                                      </a:rPr>
                                      <m:t>𝒙</m:t>
                                    </m:r>
                                    <m:r>
                                      <m:rPr>
                                        <m:brk m:alnAt="7"/>
                                      </m:rPr>
                                      <a:rPr lang="en-US" sz="2400" b="0" i="1" smtClean="0">
                                        <a:latin typeface="Cambria Math" panose="02040503050406030204" pitchFamily="18" charset="0"/>
                                      </a:rPr>
                                      <m:t>)</m:t>
                                    </m:r>
                                  </m:num>
                                  <m:den>
                                    <m:r>
                                      <m:rPr>
                                        <m:brk m:alnAt="7"/>
                                      </m:rPr>
                                      <a:rPr lang="en-US" sz="2400" b="0" i="1" smtClean="0">
                                        <a:latin typeface="Cambria Math" panose="02040503050406030204" pitchFamily="18" charset="0"/>
                                      </a:rPr>
                                      <m:t>𝑑</m:t>
                                    </m:r>
                                    <m:sSub>
                                      <m:sSubPr>
                                        <m:ctrlPr>
                                          <a:rPr lang="en-US" sz="2400" b="0" i="1" smtClean="0">
                                            <a:latin typeface="Cambria Math" panose="02040503050406030204" pitchFamily="18" charset="0"/>
                                          </a:rPr>
                                        </m:ctrlPr>
                                      </m:sSubPr>
                                      <m:e>
                                        <m:r>
                                          <m:rPr>
                                            <m:brk m:alnAt="7"/>
                                          </m:rPr>
                                          <a:rPr lang="en-US" sz="2400" b="0" i="1" smtClean="0">
                                            <a:latin typeface="Cambria Math" panose="02040503050406030204" pitchFamily="18" charset="0"/>
                                          </a:rPr>
                                          <m:t>𝑥</m:t>
                                        </m:r>
                                      </m:e>
                                      <m:sub>
                                        <m:r>
                                          <m:rPr>
                                            <m:brk m:alnAt="7"/>
                                          </m:rPr>
                                          <a:rPr lang="en-US" sz="2400" b="0" i="1" smtClean="0">
                                            <a:latin typeface="Cambria Math" panose="02040503050406030204" pitchFamily="18" charset="0"/>
                                          </a:rPr>
                                          <m:t>1</m:t>
                                        </m:r>
                                      </m:sub>
                                    </m:sSub>
                                  </m:den>
                                </m:f>
                              </m:e>
                              <m:e>
                                <m:f>
                                  <m:fPr>
                                    <m:ctrlPr>
                                      <a:rPr lang="en-US" sz="2400" i="1">
                                        <a:latin typeface="Cambria Math" panose="02040503050406030204" pitchFamily="18" charset="0"/>
                                      </a:rPr>
                                    </m:ctrlPr>
                                  </m:fPr>
                                  <m:num>
                                    <m:r>
                                      <m:rPr>
                                        <m:brk m:alnAt="7"/>
                                      </m:rPr>
                                      <a:rPr lang="en-US" sz="2400" i="1">
                                        <a:latin typeface="Cambria Math" panose="02040503050406030204" pitchFamily="18" charset="0"/>
                                      </a:rPr>
                                      <m:t>𝑑</m:t>
                                    </m:r>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𝑦</m:t>
                                        </m:r>
                                      </m:e>
                                      <m:sub>
                                        <m:r>
                                          <a:rPr lang="en-US" sz="2400" b="0" i="1" smtClean="0">
                                            <a:latin typeface="Cambria Math" panose="02040503050406030204" pitchFamily="18" charset="0"/>
                                          </a:rPr>
                                          <m:t>2</m:t>
                                        </m:r>
                                      </m:sub>
                                    </m:sSub>
                                    <m:r>
                                      <m:rPr>
                                        <m:brk m:alnAt="7"/>
                                      </m:rPr>
                                      <a:rPr lang="en-US" sz="2400" i="1">
                                        <a:latin typeface="Cambria Math" panose="02040503050406030204" pitchFamily="18" charset="0"/>
                                      </a:rPr>
                                      <m:t>(</m:t>
                                    </m:r>
                                    <m:r>
                                      <m:rPr>
                                        <m:brk m:alnAt="7"/>
                                      </m:rPr>
                                      <a:rPr lang="en-US" sz="2400" b="1" i="1">
                                        <a:latin typeface="Cambria Math" panose="02040503050406030204" pitchFamily="18" charset="0"/>
                                      </a:rPr>
                                      <m:t>𝒙</m:t>
                                    </m:r>
                                    <m:r>
                                      <m:rPr>
                                        <m:brk m:alnAt="7"/>
                                      </m:rPr>
                                      <a:rPr lang="en-US" sz="2400" i="1">
                                        <a:latin typeface="Cambria Math" panose="02040503050406030204" pitchFamily="18" charset="0"/>
                                      </a:rPr>
                                      <m:t>)</m:t>
                                    </m:r>
                                  </m:num>
                                  <m:den>
                                    <m:r>
                                      <m:rPr>
                                        <m:brk m:alnAt="7"/>
                                      </m:rPr>
                                      <a:rPr lang="en-US" sz="2400" i="1">
                                        <a:latin typeface="Cambria Math" panose="02040503050406030204" pitchFamily="18" charset="0"/>
                                      </a:rPr>
                                      <m:t>𝑑</m:t>
                                    </m:r>
                                    <m:sSub>
                                      <m:sSubPr>
                                        <m:ctrlPr>
                                          <a:rPr lang="en-US" sz="2400" b="0" i="1" smtClean="0">
                                            <a:latin typeface="Cambria Math" panose="02040503050406030204" pitchFamily="18" charset="0"/>
                                          </a:rPr>
                                        </m:ctrlPr>
                                      </m:sSubPr>
                                      <m:e>
                                        <m:r>
                                          <m:rPr>
                                            <m:brk m:alnAt="7"/>
                                          </m:rPr>
                                          <a:rPr lang="en-US" sz="2400" b="0" i="1">
                                            <a:latin typeface="Cambria Math" panose="02040503050406030204" pitchFamily="18" charset="0"/>
                                          </a:rPr>
                                          <m:t>𝑥</m:t>
                                        </m:r>
                                      </m:e>
                                      <m:sub>
                                        <m:r>
                                          <m:rPr>
                                            <m:brk m:alnAt="7"/>
                                          </m:rPr>
                                          <a:rPr lang="en-US" sz="2400" b="0" i="1" smtClean="0">
                                            <a:latin typeface="Cambria Math" panose="02040503050406030204" pitchFamily="18" charset="0"/>
                                          </a:rPr>
                                          <m:t>1</m:t>
                                        </m:r>
                                      </m:sub>
                                    </m:sSub>
                                  </m:den>
                                </m:f>
                              </m:e>
                            </m:mr>
                            <m:mr>
                              <m:e>
                                <m:f>
                                  <m:fPr>
                                    <m:ctrlPr>
                                      <a:rPr lang="en-US" sz="2400" i="1">
                                        <a:latin typeface="Cambria Math" panose="02040503050406030204" pitchFamily="18" charset="0"/>
                                      </a:rPr>
                                    </m:ctrlPr>
                                  </m:fPr>
                                  <m:num>
                                    <m:r>
                                      <m:rPr>
                                        <m:brk m:alnAt="7"/>
                                      </m:rPr>
                                      <a:rPr lang="en-US" sz="2400" i="1">
                                        <a:latin typeface="Cambria Math" panose="02040503050406030204" pitchFamily="18" charset="0"/>
                                      </a:rPr>
                                      <m:t>𝑑</m:t>
                                    </m:r>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𝑦</m:t>
                                        </m:r>
                                      </m:e>
                                      <m:sub>
                                        <m:r>
                                          <m:rPr>
                                            <m:brk m:alnAt="7"/>
                                          </m:rPr>
                                          <a:rPr lang="en-US" sz="2400" i="1">
                                            <a:latin typeface="Cambria Math" panose="02040503050406030204" pitchFamily="18" charset="0"/>
                                          </a:rPr>
                                          <m:t>1</m:t>
                                        </m:r>
                                      </m:sub>
                                    </m:sSub>
                                    <m:r>
                                      <m:rPr>
                                        <m:brk m:alnAt="7"/>
                                      </m:rPr>
                                      <a:rPr lang="en-US" sz="2400" i="1">
                                        <a:latin typeface="Cambria Math" panose="02040503050406030204" pitchFamily="18" charset="0"/>
                                      </a:rPr>
                                      <m:t>(</m:t>
                                    </m:r>
                                    <m:r>
                                      <m:rPr>
                                        <m:brk m:alnAt="7"/>
                                      </m:rPr>
                                      <a:rPr lang="en-US" sz="2400" b="1" i="1">
                                        <a:latin typeface="Cambria Math" panose="02040503050406030204" pitchFamily="18" charset="0"/>
                                      </a:rPr>
                                      <m:t>𝒙</m:t>
                                    </m:r>
                                    <m:r>
                                      <m:rPr>
                                        <m:brk m:alnAt="7"/>
                                      </m:rPr>
                                      <a:rPr lang="en-US" sz="2400" i="1">
                                        <a:latin typeface="Cambria Math" panose="02040503050406030204" pitchFamily="18" charset="0"/>
                                      </a:rPr>
                                      <m:t>)</m:t>
                                    </m:r>
                                  </m:num>
                                  <m:den>
                                    <m:r>
                                      <m:rPr>
                                        <m:brk m:alnAt="7"/>
                                      </m:rPr>
                                      <a:rPr lang="en-US" sz="2400" i="1">
                                        <a:latin typeface="Cambria Math" panose="02040503050406030204" pitchFamily="18" charset="0"/>
                                      </a:rPr>
                                      <m:t>𝑑</m:t>
                                    </m:r>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𝑥</m:t>
                                        </m:r>
                                      </m:e>
                                      <m:sub>
                                        <m:r>
                                          <a:rPr lang="en-US" sz="2400" b="0" i="1" smtClean="0">
                                            <a:latin typeface="Cambria Math" panose="02040503050406030204" pitchFamily="18" charset="0"/>
                                          </a:rPr>
                                          <m:t>2</m:t>
                                        </m:r>
                                      </m:sub>
                                    </m:sSub>
                                  </m:den>
                                </m:f>
                              </m:e>
                              <m:e>
                                <m:f>
                                  <m:fPr>
                                    <m:ctrlPr>
                                      <a:rPr lang="en-US" sz="2400" i="1">
                                        <a:latin typeface="Cambria Math" panose="02040503050406030204" pitchFamily="18" charset="0"/>
                                      </a:rPr>
                                    </m:ctrlPr>
                                  </m:fPr>
                                  <m:num>
                                    <m:r>
                                      <m:rPr>
                                        <m:brk m:alnAt="7"/>
                                      </m:rPr>
                                      <a:rPr lang="en-US" sz="2400" i="1">
                                        <a:latin typeface="Cambria Math" panose="02040503050406030204" pitchFamily="18" charset="0"/>
                                      </a:rPr>
                                      <m:t>𝑑</m:t>
                                    </m:r>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𝑦</m:t>
                                        </m:r>
                                      </m:e>
                                      <m:sub>
                                        <m:r>
                                          <a:rPr lang="en-US" sz="2400" b="0" i="1" smtClean="0">
                                            <a:latin typeface="Cambria Math" panose="02040503050406030204" pitchFamily="18" charset="0"/>
                                          </a:rPr>
                                          <m:t>2</m:t>
                                        </m:r>
                                      </m:sub>
                                    </m:sSub>
                                    <m:r>
                                      <m:rPr>
                                        <m:brk m:alnAt="7"/>
                                      </m:rPr>
                                      <a:rPr lang="en-US" sz="2400" i="1">
                                        <a:latin typeface="Cambria Math" panose="02040503050406030204" pitchFamily="18" charset="0"/>
                                      </a:rPr>
                                      <m:t>(</m:t>
                                    </m:r>
                                    <m:r>
                                      <m:rPr>
                                        <m:brk m:alnAt="7"/>
                                      </m:rPr>
                                      <a:rPr lang="en-US" sz="2400" b="1" i="1">
                                        <a:latin typeface="Cambria Math" panose="02040503050406030204" pitchFamily="18" charset="0"/>
                                      </a:rPr>
                                      <m:t>𝒙</m:t>
                                    </m:r>
                                    <m:r>
                                      <m:rPr>
                                        <m:brk m:alnAt="7"/>
                                      </m:rPr>
                                      <a:rPr lang="en-US" sz="2400" i="1">
                                        <a:latin typeface="Cambria Math" panose="02040503050406030204" pitchFamily="18" charset="0"/>
                                      </a:rPr>
                                      <m:t>)</m:t>
                                    </m:r>
                                  </m:num>
                                  <m:den>
                                    <m:r>
                                      <m:rPr>
                                        <m:brk m:alnAt="7"/>
                                      </m:rPr>
                                      <a:rPr lang="en-US" sz="2400" i="1">
                                        <a:latin typeface="Cambria Math" panose="02040503050406030204" pitchFamily="18" charset="0"/>
                                      </a:rPr>
                                      <m:t>𝑑</m:t>
                                    </m:r>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𝑥</m:t>
                                        </m:r>
                                      </m:e>
                                      <m:sub>
                                        <m:r>
                                          <a:rPr lang="en-US" sz="2400" i="1">
                                            <a:latin typeface="Cambria Math" panose="02040503050406030204" pitchFamily="18" charset="0"/>
                                          </a:rPr>
                                          <m:t>2</m:t>
                                        </m:r>
                                      </m:sub>
                                    </m:sSub>
                                  </m:den>
                                </m:f>
                              </m:e>
                            </m:mr>
                            <m:mr>
                              <m:e>
                                <m:f>
                                  <m:fPr>
                                    <m:ctrlPr>
                                      <a:rPr lang="en-US" sz="2400" i="1">
                                        <a:latin typeface="Cambria Math" panose="02040503050406030204" pitchFamily="18" charset="0"/>
                                      </a:rPr>
                                    </m:ctrlPr>
                                  </m:fPr>
                                  <m:num>
                                    <m:r>
                                      <m:rPr>
                                        <m:brk m:alnAt="7"/>
                                      </m:rPr>
                                      <a:rPr lang="en-US" sz="2400" i="1">
                                        <a:latin typeface="Cambria Math" panose="02040503050406030204" pitchFamily="18" charset="0"/>
                                      </a:rPr>
                                      <m:t>𝑑</m:t>
                                    </m:r>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𝑦</m:t>
                                        </m:r>
                                      </m:e>
                                      <m:sub>
                                        <m:r>
                                          <m:rPr>
                                            <m:brk m:alnAt="7"/>
                                          </m:rPr>
                                          <a:rPr lang="en-US" sz="2400" i="1">
                                            <a:latin typeface="Cambria Math" panose="02040503050406030204" pitchFamily="18" charset="0"/>
                                          </a:rPr>
                                          <m:t>1</m:t>
                                        </m:r>
                                      </m:sub>
                                    </m:sSub>
                                    <m:r>
                                      <m:rPr>
                                        <m:brk m:alnAt="7"/>
                                      </m:rPr>
                                      <a:rPr lang="en-US" sz="2400" i="1">
                                        <a:latin typeface="Cambria Math" panose="02040503050406030204" pitchFamily="18" charset="0"/>
                                      </a:rPr>
                                      <m:t>(</m:t>
                                    </m:r>
                                    <m:r>
                                      <m:rPr>
                                        <m:brk m:alnAt="7"/>
                                      </m:rPr>
                                      <a:rPr lang="en-US" sz="2400" b="1" i="1">
                                        <a:latin typeface="Cambria Math" panose="02040503050406030204" pitchFamily="18" charset="0"/>
                                      </a:rPr>
                                      <m:t>𝒙</m:t>
                                    </m:r>
                                    <m:r>
                                      <m:rPr>
                                        <m:brk m:alnAt="7"/>
                                      </m:rPr>
                                      <a:rPr lang="en-US" sz="2400" i="1">
                                        <a:latin typeface="Cambria Math" panose="02040503050406030204" pitchFamily="18" charset="0"/>
                                      </a:rPr>
                                      <m:t>)</m:t>
                                    </m:r>
                                  </m:num>
                                  <m:den>
                                    <m:r>
                                      <m:rPr>
                                        <m:brk m:alnAt="7"/>
                                      </m:rPr>
                                      <a:rPr lang="en-US" sz="2400" i="1">
                                        <a:latin typeface="Cambria Math" panose="02040503050406030204" pitchFamily="18" charset="0"/>
                                      </a:rPr>
                                      <m:t>𝑑</m:t>
                                    </m:r>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𝑥</m:t>
                                        </m:r>
                                      </m:e>
                                      <m:sub>
                                        <m:r>
                                          <a:rPr lang="en-US" sz="2400" b="0" i="1" smtClean="0">
                                            <a:latin typeface="Cambria Math" panose="02040503050406030204" pitchFamily="18" charset="0"/>
                                          </a:rPr>
                                          <m:t>3</m:t>
                                        </m:r>
                                      </m:sub>
                                    </m:sSub>
                                  </m:den>
                                </m:f>
                              </m:e>
                              <m:e>
                                <m:f>
                                  <m:fPr>
                                    <m:ctrlPr>
                                      <a:rPr lang="en-US" sz="2400" i="1">
                                        <a:latin typeface="Cambria Math" panose="02040503050406030204" pitchFamily="18" charset="0"/>
                                      </a:rPr>
                                    </m:ctrlPr>
                                  </m:fPr>
                                  <m:num>
                                    <m:r>
                                      <m:rPr>
                                        <m:brk m:alnAt="7"/>
                                      </m:rPr>
                                      <a:rPr lang="en-US" sz="2400" i="1">
                                        <a:latin typeface="Cambria Math" panose="02040503050406030204" pitchFamily="18" charset="0"/>
                                      </a:rPr>
                                      <m:t>𝑑</m:t>
                                    </m:r>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𝑦</m:t>
                                        </m:r>
                                      </m:e>
                                      <m:sub>
                                        <m:r>
                                          <a:rPr lang="en-US" sz="2400" b="0" i="1" smtClean="0">
                                            <a:latin typeface="Cambria Math" panose="02040503050406030204" pitchFamily="18" charset="0"/>
                                          </a:rPr>
                                          <m:t>2</m:t>
                                        </m:r>
                                      </m:sub>
                                    </m:sSub>
                                    <m:r>
                                      <m:rPr>
                                        <m:brk m:alnAt="7"/>
                                      </m:rPr>
                                      <a:rPr lang="en-US" sz="2400" i="1">
                                        <a:latin typeface="Cambria Math" panose="02040503050406030204" pitchFamily="18" charset="0"/>
                                      </a:rPr>
                                      <m:t>(</m:t>
                                    </m:r>
                                    <m:r>
                                      <m:rPr>
                                        <m:brk m:alnAt="7"/>
                                      </m:rPr>
                                      <a:rPr lang="en-US" sz="2400" b="1" i="1">
                                        <a:latin typeface="Cambria Math" panose="02040503050406030204" pitchFamily="18" charset="0"/>
                                      </a:rPr>
                                      <m:t>𝒙</m:t>
                                    </m:r>
                                    <m:r>
                                      <m:rPr>
                                        <m:brk m:alnAt="7"/>
                                      </m:rPr>
                                      <a:rPr lang="en-US" sz="2400" i="1">
                                        <a:latin typeface="Cambria Math" panose="02040503050406030204" pitchFamily="18" charset="0"/>
                                      </a:rPr>
                                      <m:t>)</m:t>
                                    </m:r>
                                  </m:num>
                                  <m:den>
                                    <m:r>
                                      <m:rPr>
                                        <m:brk m:alnAt="7"/>
                                      </m:rPr>
                                      <a:rPr lang="en-US" sz="2400" i="1">
                                        <a:latin typeface="Cambria Math" panose="02040503050406030204" pitchFamily="18" charset="0"/>
                                      </a:rPr>
                                      <m:t>𝑑</m:t>
                                    </m:r>
                                    <m:sSub>
                                      <m:sSubPr>
                                        <m:ctrlPr>
                                          <a:rPr lang="en-US" sz="2400" i="1">
                                            <a:latin typeface="Cambria Math" panose="02040503050406030204" pitchFamily="18" charset="0"/>
                                          </a:rPr>
                                        </m:ctrlPr>
                                      </m:sSubPr>
                                      <m:e>
                                        <m:r>
                                          <m:rPr>
                                            <m:brk m:alnAt="7"/>
                                          </m:rPr>
                                          <a:rPr lang="en-US" sz="2400" i="1">
                                            <a:latin typeface="Cambria Math" panose="02040503050406030204" pitchFamily="18" charset="0"/>
                                          </a:rPr>
                                          <m:t>𝑥</m:t>
                                        </m:r>
                                      </m:e>
                                      <m:sub>
                                        <m:r>
                                          <a:rPr lang="en-US" sz="2400" i="1">
                                            <a:latin typeface="Cambria Math" panose="02040503050406030204" pitchFamily="18" charset="0"/>
                                          </a:rPr>
                                          <m:t>3</m:t>
                                        </m:r>
                                      </m:sub>
                                    </m:sSub>
                                  </m:den>
                                </m:f>
                              </m:e>
                            </m:mr>
                          </m:m>
                        </m:e>
                      </m:d>
                      <m:r>
                        <a:rPr lang="en-US" altLang="zh-CN" sz="2400" b="0" i="1" smtClean="0">
                          <a:latin typeface="Cambria Math" panose="02040503050406030204" pitchFamily="18" charset="0"/>
                        </a:rPr>
                        <m:t>=</m:t>
                      </m:r>
                      <m:d>
                        <m:dPr>
                          <m:ctrlPr>
                            <a:rPr lang="en-US" altLang="zh-CN" sz="2400" b="0" i="1" smtClean="0">
                              <a:latin typeface="Cambria Math" panose="02040503050406030204" pitchFamily="18" charset="0"/>
                            </a:rPr>
                          </m:ctrlPr>
                        </m:dPr>
                        <m:e>
                          <m:m>
                            <m:mPr>
                              <m:mcs>
                                <m:mc>
                                  <m:mcPr>
                                    <m:count m:val="2"/>
                                    <m:mcJc m:val="center"/>
                                  </m:mcPr>
                                </m:mc>
                              </m:mcs>
                              <m:ctrlPr>
                                <a:rPr lang="en-US" altLang="zh-CN" sz="2400" b="0" i="1" smtClean="0">
                                  <a:latin typeface="Cambria Math" panose="02040503050406030204" pitchFamily="18" charset="0"/>
                                </a:rPr>
                              </m:ctrlPr>
                            </m:mPr>
                            <m:mr>
                              <m:e>
                                <m:r>
                                  <m:rPr>
                                    <m:brk m:alnAt="7"/>
                                  </m:rPr>
                                  <a:rPr lang="en-US" altLang="zh-CN" sz="2400" b="0" i="1" smtClean="0">
                                    <a:latin typeface="Cambria Math" panose="02040503050406030204" pitchFamily="18" charset="0"/>
                                  </a:rPr>
                                  <m:t>2</m:t>
                                </m:r>
                                <m:sSub>
                                  <m:sSubPr>
                                    <m:ctrlPr>
                                      <a:rPr lang="en-US" altLang="zh-CN" sz="2400" b="0" i="1" smtClean="0">
                                        <a:latin typeface="Cambria Math" panose="02040503050406030204" pitchFamily="18" charset="0"/>
                                      </a:rPr>
                                    </m:ctrlPr>
                                  </m:sSubPr>
                                  <m:e>
                                    <m:r>
                                      <m:rPr>
                                        <m:brk m:alnAt="7"/>
                                      </m:rPr>
                                      <a:rPr lang="en-US" altLang="zh-CN" sz="2400" b="0" i="1" smtClean="0">
                                        <a:latin typeface="Cambria Math" panose="02040503050406030204" pitchFamily="18" charset="0"/>
                                      </a:rPr>
                                      <m:t>𝑥</m:t>
                                    </m:r>
                                  </m:e>
                                  <m:sub>
                                    <m:r>
                                      <m:rPr>
                                        <m:brk m:alnAt="7"/>
                                      </m:rPr>
                                      <a:rPr lang="en-US" altLang="zh-CN" sz="2400" b="0" i="1" smtClean="0">
                                        <a:latin typeface="Cambria Math" panose="02040503050406030204" pitchFamily="18" charset="0"/>
                                      </a:rPr>
                                      <m:t>1</m:t>
                                    </m:r>
                                  </m:sub>
                                </m:sSub>
                              </m:e>
                              <m:e>
                                <m:r>
                                  <a:rPr lang="en-US" altLang="zh-CN" sz="2400" b="0" i="1" smtClean="0">
                                    <a:latin typeface="Cambria Math" panose="02040503050406030204" pitchFamily="18" charset="0"/>
                                  </a:rPr>
                                  <m:t>0</m:t>
                                </m:r>
                              </m:e>
                            </m:mr>
                            <m:mr>
                              <m:e>
                                <m:r>
                                  <a:rPr lang="en-US" altLang="zh-CN" sz="2400" b="0" i="1" smtClean="0">
                                    <a:latin typeface="Cambria Math" panose="02040503050406030204" pitchFamily="18" charset="0"/>
                                  </a:rPr>
                                  <m:t>−1</m:t>
                                </m:r>
                              </m:e>
                              <m:e>
                                <m:r>
                                  <a:rPr lang="en-US" altLang="zh-CN" sz="2400" b="0" i="1" smtClean="0">
                                    <a:latin typeface="Cambria Math" panose="02040503050406030204" pitchFamily="18" charset="0"/>
                                  </a:rPr>
                                  <m:t>3</m:t>
                                </m:r>
                              </m:e>
                            </m:mr>
                            <m:mr>
                              <m:e>
                                <m:r>
                                  <a:rPr lang="en-US" altLang="zh-CN" sz="2400" b="0" i="1" smtClean="0">
                                    <a:latin typeface="Cambria Math" panose="02040503050406030204" pitchFamily="18" charset="0"/>
                                  </a:rPr>
                                  <m:t>0</m:t>
                                </m:r>
                              </m:e>
                              <m:e>
                                <m:r>
                                  <a:rPr lang="en-US" altLang="zh-CN" sz="2400" b="0" i="1" smtClean="0">
                                    <a:latin typeface="Cambria Math" panose="02040503050406030204" pitchFamily="18" charset="0"/>
                                  </a:rPr>
                                  <m:t>2</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3</m:t>
                                    </m:r>
                                  </m:sub>
                                </m:sSub>
                              </m:e>
                            </m:mr>
                          </m:m>
                        </m:e>
                      </m:d>
                    </m:oMath>
                  </m:oMathPara>
                </a14:m>
                <a:endParaRPr lang="en-US" dirty="0"/>
              </a:p>
            </p:txBody>
          </p:sp>
        </mc:Choice>
        <mc:Fallback xmlns="">
          <p:sp>
            <p:nvSpPr>
              <p:cNvPr id="10" name="文本框 9"/>
              <p:cNvSpPr txBox="1">
                <a:spLocks noRot="1" noChangeAspect="1" noMove="1" noResize="1" noEditPoints="1" noAdjustHandles="1" noChangeArrowheads="1" noChangeShapeType="1" noTextEdit="1"/>
              </p:cNvSpPr>
              <p:nvPr/>
            </p:nvSpPr>
            <p:spPr>
              <a:xfrm>
                <a:off x="1736207" y="3783520"/>
                <a:ext cx="5795241" cy="239969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85474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Pre-requisite: Matrix differentiation</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a:t>Useful results</a:t>
                </a:r>
              </a:p>
              <a:p>
                <a:pPr marL="457200" indent="-374650">
                  <a:buFont typeface="+mj-lt"/>
                  <a:buAutoNum type="arabicPeriod"/>
                </a:pPr>
                <a:r>
                  <a:rPr lang="en-US" dirty="0"/>
                  <a:t> </a:t>
                </a:r>
                <a14:m>
                  <m:oMath xmlns:m="http://schemas.openxmlformats.org/officeDocument/2006/math">
                    <m:r>
                      <a:rPr lang="en-US" b="1" i="1">
                        <a:latin typeface="Cambria Math" panose="02040503050406030204" pitchFamily="18" charset="0"/>
                      </a:rPr>
                      <m:t>𝒙</m:t>
                    </m:r>
                    <m:r>
                      <a:rPr lang="en-US" i="1">
                        <a:latin typeface="Cambria Math" panose="02040503050406030204" pitchFamily="18" charset="0"/>
                      </a:rPr>
                      <m:t>,</m:t>
                    </m:r>
                    <m:r>
                      <a:rPr lang="en-US" b="1" i="1">
                        <a:latin typeface="Cambria Math" panose="02040503050406030204" pitchFamily="18" charset="0"/>
                      </a:rPr>
                      <m:t>𝒂</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×1</m:t>
                        </m:r>
                      </m:sup>
                    </m:sSup>
                  </m:oMath>
                </a14:m>
                <a:endParaRPr lang="en-US" dirty="0"/>
              </a:p>
              <a:p>
                <a:pPr marL="82550" indent="360363">
                  <a:buNone/>
                </a:pPr>
                <a:r>
                  <a:rPr lang="en-US" dirty="0"/>
                  <a:t>Then </a:t>
                </a:r>
              </a:p>
              <a:p>
                <a:pPr marL="82550" indent="360363">
                  <a:buNone/>
                </a:pPr>
                <a:endParaRPr lang="en-US" dirty="0"/>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292" t="-156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28</a:t>
            </a:fld>
            <a:endParaRPr lang="en-US" altLang="zh-CN" sz="1800" dirty="0">
              <a:solidFill>
                <a:srgbClr val="000000"/>
              </a:solidFill>
            </a:endParaRPr>
          </a:p>
        </p:txBody>
      </p:sp>
      <mc:AlternateContent xmlns:mc="http://schemas.openxmlformats.org/markup-compatibility/2006" xmlns:a14="http://schemas.microsoft.com/office/drawing/2010/main">
        <mc:Choice Requires="a14">
          <p:sp>
            <p:nvSpPr>
              <p:cNvPr id="7" name="文本框 6"/>
              <p:cNvSpPr txBox="1"/>
              <p:nvPr/>
            </p:nvSpPr>
            <p:spPr>
              <a:xfrm>
                <a:off x="2909455" y="2507672"/>
                <a:ext cx="2792175" cy="7412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i="1" smtClean="0">
                              <a:latin typeface="Cambria Math" panose="02040503050406030204" pitchFamily="18" charset="0"/>
                            </a:rPr>
                            <m:t>𝑑</m:t>
                          </m:r>
                          <m:sSup>
                            <m:sSupPr>
                              <m:ctrlPr>
                                <a:rPr lang="en-US" sz="2400" b="0" i="1" smtClean="0">
                                  <a:latin typeface="Cambria Math" panose="02040503050406030204" pitchFamily="18" charset="0"/>
                                </a:rPr>
                              </m:ctrlPr>
                            </m:sSupPr>
                            <m:e>
                              <m:r>
                                <a:rPr lang="en-US" sz="2400" b="1" i="1" smtClean="0">
                                  <a:latin typeface="Cambria Math" panose="02040503050406030204" pitchFamily="18" charset="0"/>
                                </a:rPr>
                                <m:t>𝒂</m:t>
                              </m:r>
                            </m:e>
                            <m:sup>
                              <m:r>
                                <a:rPr lang="en-US" sz="2400" b="0" i="1" smtClean="0">
                                  <a:latin typeface="Cambria Math" panose="02040503050406030204" pitchFamily="18" charset="0"/>
                                </a:rPr>
                                <m:t>𝑇</m:t>
                              </m:r>
                            </m:sup>
                          </m:sSup>
                          <m:r>
                            <a:rPr lang="en-US" sz="2400" b="1" i="1" smtClean="0">
                              <a:latin typeface="Cambria Math" panose="02040503050406030204" pitchFamily="18" charset="0"/>
                            </a:rPr>
                            <m:t>𝒙</m:t>
                          </m:r>
                        </m:num>
                        <m:den>
                          <m:r>
                            <a:rPr lang="en-US" sz="2400" i="1" smtClean="0">
                              <a:latin typeface="Cambria Math" panose="02040503050406030204" pitchFamily="18" charset="0"/>
                            </a:rPr>
                            <m:t>𝑑</m:t>
                          </m:r>
                          <m:r>
                            <a:rPr lang="en-US" sz="2400" b="1" i="1" smtClean="0">
                              <a:latin typeface="Cambria Math" panose="02040503050406030204" pitchFamily="18" charset="0"/>
                            </a:rPr>
                            <m:t>𝒙</m:t>
                          </m:r>
                        </m:den>
                      </m:f>
                      <m:r>
                        <a:rPr lang="en-US" sz="2400" b="0" i="1" smtClean="0">
                          <a:latin typeface="Cambria Math" panose="02040503050406030204" pitchFamily="18" charset="0"/>
                        </a:rPr>
                        <m:t>=</m:t>
                      </m:r>
                      <m:r>
                        <a:rPr lang="en-US" sz="2400" b="1" i="1" smtClean="0">
                          <a:latin typeface="Cambria Math" panose="02040503050406030204" pitchFamily="18" charset="0"/>
                        </a:rPr>
                        <m:t>𝒂</m:t>
                      </m:r>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𝑑</m:t>
                          </m:r>
                          <m:sSup>
                            <m:sSupPr>
                              <m:ctrlPr>
                                <a:rPr lang="en-US" sz="2400" i="1">
                                  <a:latin typeface="Cambria Math" panose="02040503050406030204" pitchFamily="18" charset="0"/>
                                </a:rPr>
                              </m:ctrlPr>
                            </m:sSupPr>
                            <m:e>
                              <m:r>
                                <a:rPr lang="en-US" sz="2400" b="1" i="1" smtClean="0">
                                  <a:latin typeface="Cambria Math" panose="02040503050406030204" pitchFamily="18" charset="0"/>
                                </a:rPr>
                                <m:t>𝒙</m:t>
                              </m:r>
                            </m:e>
                            <m:sup>
                              <m:r>
                                <a:rPr lang="en-US" sz="2400" i="1">
                                  <a:latin typeface="Cambria Math" panose="02040503050406030204" pitchFamily="18" charset="0"/>
                                </a:rPr>
                                <m:t>𝑇</m:t>
                              </m:r>
                            </m:sup>
                          </m:sSup>
                          <m:r>
                            <a:rPr lang="en-US" sz="2400" b="1" i="1" smtClean="0">
                              <a:latin typeface="Cambria Math" panose="02040503050406030204" pitchFamily="18" charset="0"/>
                            </a:rPr>
                            <m:t>𝒂</m:t>
                          </m:r>
                        </m:num>
                        <m:den>
                          <m:r>
                            <a:rPr lang="en-US" sz="2400" i="1">
                              <a:latin typeface="Cambria Math" panose="02040503050406030204" pitchFamily="18" charset="0"/>
                            </a:rPr>
                            <m:t>𝑑</m:t>
                          </m:r>
                          <m:r>
                            <a:rPr lang="en-US" sz="2400" b="1" i="1">
                              <a:latin typeface="Cambria Math" panose="02040503050406030204" pitchFamily="18" charset="0"/>
                            </a:rPr>
                            <m:t>𝒙</m:t>
                          </m:r>
                        </m:den>
                      </m:f>
                      <m:r>
                        <a:rPr lang="en-US" sz="2400" i="1">
                          <a:latin typeface="Cambria Math" panose="02040503050406030204" pitchFamily="18" charset="0"/>
                        </a:rPr>
                        <m:t>=</m:t>
                      </m:r>
                      <m:r>
                        <a:rPr lang="en-US" sz="2400" b="1" i="1" smtClean="0">
                          <a:latin typeface="Cambria Math" panose="02040503050406030204" pitchFamily="18" charset="0"/>
                        </a:rPr>
                        <m:t>𝒂</m:t>
                      </m:r>
                    </m:oMath>
                  </m:oMathPara>
                </a14:m>
                <a:endParaRPr lang="en-US" sz="2400" b="1" dirty="0"/>
              </a:p>
            </p:txBody>
          </p:sp>
        </mc:Choice>
        <mc:Fallback xmlns="">
          <p:sp>
            <p:nvSpPr>
              <p:cNvPr id="7" name="文本框 6"/>
              <p:cNvSpPr txBox="1">
                <a:spLocks noRot="1" noChangeAspect="1" noMove="1" noResize="1" noEditPoints="1" noAdjustHandles="1" noChangeArrowheads="1" noChangeShapeType="1" noTextEdit="1"/>
              </p:cNvSpPr>
              <p:nvPr/>
            </p:nvSpPr>
            <p:spPr>
              <a:xfrm>
                <a:off x="2909455" y="2507672"/>
                <a:ext cx="2792175" cy="741293"/>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56593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Pre-requisite: Matrix differentiation</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a:t>Useful results</a:t>
                </a:r>
              </a:p>
              <a:p>
                <a:pPr marL="539750" indent="-457200">
                  <a:buFont typeface="+mj-lt"/>
                  <a:buAutoNum type="arabicPeriod" startAt="2"/>
                </a:pPr>
                <a:r>
                  <a:rPr lang="en-US" dirty="0"/>
                  <a:t> </a:t>
                </a:r>
                <a14:m>
                  <m:oMath xmlns:m="http://schemas.openxmlformats.org/officeDocument/2006/math">
                    <m:r>
                      <a:rPr lang="en-US" i="1">
                        <a:latin typeface="Cambria Math" panose="02040503050406030204" pitchFamily="18" charset="0"/>
                      </a:rPr>
                      <m:t>𝐴</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sup>
                    </m:sSup>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rPr>
                      <m:t>𝒙</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×1</m:t>
                        </m:r>
                      </m:sup>
                    </m:sSup>
                  </m:oMath>
                </a14:m>
                <a:r>
                  <a:rPr lang="en-US" dirty="0"/>
                  <a:t>, then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𝑑𝐴</m:t>
                        </m:r>
                        <m:r>
                          <a:rPr lang="en-US" b="1" i="1">
                            <a:latin typeface="Cambria Math" panose="02040503050406030204" pitchFamily="18" charset="0"/>
                          </a:rPr>
                          <m:t>𝒙</m:t>
                        </m:r>
                      </m:num>
                      <m:den>
                        <m:r>
                          <a:rPr lang="en-US" i="1">
                            <a:latin typeface="Cambria Math" panose="02040503050406030204" pitchFamily="18" charset="0"/>
                          </a:rPr>
                          <m:t>𝑑</m:t>
                        </m:r>
                        <m:sSup>
                          <m:sSupPr>
                            <m:ctrlPr>
                              <a:rPr lang="en-US" b="1" i="1">
                                <a:latin typeface="Cambria Math" panose="02040503050406030204" pitchFamily="18" charset="0"/>
                              </a:rPr>
                            </m:ctrlPr>
                          </m:sSupPr>
                          <m:e>
                            <m:r>
                              <a:rPr lang="en-US" b="1" i="1">
                                <a:latin typeface="Cambria Math" panose="02040503050406030204" pitchFamily="18" charset="0"/>
                              </a:rPr>
                              <m:t>𝒙</m:t>
                            </m:r>
                          </m:e>
                          <m:sup>
                            <m:r>
                              <a:rPr lang="en-US" i="1">
                                <a:latin typeface="Cambria Math" panose="02040503050406030204" pitchFamily="18" charset="0"/>
                              </a:rPr>
                              <m:t>𝑇</m:t>
                            </m:r>
                          </m:sup>
                        </m:sSup>
                      </m:den>
                    </m:f>
                    <m:r>
                      <a:rPr lang="en-US" i="1">
                        <a:latin typeface="Cambria Math" panose="02040503050406030204" pitchFamily="18" charset="0"/>
                      </a:rPr>
                      <m:t>=</m:t>
                    </m:r>
                    <m:r>
                      <a:rPr lang="en-US" i="1">
                        <a:latin typeface="Cambria Math" panose="02040503050406030204" pitchFamily="18" charset="0"/>
                      </a:rPr>
                      <m:t>𝐴</m:t>
                    </m:r>
                  </m:oMath>
                </a14:m>
                <a:endParaRPr lang="en-US" dirty="0"/>
              </a:p>
              <a:p>
                <a:pPr marL="457200" indent="-374650">
                  <a:buFont typeface="+mj-lt"/>
                  <a:buAutoNum type="arabicPeriod" startAt="2"/>
                </a:pPr>
                <a:r>
                  <a:rPr lang="en-US" dirty="0"/>
                  <a:t> </a:t>
                </a:r>
                <a14:m>
                  <m:oMath xmlns:m="http://schemas.openxmlformats.org/officeDocument/2006/math">
                    <m:r>
                      <a:rPr lang="en-US" i="1">
                        <a:latin typeface="Cambria Math" panose="02040503050406030204" pitchFamily="18" charset="0"/>
                      </a:rPr>
                      <m:t>𝐴</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sup>
                    </m:sSup>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rPr>
                      <m:t>𝒙</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×1</m:t>
                        </m:r>
                      </m:sup>
                    </m:sSup>
                  </m:oMath>
                </a14:m>
                <a:r>
                  <a:rPr lang="en-US" dirty="0"/>
                  <a:t>, then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sSup>
                          <m:sSupPr>
                            <m:ctrlPr>
                              <a:rPr lang="en-US" i="1">
                                <a:latin typeface="Cambria Math" panose="02040503050406030204" pitchFamily="18" charset="0"/>
                              </a:rPr>
                            </m:ctrlPr>
                          </m:sSupPr>
                          <m:e>
                            <m:r>
                              <a:rPr lang="en-US" b="1" i="1">
                                <a:latin typeface="Cambria Math" panose="02040503050406030204" pitchFamily="18" charset="0"/>
                              </a:rPr>
                              <m:t>𝒙</m:t>
                            </m:r>
                          </m:e>
                          <m:sup>
                            <m:r>
                              <a:rPr lang="en-US" i="1">
                                <a:latin typeface="Cambria Math" panose="02040503050406030204" pitchFamily="18" charset="0"/>
                              </a:rPr>
                              <m:t>𝑇</m:t>
                            </m:r>
                          </m:sup>
                        </m:sSup>
                        <m:sSup>
                          <m:sSupPr>
                            <m:ctrlPr>
                              <a:rPr lang="en-US" i="1">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𝑇</m:t>
                            </m:r>
                          </m:sup>
                        </m:sSup>
                      </m:num>
                      <m:den>
                        <m:r>
                          <a:rPr lang="en-US" i="1">
                            <a:latin typeface="Cambria Math" panose="02040503050406030204" pitchFamily="18" charset="0"/>
                          </a:rPr>
                          <m:t>𝑑</m:t>
                        </m:r>
                        <m:r>
                          <a:rPr lang="en-US" b="1" i="1">
                            <a:latin typeface="Cambria Math" panose="02040503050406030204" pitchFamily="18" charset="0"/>
                          </a:rPr>
                          <m:t>𝒙</m:t>
                        </m:r>
                      </m:den>
                    </m:f>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𝑇</m:t>
                        </m:r>
                      </m:sup>
                    </m:sSup>
                  </m:oMath>
                </a14:m>
                <a:endParaRPr lang="en-US" dirty="0"/>
              </a:p>
              <a:p>
                <a:pPr marL="457200" indent="-374650">
                  <a:buFont typeface="+mj-lt"/>
                  <a:buAutoNum type="arabicPeriod" startAt="2"/>
                </a:pPr>
                <a:r>
                  <a:rPr lang="en-US" dirty="0"/>
                  <a:t> </a:t>
                </a:r>
                <a14:m>
                  <m:oMath xmlns:m="http://schemas.openxmlformats.org/officeDocument/2006/math">
                    <m:r>
                      <a:rPr lang="en-US" i="1">
                        <a:latin typeface="Cambria Math" panose="02040503050406030204" pitchFamily="18" charset="0"/>
                      </a:rPr>
                      <m:t>𝐴</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sup>
                    </m:sSup>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rPr>
                      <m:t>𝒙</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×1</m:t>
                        </m:r>
                      </m:sup>
                    </m:sSup>
                  </m:oMath>
                </a14:m>
                <a:r>
                  <a:rPr lang="en-US" dirty="0"/>
                  <a:t>, then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sSup>
                          <m:sSupPr>
                            <m:ctrlPr>
                              <a:rPr lang="en-US" i="1">
                                <a:latin typeface="Cambria Math" panose="02040503050406030204" pitchFamily="18" charset="0"/>
                              </a:rPr>
                            </m:ctrlPr>
                          </m:sSupPr>
                          <m:e>
                            <m:r>
                              <a:rPr lang="en-US" b="1" i="1">
                                <a:latin typeface="Cambria Math" panose="02040503050406030204" pitchFamily="18" charset="0"/>
                              </a:rPr>
                              <m:t>𝒙</m:t>
                            </m:r>
                          </m:e>
                          <m:sup>
                            <m:r>
                              <a:rPr lang="en-US" i="1">
                                <a:latin typeface="Cambria Math" panose="02040503050406030204" pitchFamily="18" charset="0"/>
                              </a:rPr>
                              <m:t>𝑇</m:t>
                            </m:r>
                          </m:sup>
                        </m:sSup>
                        <m:r>
                          <a:rPr lang="en-US" altLang="zh-CN" i="1">
                            <a:latin typeface="Cambria Math" panose="02040503050406030204" pitchFamily="18" charset="0"/>
                          </a:rPr>
                          <m:t>𝐴</m:t>
                        </m:r>
                        <m:r>
                          <a:rPr lang="en-US" altLang="zh-CN" b="1" i="1">
                            <a:latin typeface="Cambria Math" panose="02040503050406030204" pitchFamily="18" charset="0"/>
                          </a:rPr>
                          <m:t>𝒙</m:t>
                        </m:r>
                      </m:num>
                      <m:den>
                        <m:r>
                          <a:rPr lang="en-US" i="1">
                            <a:latin typeface="Cambria Math" panose="02040503050406030204" pitchFamily="18" charset="0"/>
                          </a:rPr>
                          <m:t>𝑑</m:t>
                        </m:r>
                        <m:r>
                          <a:rPr lang="en-US" b="1" i="1">
                            <a:latin typeface="Cambria Math" panose="02040503050406030204" pitchFamily="18" charset="0"/>
                          </a:rPr>
                          <m:t>𝒙</m:t>
                        </m:r>
                      </m:den>
                    </m:f>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𝐴</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𝑇</m:t>
                            </m:r>
                          </m:sup>
                        </m:sSup>
                      </m:e>
                    </m:d>
                    <m:r>
                      <a:rPr lang="en-US" b="1" i="1">
                        <a:latin typeface="Cambria Math" panose="02040503050406030204" pitchFamily="18" charset="0"/>
                      </a:rPr>
                      <m:t>𝒙</m:t>
                    </m:r>
                  </m:oMath>
                </a14:m>
                <a:endParaRPr lang="en-US" b="1" dirty="0"/>
              </a:p>
              <a:p>
                <a:pPr marL="457200" indent="-374650">
                  <a:buFont typeface="+mj-lt"/>
                  <a:buAutoNum type="arabicPeriod" startAt="2"/>
                </a:pPr>
                <a:r>
                  <a:rPr lang="en-US" dirty="0"/>
                  <a:t> </a:t>
                </a:r>
                <a14:m>
                  <m:oMath xmlns:m="http://schemas.openxmlformats.org/officeDocument/2006/math">
                    <m:r>
                      <a:rPr lang="en-US" b="1">
                        <a:latin typeface="Cambria Math" panose="02040503050406030204" pitchFamily="18" charset="0"/>
                      </a:rPr>
                      <m:t>𝐗</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sup>
                    </m:sSup>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rPr>
                      <m:t>𝒂</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×1</m:t>
                        </m:r>
                      </m:sup>
                    </m:sSup>
                  </m:oMath>
                </a14:m>
                <a:r>
                  <a:rPr lang="en-US" dirty="0"/>
                  <a:t>,</a:t>
                </a:r>
                <a:r>
                  <a:rPr lang="en-US" b="1" dirty="0"/>
                  <a:t> </a:t>
                </a:r>
                <a14:m>
                  <m:oMath xmlns:m="http://schemas.openxmlformats.org/officeDocument/2006/math">
                    <m:r>
                      <a:rPr lang="en-US" b="1" i="1">
                        <a:latin typeface="Cambria Math" panose="02040503050406030204" pitchFamily="18" charset="0"/>
                      </a:rPr>
                      <m:t>𝒃</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×1</m:t>
                        </m:r>
                      </m:sup>
                    </m:sSup>
                  </m:oMath>
                </a14:m>
                <a:r>
                  <a:rPr lang="en-US" dirty="0"/>
                  <a:t>, then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sSup>
                          <m:sSupPr>
                            <m:ctrlPr>
                              <a:rPr lang="en-US" i="1">
                                <a:latin typeface="Cambria Math" panose="02040503050406030204" pitchFamily="18" charset="0"/>
                              </a:rPr>
                            </m:ctrlPr>
                          </m:sSupPr>
                          <m:e>
                            <m:r>
                              <a:rPr lang="en-US" b="1" i="1">
                                <a:latin typeface="Cambria Math" panose="02040503050406030204" pitchFamily="18" charset="0"/>
                              </a:rPr>
                              <m:t>𝒂</m:t>
                            </m:r>
                          </m:e>
                          <m:sup>
                            <m:r>
                              <a:rPr lang="en-US" i="1">
                                <a:latin typeface="Cambria Math" panose="02040503050406030204" pitchFamily="18" charset="0"/>
                              </a:rPr>
                              <m:t>𝑇</m:t>
                            </m:r>
                          </m:sup>
                        </m:sSup>
                        <m:r>
                          <a:rPr lang="en-US" b="1">
                            <a:latin typeface="Cambria Math" panose="02040503050406030204" pitchFamily="18" charset="0"/>
                          </a:rPr>
                          <m:t>𝐗</m:t>
                        </m:r>
                        <m:r>
                          <a:rPr lang="en-US" b="1" i="1">
                            <a:latin typeface="Cambria Math" panose="02040503050406030204" pitchFamily="18" charset="0"/>
                          </a:rPr>
                          <m:t>𝒃</m:t>
                        </m:r>
                      </m:num>
                      <m:den>
                        <m:r>
                          <a:rPr lang="en-US" i="1">
                            <a:latin typeface="Cambria Math" panose="02040503050406030204" pitchFamily="18" charset="0"/>
                          </a:rPr>
                          <m:t>𝑑</m:t>
                        </m:r>
                        <m:r>
                          <a:rPr lang="en-US" b="1">
                            <a:latin typeface="Cambria Math" panose="02040503050406030204" pitchFamily="18" charset="0"/>
                          </a:rPr>
                          <m:t>𝐗</m:t>
                        </m:r>
                      </m:den>
                    </m:f>
                    <m:r>
                      <a:rPr lang="en-US" i="1">
                        <a:latin typeface="Cambria Math" panose="02040503050406030204" pitchFamily="18" charset="0"/>
                      </a:rPr>
                      <m:t>=</m:t>
                    </m:r>
                    <m:r>
                      <a:rPr lang="en-US" b="1" i="1">
                        <a:latin typeface="Cambria Math" panose="02040503050406030204" pitchFamily="18" charset="0"/>
                      </a:rPr>
                      <m:t>𝒂</m:t>
                    </m:r>
                    <m:sSup>
                      <m:sSupPr>
                        <m:ctrlPr>
                          <a:rPr lang="en-US" i="1">
                            <a:latin typeface="Cambria Math" panose="02040503050406030204" pitchFamily="18" charset="0"/>
                          </a:rPr>
                        </m:ctrlPr>
                      </m:sSupPr>
                      <m:e>
                        <m:r>
                          <a:rPr lang="en-US" b="1" i="1">
                            <a:latin typeface="Cambria Math" panose="02040503050406030204" pitchFamily="18" charset="0"/>
                          </a:rPr>
                          <m:t>𝒃</m:t>
                        </m:r>
                      </m:e>
                      <m:sup>
                        <m:r>
                          <a:rPr lang="en-US" i="1">
                            <a:latin typeface="Cambria Math" panose="02040503050406030204" pitchFamily="18" charset="0"/>
                          </a:rPr>
                          <m:t>𝑇</m:t>
                        </m:r>
                      </m:sup>
                    </m:sSup>
                  </m:oMath>
                </a14:m>
                <a:endParaRPr lang="en-US" b="1" dirty="0"/>
              </a:p>
              <a:p>
                <a:pPr marL="457200" indent="-374650">
                  <a:buFont typeface="+mj-lt"/>
                  <a:buAutoNum type="arabicPeriod" startAt="2"/>
                </a:pPr>
                <a:r>
                  <a:rPr lang="en-US" dirty="0"/>
                  <a:t> </a:t>
                </a:r>
                <a14:m>
                  <m:oMath xmlns:m="http://schemas.openxmlformats.org/officeDocument/2006/math">
                    <m:r>
                      <a:rPr lang="en-US" b="1">
                        <a:latin typeface="Cambria Math" panose="02040503050406030204" pitchFamily="18" charset="0"/>
                      </a:rPr>
                      <m:t>𝐗</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sup>
                    </m:sSup>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rPr>
                      <m:t>𝒂</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×1</m:t>
                        </m:r>
                      </m:sup>
                    </m:sSup>
                  </m:oMath>
                </a14:m>
                <a:r>
                  <a:rPr lang="en-US" dirty="0"/>
                  <a:t>,</a:t>
                </a:r>
                <a:r>
                  <a:rPr lang="en-US" b="1" dirty="0"/>
                  <a:t> </a:t>
                </a:r>
                <a14:m>
                  <m:oMath xmlns:m="http://schemas.openxmlformats.org/officeDocument/2006/math">
                    <m:r>
                      <a:rPr lang="en-US" b="1" i="1">
                        <a:latin typeface="Cambria Math" panose="02040503050406030204" pitchFamily="18" charset="0"/>
                      </a:rPr>
                      <m:t>𝒃</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×1</m:t>
                        </m:r>
                      </m:sup>
                    </m:sSup>
                  </m:oMath>
                </a14:m>
                <a:r>
                  <a:rPr lang="en-US" dirty="0"/>
                  <a:t>, then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sSup>
                          <m:sSupPr>
                            <m:ctrlPr>
                              <a:rPr lang="en-US" i="1">
                                <a:latin typeface="Cambria Math" panose="02040503050406030204" pitchFamily="18" charset="0"/>
                              </a:rPr>
                            </m:ctrlPr>
                          </m:sSupPr>
                          <m:e>
                            <m:r>
                              <a:rPr lang="en-US" b="1" i="1">
                                <a:latin typeface="Cambria Math" panose="02040503050406030204" pitchFamily="18" charset="0"/>
                              </a:rPr>
                              <m:t>𝒂</m:t>
                            </m:r>
                          </m:e>
                          <m:sup>
                            <m:r>
                              <a:rPr lang="en-US" i="1">
                                <a:latin typeface="Cambria Math" panose="02040503050406030204" pitchFamily="18" charset="0"/>
                              </a:rPr>
                              <m:t>𝑇</m:t>
                            </m:r>
                          </m:sup>
                        </m:sSup>
                        <m:r>
                          <a:rPr lang="en-US" b="1">
                            <a:latin typeface="Cambria Math" panose="02040503050406030204" pitchFamily="18" charset="0"/>
                          </a:rPr>
                          <m:t>𝐗</m:t>
                        </m:r>
                        <m:r>
                          <a:rPr lang="en-US" b="1" i="1">
                            <a:latin typeface="Cambria Math" panose="02040503050406030204" pitchFamily="18" charset="0"/>
                          </a:rPr>
                          <m:t>𝒃</m:t>
                        </m:r>
                      </m:num>
                      <m:den>
                        <m:r>
                          <a:rPr lang="en-US" i="1">
                            <a:latin typeface="Cambria Math" panose="02040503050406030204" pitchFamily="18" charset="0"/>
                          </a:rPr>
                          <m:t>𝑑</m:t>
                        </m:r>
                        <m:r>
                          <a:rPr lang="en-US" b="1">
                            <a:latin typeface="Cambria Math" panose="02040503050406030204" pitchFamily="18" charset="0"/>
                          </a:rPr>
                          <m:t>𝐗</m:t>
                        </m:r>
                      </m:den>
                    </m:f>
                    <m:r>
                      <a:rPr lang="en-US" i="1">
                        <a:latin typeface="Cambria Math" panose="02040503050406030204" pitchFamily="18" charset="0"/>
                      </a:rPr>
                      <m:t>=</m:t>
                    </m:r>
                    <m:r>
                      <a:rPr lang="en-US" b="1" i="1">
                        <a:latin typeface="Cambria Math" panose="02040503050406030204" pitchFamily="18" charset="0"/>
                      </a:rPr>
                      <m:t>𝒃</m:t>
                    </m:r>
                    <m:sSup>
                      <m:sSupPr>
                        <m:ctrlPr>
                          <a:rPr lang="en-US" i="1">
                            <a:latin typeface="Cambria Math" panose="02040503050406030204" pitchFamily="18" charset="0"/>
                          </a:rPr>
                        </m:ctrlPr>
                      </m:sSupPr>
                      <m:e>
                        <m:r>
                          <a:rPr lang="en-US" b="1" i="1">
                            <a:latin typeface="Cambria Math" panose="02040503050406030204" pitchFamily="18" charset="0"/>
                          </a:rPr>
                          <m:t>𝒂</m:t>
                        </m:r>
                      </m:e>
                      <m:sup>
                        <m:r>
                          <a:rPr lang="en-US" i="1">
                            <a:latin typeface="Cambria Math" panose="02040503050406030204" pitchFamily="18" charset="0"/>
                          </a:rPr>
                          <m:t>𝑇</m:t>
                        </m:r>
                      </m:sup>
                    </m:sSup>
                  </m:oMath>
                </a14:m>
                <a:endParaRPr lang="en-US" b="1" dirty="0"/>
              </a:p>
              <a:p>
                <a:pPr marL="457200" indent="-374650">
                  <a:buFont typeface="+mj-lt"/>
                  <a:buAutoNum type="arabicPeriod" startAt="2"/>
                </a:pPr>
                <a:r>
                  <a:rPr lang="en-US" dirty="0"/>
                  <a:t> </a:t>
                </a:r>
                <a14:m>
                  <m:oMath xmlns:m="http://schemas.openxmlformats.org/officeDocument/2006/math">
                    <m:r>
                      <a:rPr lang="en-US" b="1" i="1">
                        <a:latin typeface="Cambria Math" panose="02040503050406030204" pitchFamily="18" charset="0"/>
                      </a:rPr>
                      <m:t>𝒙</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×1</m:t>
                        </m:r>
                      </m:sup>
                    </m:sSup>
                  </m:oMath>
                </a14:m>
                <a:r>
                  <a:rPr lang="en-US" dirty="0"/>
                  <a:t>, then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sSup>
                          <m:sSupPr>
                            <m:ctrlPr>
                              <a:rPr lang="en-US" i="1">
                                <a:latin typeface="Cambria Math" panose="02040503050406030204" pitchFamily="18" charset="0"/>
                              </a:rPr>
                            </m:ctrlPr>
                          </m:sSupPr>
                          <m:e>
                            <m:r>
                              <a:rPr lang="en-US" b="1" i="1">
                                <a:latin typeface="Cambria Math" panose="02040503050406030204" pitchFamily="18" charset="0"/>
                              </a:rPr>
                              <m:t>𝒙</m:t>
                            </m:r>
                          </m:e>
                          <m:sup>
                            <m:r>
                              <a:rPr lang="en-US" i="1">
                                <a:latin typeface="Cambria Math" panose="02040503050406030204" pitchFamily="18" charset="0"/>
                              </a:rPr>
                              <m:t>𝑇</m:t>
                            </m:r>
                          </m:sup>
                        </m:sSup>
                        <m:r>
                          <a:rPr lang="en-US" b="1" i="1">
                            <a:latin typeface="Cambria Math" panose="02040503050406030204" pitchFamily="18" charset="0"/>
                          </a:rPr>
                          <m:t>𝒙</m:t>
                        </m:r>
                      </m:num>
                      <m:den>
                        <m:r>
                          <a:rPr lang="en-US" i="1">
                            <a:latin typeface="Cambria Math" panose="02040503050406030204" pitchFamily="18" charset="0"/>
                          </a:rPr>
                          <m:t>𝑑</m:t>
                        </m:r>
                        <m:r>
                          <a:rPr lang="en-US" b="1" i="1">
                            <a:latin typeface="Cambria Math" panose="02040503050406030204" pitchFamily="18" charset="0"/>
                          </a:rPr>
                          <m:t>𝒙</m:t>
                        </m:r>
                      </m:den>
                    </m:f>
                    <m:r>
                      <a:rPr lang="en-US" i="1">
                        <a:latin typeface="Cambria Math" panose="02040503050406030204" pitchFamily="18" charset="0"/>
                      </a:rPr>
                      <m:t>=2</m:t>
                    </m:r>
                    <m:r>
                      <a:rPr lang="en-US" b="1" i="1">
                        <a:latin typeface="Cambria Math" panose="02040503050406030204" pitchFamily="18" charset="0"/>
                      </a:rPr>
                      <m:t>𝒙</m:t>
                    </m:r>
                  </m:oMath>
                </a14:m>
                <a:endParaRPr lang="en-US" b="1" dirty="0"/>
              </a:p>
              <a:p>
                <a:pPr marL="82550" indent="360363">
                  <a:buNone/>
                </a:pPr>
                <a:endParaRPr lang="en-US" dirty="0"/>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292" t="-156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29</a:t>
            </a:fld>
            <a:endParaRPr lang="en-US" altLang="zh-CN" sz="1800" dirty="0">
              <a:solidFill>
                <a:srgbClr val="000000"/>
              </a:solidFill>
            </a:endParaRPr>
          </a:p>
        </p:txBody>
      </p:sp>
    </p:spTree>
    <p:extLst>
      <p:ext uri="{BB962C8B-B14F-4D97-AF65-F5344CB8AC3E}">
        <p14:creationId xmlns:p14="http://schemas.microsoft.com/office/powerpoint/2010/main" val="1458110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a:solidFill>
                  <a:schemeClr val="bg1">
                    <a:lumMod val="50000"/>
                  </a:schemeClr>
                </a:solidFill>
              </a:rPr>
              <a:t>Facial expression </a:t>
            </a:r>
            <a:r>
              <a:rPr lang="en-US" dirty="0" smtClean="0">
                <a:solidFill>
                  <a:schemeClr val="bg1">
                    <a:lumMod val="50000"/>
                  </a:schemeClr>
                </a:solidFill>
              </a:rPr>
              <a:t>recognition</a:t>
            </a:r>
          </a:p>
          <a:p>
            <a:pPr lvl="1"/>
            <a:r>
              <a:rPr lang="en-US" dirty="0">
                <a:solidFill>
                  <a:schemeClr val="bg1">
                    <a:lumMod val="50000"/>
                  </a:schemeClr>
                </a:solidFill>
              </a:rPr>
              <a:t>Appearance-based vs. model based</a:t>
            </a:r>
          </a:p>
          <a:p>
            <a:r>
              <a:rPr lang="en-US" dirty="0" smtClean="0">
                <a:solidFill>
                  <a:schemeClr val="bg1">
                    <a:lumMod val="50000"/>
                  </a:schemeClr>
                </a:solidFill>
              </a:rPr>
              <a:t>Active </a:t>
            </a:r>
            <a:r>
              <a:rPr lang="en-US" dirty="0">
                <a:solidFill>
                  <a:schemeClr val="bg1">
                    <a:lumMod val="50000"/>
                  </a:schemeClr>
                </a:solidFill>
              </a:rPr>
              <a:t>appearance model (AAM</a:t>
            </a:r>
            <a:r>
              <a:rPr lang="en-US" dirty="0" smtClean="0">
                <a:solidFill>
                  <a:schemeClr val="bg1">
                    <a:lumMod val="50000"/>
                  </a:schemeClr>
                </a:solidFill>
              </a:rPr>
              <a:t>)</a:t>
            </a:r>
          </a:p>
          <a:p>
            <a:pPr lvl="1"/>
            <a:r>
              <a:rPr lang="en-US" dirty="0">
                <a:solidFill>
                  <a:schemeClr val="bg1">
                    <a:lumMod val="50000"/>
                  </a:schemeClr>
                </a:solidFill>
              </a:rPr>
              <a:t>Pre-requisite</a:t>
            </a:r>
          </a:p>
          <a:p>
            <a:pPr lvl="1"/>
            <a:r>
              <a:rPr lang="en-US" dirty="0" smtClean="0">
                <a:solidFill>
                  <a:schemeClr val="bg1">
                    <a:lumMod val="50000"/>
                  </a:schemeClr>
                </a:solidFill>
              </a:rPr>
              <a:t>Principle </a:t>
            </a:r>
            <a:r>
              <a:rPr lang="en-US" dirty="0">
                <a:solidFill>
                  <a:schemeClr val="bg1">
                    <a:lumMod val="50000"/>
                  </a:schemeClr>
                </a:solidFill>
              </a:rPr>
              <a:t>component analysis (PCA)</a:t>
            </a:r>
          </a:p>
          <a:p>
            <a:pPr lvl="1"/>
            <a:r>
              <a:rPr lang="en-US" dirty="0" smtClean="0">
                <a:solidFill>
                  <a:schemeClr val="bg1">
                    <a:lumMod val="50000"/>
                  </a:schemeClr>
                </a:solidFill>
              </a:rPr>
              <a:t>Procrustes </a:t>
            </a:r>
            <a:r>
              <a:rPr lang="en-US" dirty="0">
                <a:solidFill>
                  <a:schemeClr val="bg1">
                    <a:lumMod val="50000"/>
                  </a:schemeClr>
                </a:solidFill>
              </a:rPr>
              <a:t>analysis</a:t>
            </a:r>
          </a:p>
          <a:p>
            <a:pPr lvl="1"/>
            <a:r>
              <a:rPr lang="en-US" dirty="0" smtClean="0">
                <a:solidFill>
                  <a:schemeClr val="bg1">
                    <a:lumMod val="50000"/>
                  </a:schemeClr>
                </a:solidFill>
              </a:rPr>
              <a:t>ASM</a:t>
            </a:r>
            <a:endParaRPr lang="en-US" dirty="0">
              <a:solidFill>
                <a:schemeClr val="bg1">
                  <a:lumMod val="50000"/>
                </a:schemeClr>
              </a:solidFill>
            </a:endParaRPr>
          </a:p>
          <a:p>
            <a:pPr lvl="1"/>
            <a:r>
              <a:rPr lang="en-US" dirty="0" smtClean="0">
                <a:solidFill>
                  <a:schemeClr val="bg1">
                    <a:lumMod val="50000"/>
                  </a:schemeClr>
                </a:solidFill>
              </a:rPr>
              <a:t>Delaunay </a:t>
            </a:r>
            <a:r>
              <a:rPr lang="en-US" dirty="0">
                <a:solidFill>
                  <a:schemeClr val="bg1">
                    <a:lumMod val="50000"/>
                  </a:schemeClr>
                </a:solidFill>
              </a:rPr>
              <a:t>triangulation</a:t>
            </a:r>
          </a:p>
          <a:p>
            <a:pPr lvl="1"/>
            <a:r>
              <a:rPr lang="en-US" dirty="0" smtClean="0">
                <a:solidFill>
                  <a:schemeClr val="bg1">
                    <a:lumMod val="50000"/>
                  </a:schemeClr>
                </a:solidFill>
              </a:rPr>
              <a:t>AAM</a:t>
            </a:r>
            <a:endParaRPr lang="en-US" dirty="0">
              <a:solidFill>
                <a:schemeClr val="bg1">
                  <a:lumMod val="50000"/>
                </a:schemeClr>
              </a:solidFill>
            </a:endParaRPr>
          </a:p>
          <a:p>
            <a:endParaRPr lang="en-US" dirty="0"/>
          </a:p>
        </p:txBody>
      </p:sp>
      <p:sp>
        <p:nvSpPr>
          <p:cNvPr id="5" name="灯片编号占位符 4"/>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3</a:t>
            </a:fld>
            <a:endParaRPr lang="en-US" altLang="zh-CN" sz="1800" dirty="0">
              <a:solidFill>
                <a:srgbClr val="000000"/>
              </a:solidFill>
            </a:endParaRPr>
          </a:p>
        </p:txBody>
      </p:sp>
      <p:sp>
        <p:nvSpPr>
          <p:cNvPr id="6" name="页脚占位符 5"/>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8" name="日期占位符 7"/>
          <p:cNvSpPr>
            <a:spLocks noGrp="1"/>
          </p:cNvSpPr>
          <p:nvPr>
            <p:ph type="dt" sz="half" idx="10"/>
          </p:nvPr>
        </p:nvSpPr>
        <p:spPr/>
        <p:txBody>
          <a:bodyPr/>
          <a:lstStyle/>
          <a:p>
            <a:r>
              <a:rPr lang="en-US" altLang="zh-CN" smtClean="0"/>
              <a:t>3/13/2017</a:t>
            </a:r>
            <a:endParaRPr lang="en-US" altLang="zh-CN" dirty="0"/>
          </a:p>
        </p:txBody>
      </p:sp>
    </p:spTree>
    <p:extLst>
      <p:ext uri="{BB962C8B-B14F-4D97-AF65-F5344CB8AC3E}">
        <p14:creationId xmlns:p14="http://schemas.microsoft.com/office/powerpoint/2010/main" val="16289902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a:solidFill>
                  <a:srgbClr val="404040"/>
                </a:solidFill>
              </a:rPr>
              <a:t>Facial expression </a:t>
            </a:r>
            <a:r>
              <a:rPr lang="en-US" dirty="0" smtClean="0">
                <a:solidFill>
                  <a:srgbClr val="404040"/>
                </a:solidFill>
              </a:rPr>
              <a:t>recognition</a:t>
            </a:r>
          </a:p>
          <a:p>
            <a:pPr lvl="1"/>
            <a:r>
              <a:rPr lang="en-US" dirty="0">
                <a:solidFill>
                  <a:srgbClr val="404040"/>
                </a:solidFill>
              </a:rPr>
              <a:t>Appearance-based vs. model based</a:t>
            </a:r>
          </a:p>
          <a:p>
            <a:r>
              <a:rPr lang="en-US" dirty="0" smtClean="0">
                <a:solidFill>
                  <a:srgbClr val="404040"/>
                </a:solidFill>
              </a:rPr>
              <a:t>Active </a:t>
            </a:r>
            <a:r>
              <a:rPr lang="en-US" dirty="0">
                <a:solidFill>
                  <a:srgbClr val="404040"/>
                </a:solidFill>
              </a:rPr>
              <a:t>appearance model (AAM</a:t>
            </a:r>
            <a:r>
              <a:rPr lang="en-US" dirty="0" smtClean="0">
                <a:solidFill>
                  <a:srgbClr val="404040"/>
                </a:solidFill>
              </a:rPr>
              <a:t>)</a:t>
            </a:r>
          </a:p>
          <a:p>
            <a:pPr lvl="1"/>
            <a:r>
              <a:rPr lang="en-US" dirty="0">
                <a:solidFill>
                  <a:srgbClr val="404040"/>
                </a:solidFill>
              </a:rPr>
              <a:t>Pre-requisite</a:t>
            </a:r>
          </a:p>
          <a:p>
            <a:pPr lvl="1"/>
            <a:r>
              <a:rPr lang="en-US" dirty="0">
                <a:solidFill>
                  <a:srgbClr val="404040"/>
                </a:solidFill>
              </a:rPr>
              <a:t>Principle component analysis (PCA)</a:t>
            </a:r>
          </a:p>
          <a:p>
            <a:pPr lvl="1"/>
            <a:r>
              <a:rPr lang="en-US" dirty="0" smtClean="0">
                <a:solidFill>
                  <a:schemeClr val="bg1">
                    <a:lumMod val="50000"/>
                  </a:schemeClr>
                </a:solidFill>
              </a:rPr>
              <a:t>Procrustes </a:t>
            </a:r>
            <a:r>
              <a:rPr lang="en-US" dirty="0">
                <a:solidFill>
                  <a:schemeClr val="bg1">
                    <a:lumMod val="50000"/>
                  </a:schemeClr>
                </a:solidFill>
              </a:rPr>
              <a:t>analysis</a:t>
            </a:r>
          </a:p>
          <a:p>
            <a:pPr lvl="1"/>
            <a:r>
              <a:rPr lang="en-US" dirty="0" smtClean="0">
                <a:solidFill>
                  <a:schemeClr val="bg1">
                    <a:lumMod val="50000"/>
                  </a:schemeClr>
                </a:solidFill>
              </a:rPr>
              <a:t>ASM</a:t>
            </a:r>
            <a:endParaRPr lang="en-US" dirty="0">
              <a:solidFill>
                <a:schemeClr val="bg1">
                  <a:lumMod val="50000"/>
                </a:schemeClr>
              </a:solidFill>
            </a:endParaRPr>
          </a:p>
          <a:p>
            <a:pPr lvl="1"/>
            <a:r>
              <a:rPr lang="en-US" dirty="0" smtClean="0">
                <a:solidFill>
                  <a:schemeClr val="bg1">
                    <a:lumMod val="50000"/>
                  </a:schemeClr>
                </a:solidFill>
              </a:rPr>
              <a:t>Delaunay </a:t>
            </a:r>
            <a:r>
              <a:rPr lang="en-US" dirty="0">
                <a:solidFill>
                  <a:schemeClr val="bg1">
                    <a:lumMod val="50000"/>
                  </a:schemeClr>
                </a:solidFill>
              </a:rPr>
              <a:t>triangulation</a:t>
            </a:r>
          </a:p>
          <a:p>
            <a:pPr lvl="1"/>
            <a:r>
              <a:rPr lang="en-US" dirty="0" smtClean="0">
                <a:solidFill>
                  <a:schemeClr val="bg1">
                    <a:lumMod val="50000"/>
                  </a:schemeClr>
                </a:solidFill>
              </a:rPr>
              <a:t>AAM</a:t>
            </a:r>
            <a:endParaRPr lang="en-US" dirty="0">
              <a:solidFill>
                <a:schemeClr val="bg1">
                  <a:lumMod val="50000"/>
                </a:schemeClr>
              </a:solidFill>
            </a:endParaRPr>
          </a:p>
          <a:p>
            <a:endParaRPr lang="en-US" dirty="0"/>
          </a:p>
        </p:txBody>
      </p:sp>
      <p:sp>
        <p:nvSpPr>
          <p:cNvPr id="5" name="灯片编号占位符 4"/>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30</a:t>
            </a:fld>
            <a:endParaRPr lang="en-US" altLang="zh-CN" sz="1800" dirty="0">
              <a:solidFill>
                <a:srgbClr val="000000"/>
              </a:solidFill>
            </a:endParaRPr>
          </a:p>
        </p:txBody>
      </p:sp>
      <p:sp>
        <p:nvSpPr>
          <p:cNvPr id="6" name="页脚占位符 5"/>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8" name="日期占位符 7"/>
          <p:cNvSpPr>
            <a:spLocks noGrp="1"/>
          </p:cNvSpPr>
          <p:nvPr>
            <p:ph type="dt" sz="half" idx="10"/>
          </p:nvPr>
        </p:nvSpPr>
        <p:spPr/>
        <p:txBody>
          <a:bodyPr/>
          <a:lstStyle/>
          <a:p>
            <a:r>
              <a:rPr lang="en-US" altLang="zh-CN" smtClean="0"/>
              <a:t>3/13/2017</a:t>
            </a:r>
            <a:endParaRPr lang="en-US" altLang="zh-CN" dirty="0"/>
          </a:p>
        </p:txBody>
      </p:sp>
    </p:spTree>
    <p:extLst>
      <p:ext uri="{BB962C8B-B14F-4D97-AF65-F5344CB8AC3E}">
        <p14:creationId xmlns:p14="http://schemas.microsoft.com/office/powerpoint/2010/main" val="10082813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200" dirty="0"/>
              <a:t>Raw data can be </a:t>
            </a:r>
            <a:r>
              <a:rPr lang="en-US" sz="3200" dirty="0" smtClean="0"/>
              <a:t>complex</a:t>
            </a:r>
            <a:r>
              <a:rPr lang="en-US" sz="3200" dirty="0"/>
              <a:t>, </a:t>
            </a:r>
            <a:r>
              <a:rPr lang="en-US" sz="3200" dirty="0" smtClean="0"/>
              <a:t>high-dimensional</a:t>
            </a:r>
            <a:endParaRPr lang="en-US" sz="3200" dirty="0"/>
          </a:p>
        </p:txBody>
      </p:sp>
      <p:sp>
        <p:nvSpPr>
          <p:cNvPr id="3" name="内容占位符 2"/>
          <p:cNvSpPr>
            <a:spLocks noGrp="1"/>
          </p:cNvSpPr>
          <p:nvPr>
            <p:ph idx="1"/>
          </p:nvPr>
        </p:nvSpPr>
        <p:spPr/>
        <p:txBody>
          <a:bodyPr/>
          <a:lstStyle/>
          <a:p>
            <a:r>
              <a:rPr lang="en-US" dirty="0" smtClean="0"/>
              <a:t>To </a:t>
            </a:r>
            <a:r>
              <a:rPr lang="en-US" dirty="0"/>
              <a:t>understand a phenomenon we measure various related </a:t>
            </a:r>
            <a:r>
              <a:rPr lang="en-US" dirty="0" smtClean="0"/>
              <a:t>quantities</a:t>
            </a:r>
          </a:p>
          <a:p>
            <a:r>
              <a:rPr lang="en-US" dirty="0"/>
              <a:t>If we knew what to measure or how to represent our measurements we might find simple </a:t>
            </a:r>
            <a:r>
              <a:rPr lang="en-US" dirty="0" smtClean="0"/>
              <a:t>relationships</a:t>
            </a:r>
          </a:p>
          <a:p>
            <a:r>
              <a:rPr lang="en-US" dirty="0"/>
              <a:t>But in practice we often </a:t>
            </a:r>
            <a:r>
              <a:rPr lang="en-US" dirty="0">
                <a:solidFill>
                  <a:srgbClr val="FF0000"/>
                </a:solidFill>
              </a:rPr>
              <a:t>measure redundant signals</a:t>
            </a:r>
            <a:r>
              <a:rPr lang="en-US" dirty="0"/>
              <a:t>, e.g., US and European shoe </a:t>
            </a:r>
            <a:r>
              <a:rPr lang="en-US" dirty="0" smtClean="0"/>
              <a:t>sizes</a:t>
            </a:r>
          </a:p>
          <a:p>
            <a:r>
              <a:rPr lang="en-US" dirty="0"/>
              <a:t>We also represent data via the method by which it was </a:t>
            </a:r>
            <a:r>
              <a:rPr lang="en-US" dirty="0" smtClean="0"/>
              <a:t>gathered, e.g</a:t>
            </a:r>
            <a:r>
              <a:rPr lang="en-US" dirty="0"/>
              <a:t>., pixel representation of brain imaging data</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0530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Dimensionality </a:t>
            </a:r>
            <a:r>
              <a:rPr lang="en-US" dirty="0" smtClean="0"/>
              <a:t>reduction</a:t>
            </a:r>
            <a:endParaRPr lang="en-US" dirty="0"/>
          </a:p>
        </p:txBody>
      </p:sp>
      <p:sp>
        <p:nvSpPr>
          <p:cNvPr id="3" name="内容占位符 2"/>
          <p:cNvSpPr>
            <a:spLocks noGrp="1"/>
          </p:cNvSpPr>
          <p:nvPr>
            <p:ph idx="1"/>
          </p:nvPr>
        </p:nvSpPr>
        <p:spPr/>
        <p:txBody>
          <a:bodyPr/>
          <a:lstStyle/>
          <a:p>
            <a:r>
              <a:rPr lang="en-US" dirty="0"/>
              <a:t>Issues</a:t>
            </a:r>
          </a:p>
          <a:p>
            <a:pPr lvl="1"/>
            <a:r>
              <a:rPr lang="en-US" dirty="0" smtClean="0"/>
              <a:t>Measure </a:t>
            </a:r>
            <a:r>
              <a:rPr lang="en-US" dirty="0"/>
              <a:t>redundant signals</a:t>
            </a:r>
          </a:p>
          <a:p>
            <a:pPr lvl="1"/>
            <a:r>
              <a:rPr lang="en-US" dirty="0" smtClean="0"/>
              <a:t>Represent </a:t>
            </a:r>
            <a:r>
              <a:rPr lang="en-US" dirty="0"/>
              <a:t>data via the method by which it was gathered</a:t>
            </a:r>
          </a:p>
          <a:p>
            <a:r>
              <a:rPr lang="en-US" dirty="0"/>
              <a:t>Goal: Find a </a:t>
            </a:r>
            <a:r>
              <a:rPr lang="en-US" dirty="0" smtClean="0"/>
              <a:t>‘better</a:t>
            </a:r>
            <a:r>
              <a:rPr lang="en-US" dirty="0"/>
              <a:t>’ representation for data</a:t>
            </a:r>
          </a:p>
          <a:p>
            <a:pPr lvl="1"/>
            <a:r>
              <a:rPr lang="en-US" dirty="0" smtClean="0"/>
              <a:t>To </a:t>
            </a:r>
            <a:r>
              <a:rPr lang="en-US" dirty="0"/>
              <a:t>visualize and discover hidden patterns</a:t>
            </a:r>
          </a:p>
          <a:p>
            <a:pPr lvl="1"/>
            <a:r>
              <a:rPr lang="en-US" dirty="0" smtClean="0"/>
              <a:t>Preprocessing </a:t>
            </a:r>
            <a:r>
              <a:rPr lang="en-US" dirty="0"/>
              <a:t>for supervised task</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矩形 7"/>
          <p:cNvSpPr/>
          <p:nvPr/>
        </p:nvSpPr>
        <p:spPr>
          <a:xfrm>
            <a:off x="2795741" y="3819522"/>
            <a:ext cx="36047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Calibri" panose="020F0502020204030204"/>
                <a:ea typeface="+mn-ea"/>
                <a:cs typeface="+mn-cs"/>
              </a:rPr>
              <a:t>How do we define ‘better’?</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6440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E.g., Shoe </a:t>
            </a:r>
            <a:r>
              <a:rPr lang="en-US" dirty="0" smtClean="0"/>
              <a:t>size</a:t>
            </a:r>
            <a:endParaRPr lang="en-US" dirty="0"/>
          </a:p>
        </p:txBody>
      </p:sp>
      <p:sp>
        <p:nvSpPr>
          <p:cNvPr id="3" name="内容占位符 2"/>
          <p:cNvSpPr>
            <a:spLocks noGrp="1"/>
          </p:cNvSpPr>
          <p:nvPr>
            <p:ph idx="1"/>
          </p:nvPr>
        </p:nvSpPr>
        <p:spPr/>
        <p:txBody>
          <a:bodyPr/>
          <a:lstStyle/>
          <a:p>
            <a:r>
              <a:rPr lang="en-US" dirty="0"/>
              <a:t>We take noisy measurements </a:t>
            </a:r>
            <a:r>
              <a:rPr lang="en-US" dirty="0" smtClean="0"/>
              <a:t>on European </a:t>
            </a:r>
            <a:r>
              <a:rPr lang="en-US" dirty="0"/>
              <a:t>and American scale</a:t>
            </a:r>
          </a:p>
          <a:p>
            <a:r>
              <a:rPr lang="en-US" dirty="0" smtClean="0"/>
              <a:t>How </a:t>
            </a:r>
            <a:r>
              <a:rPr lang="en-US" dirty="0"/>
              <a:t>can we do ‘better’, i.e., find </a:t>
            </a:r>
            <a:r>
              <a:rPr lang="en-US" dirty="0" smtClean="0"/>
              <a:t>a simpler</a:t>
            </a:r>
            <a:r>
              <a:rPr lang="en-US" dirty="0"/>
              <a:t>, compact representation? </a:t>
            </a:r>
            <a:endParaRPr lang="en-US" dirty="0" smtClean="0"/>
          </a:p>
          <a:p>
            <a:pPr lvl="1"/>
            <a:r>
              <a:rPr lang="en-US" dirty="0"/>
              <a:t>Pick a direction and project onto this direction</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组合 26"/>
          <p:cNvGrpSpPr/>
          <p:nvPr/>
        </p:nvGrpSpPr>
        <p:grpSpPr>
          <a:xfrm>
            <a:off x="5763353" y="2761635"/>
            <a:ext cx="2832370" cy="2579200"/>
            <a:chOff x="5414027" y="1961535"/>
            <a:chExt cx="2832370" cy="2579200"/>
          </a:xfrm>
        </p:grpSpPr>
        <p:cxnSp>
          <p:nvCxnSpPr>
            <p:cNvPr id="8" name="直接连接符 7"/>
            <p:cNvCxnSpPr/>
            <p:nvPr/>
          </p:nvCxnSpPr>
          <p:spPr>
            <a:xfrm>
              <a:off x="5869858" y="1961535"/>
              <a:ext cx="0" cy="21827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857158" y="4144297"/>
              <a:ext cx="23892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6081391" y="4140625"/>
              <a:ext cx="19615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lumMod val="85000"/>
                      <a:lumOff val="15000"/>
                    </a:srgbClr>
                  </a:solidFill>
                  <a:effectLst/>
                  <a:uLnTx/>
                  <a:uFillTx/>
                  <a:latin typeface="Calibri" panose="020F0502020204030204"/>
                  <a:ea typeface="+mn-ea"/>
                  <a:cs typeface="+mn-cs"/>
                </a:rPr>
                <a:t>American Size</a:t>
              </a:r>
              <a:endParaRPr kumimoji="0" lang="en-US" sz="2000" b="1"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sp>
          <p:nvSpPr>
            <p:cNvPr id="14" name="文本框 13"/>
            <p:cNvSpPr txBox="1"/>
            <p:nvPr/>
          </p:nvSpPr>
          <p:spPr>
            <a:xfrm rot="16200000">
              <a:off x="4633314" y="2959802"/>
              <a:ext cx="19615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lumMod val="85000"/>
                      <a:lumOff val="15000"/>
                    </a:srgbClr>
                  </a:solidFill>
                  <a:effectLst/>
                  <a:uLnTx/>
                  <a:uFillTx/>
                  <a:latin typeface="Calibri" panose="020F0502020204030204"/>
                  <a:ea typeface="+mn-ea"/>
                  <a:cs typeface="+mn-cs"/>
                </a:rPr>
                <a:t>European Size</a:t>
              </a:r>
              <a:endParaRPr kumimoji="0" lang="en-US" sz="2000" b="1"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sp>
          <p:nvSpPr>
            <p:cNvPr id="18" name="椭圆 17"/>
            <p:cNvSpPr/>
            <p:nvPr/>
          </p:nvSpPr>
          <p:spPr>
            <a:xfrm>
              <a:off x="6098443" y="3576786"/>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椭圆 19"/>
            <p:cNvSpPr/>
            <p:nvPr/>
          </p:nvSpPr>
          <p:spPr>
            <a:xfrm>
              <a:off x="5985340" y="3866537"/>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椭圆 20"/>
            <p:cNvSpPr/>
            <p:nvPr/>
          </p:nvSpPr>
          <p:spPr>
            <a:xfrm>
              <a:off x="6533378" y="3676037"/>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椭圆 21"/>
            <p:cNvSpPr/>
            <p:nvPr/>
          </p:nvSpPr>
          <p:spPr>
            <a:xfrm>
              <a:off x="6762772" y="3464194"/>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椭圆 22"/>
            <p:cNvSpPr/>
            <p:nvPr/>
          </p:nvSpPr>
          <p:spPr>
            <a:xfrm>
              <a:off x="7011113" y="3102399"/>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椭圆 23"/>
            <p:cNvSpPr/>
            <p:nvPr/>
          </p:nvSpPr>
          <p:spPr>
            <a:xfrm>
              <a:off x="6940734" y="2755805"/>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椭圆 24"/>
            <p:cNvSpPr/>
            <p:nvPr/>
          </p:nvSpPr>
          <p:spPr>
            <a:xfrm>
              <a:off x="7308342" y="2342840"/>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椭圆 25"/>
            <p:cNvSpPr/>
            <p:nvPr/>
          </p:nvSpPr>
          <p:spPr>
            <a:xfrm>
              <a:off x="7548075" y="2342840"/>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9" name="直接连接符 28"/>
          <p:cNvCxnSpPr/>
          <p:nvPr/>
        </p:nvCxnSpPr>
        <p:spPr>
          <a:xfrm>
            <a:off x="6334666" y="3142940"/>
            <a:ext cx="1856834" cy="1797785"/>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椭圆 29"/>
          <p:cNvSpPr/>
          <p:nvPr/>
        </p:nvSpPr>
        <p:spPr>
          <a:xfrm>
            <a:off x="6902568" y="3694625"/>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椭圆 30"/>
          <p:cNvSpPr/>
          <p:nvPr/>
        </p:nvSpPr>
        <p:spPr>
          <a:xfrm>
            <a:off x="6932019" y="3731228"/>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椭圆 31"/>
          <p:cNvSpPr/>
          <p:nvPr/>
        </p:nvSpPr>
        <p:spPr>
          <a:xfrm>
            <a:off x="6982741" y="3769622"/>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椭圆 32"/>
          <p:cNvSpPr/>
          <p:nvPr/>
        </p:nvSpPr>
        <p:spPr>
          <a:xfrm>
            <a:off x="7032117" y="3817690"/>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椭圆 33"/>
          <p:cNvSpPr/>
          <p:nvPr/>
        </p:nvSpPr>
        <p:spPr>
          <a:xfrm>
            <a:off x="7086481" y="3865419"/>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椭圆 34"/>
          <p:cNvSpPr/>
          <p:nvPr/>
        </p:nvSpPr>
        <p:spPr>
          <a:xfrm>
            <a:off x="7136960" y="3915885"/>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椭圆 35"/>
          <p:cNvSpPr/>
          <p:nvPr/>
        </p:nvSpPr>
        <p:spPr>
          <a:xfrm>
            <a:off x="7187439" y="3961182"/>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椭圆 36"/>
          <p:cNvSpPr/>
          <p:nvPr/>
        </p:nvSpPr>
        <p:spPr>
          <a:xfrm>
            <a:off x="7258501" y="4020113"/>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35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E.g., Shoe </a:t>
            </a:r>
            <a:r>
              <a:rPr lang="en-US" dirty="0" smtClean="0"/>
              <a:t>size</a:t>
            </a:r>
            <a:endParaRPr lang="en-US" dirty="0"/>
          </a:p>
        </p:txBody>
      </p:sp>
      <p:sp>
        <p:nvSpPr>
          <p:cNvPr id="3" name="内容占位符 2"/>
          <p:cNvSpPr>
            <a:spLocks noGrp="1"/>
          </p:cNvSpPr>
          <p:nvPr>
            <p:ph idx="1"/>
          </p:nvPr>
        </p:nvSpPr>
        <p:spPr/>
        <p:txBody>
          <a:bodyPr/>
          <a:lstStyle/>
          <a:p>
            <a:r>
              <a:rPr lang="en-US" dirty="0"/>
              <a:t>We take noisy measurements </a:t>
            </a:r>
            <a:r>
              <a:rPr lang="en-US" dirty="0" smtClean="0"/>
              <a:t>on European </a:t>
            </a:r>
            <a:r>
              <a:rPr lang="en-US" dirty="0"/>
              <a:t>and American scale</a:t>
            </a:r>
          </a:p>
          <a:p>
            <a:r>
              <a:rPr lang="en-US" dirty="0" smtClean="0"/>
              <a:t>How </a:t>
            </a:r>
            <a:r>
              <a:rPr lang="en-US" dirty="0"/>
              <a:t>can we do ‘better’, i.e., find </a:t>
            </a:r>
            <a:r>
              <a:rPr lang="en-US" dirty="0" smtClean="0"/>
              <a:t>a simpler</a:t>
            </a:r>
            <a:r>
              <a:rPr lang="en-US" dirty="0"/>
              <a:t>, compact representation? </a:t>
            </a:r>
            <a:endParaRPr lang="en-US" dirty="0" smtClean="0"/>
          </a:p>
          <a:p>
            <a:pPr lvl="1"/>
            <a:r>
              <a:rPr lang="en-US" dirty="0"/>
              <a:t>Pick a direction and project onto this direction</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组合 26"/>
          <p:cNvGrpSpPr/>
          <p:nvPr/>
        </p:nvGrpSpPr>
        <p:grpSpPr>
          <a:xfrm>
            <a:off x="5763353" y="2761635"/>
            <a:ext cx="2832370" cy="2579200"/>
            <a:chOff x="5414027" y="1961535"/>
            <a:chExt cx="2832370" cy="2579200"/>
          </a:xfrm>
        </p:grpSpPr>
        <p:cxnSp>
          <p:nvCxnSpPr>
            <p:cNvPr id="8" name="直接连接符 7"/>
            <p:cNvCxnSpPr/>
            <p:nvPr/>
          </p:nvCxnSpPr>
          <p:spPr>
            <a:xfrm>
              <a:off x="5869858" y="1961535"/>
              <a:ext cx="0" cy="21827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857158" y="4144297"/>
              <a:ext cx="23892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6081391" y="4140625"/>
              <a:ext cx="19615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lumMod val="85000"/>
                      <a:lumOff val="15000"/>
                    </a:srgbClr>
                  </a:solidFill>
                  <a:effectLst/>
                  <a:uLnTx/>
                  <a:uFillTx/>
                  <a:latin typeface="Calibri" panose="020F0502020204030204"/>
                  <a:ea typeface="+mn-ea"/>
                  <a:cs typeface="+mn-cs"/>
                </a:rPr>
                <a:t>American Size</a:t>
              </a:r>
              <a:endParaRPr kumimoji="0" lang="en-US" sz="2000" b="1"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sp>
          <p:nvSpPr>
            <p:cNvPr id="14" name="文本框 13"/>
            <p:cNvSpPr txBox="1"/>
            <p:nvPr/>
          </p:nvSpPr>
          <p:spPr>
            <a:xfrm rot="16200000">
              <a:off x="4633314" y="2959802"/>
              <a:ext cx="19615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lumMod val="85000"/>
                      <a:lumOff val="15000"/>
                    </a:srgbClr>
                  </a:solidFill>
                  <a:effectLst/>
                  <a:uLnTx/>
                  <a:uFillTx/>
                  <a:latin typeface="Calibri" panose="020F0502020204030204"/>
                  <a:ea typeface="+mn-ea"/>
                  <a:cs typeface="+mn-cs"/>
                </a:rPr>
                <a:t>European Size</a:t>
              </a:r>
              <a:endParaRPr kumimoji="0" lang="en-US" sz="2000" b="1"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sp>
          <p:nvSpPr>
            <p:cNvPr id="18" name="椭圆 17"/>
            <p:cNvSpPr/>
            <p:nvPr/>
          </p:nvSpPr>
          <p:spPr>
            <a:xfrm>
              <a:off x="6098443" y="3576786"/>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椭圆 19"/>
            <p:cNvSpPr/>
            <p:nvPr/>
          </p:nvSpPr>
          <p:spPr>
            <a:xfrm>
              <a:off x="5985340" y="3866537"/>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椭圆 20"/>
            <p:cNvSpPr/>
            <p:nvPr/>
          </p:nvSpPr>
          <p:spPr>
            <a:xfrm>
              <a:off x="6533378" y="3676037"/>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椭圆 21"/>
            <p:cNvSpPr/>
            <p:nvPr/>
          </p:nvSpPr>
          <p:spPr>
            <a:xfrm>
              <a:off x="6762772" y="3464194"/>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椭圆 22"/>
            <p:cNvSpPr/>
            <p:nvPr/>
          </p:nvSpPr>
          <p:spPr>
            <a:xfrm>
              <a:off x="7011113" y="3102399"/>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椭圆 23"/>
            <p:cNvSpPr/>
            <p:nvPr/>
          </p:nvSpPr>
          <p:spPr>
            <a:xfrm>
              <a:off x="6940734" y="2755805"/>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椭圆 24"/>
            <p:cNvSpPr/>
            <p:nvPr/>
          </p:nvSpPr>
          <p:spPr>
            <a:xfrm>
              <a:off x="7308342" y="2342840"/>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椭圆 25"/>
            <p:cNvSpPr/>
            <p:nvPr/>
          </p:nvSpPr>
          <p:spPr>
            <a:xfrm>
              <a:off x="7548075" y="2342840"/>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9" name="直接连接符 28"/>
          <p:cNvCxnSpPr/>
          <p:nvPr/>
        </p:nvCxnSpPr>
        <p:spPr>
          <a:xfrm flipH="1">
            <a:off x="6206485" y="3071813"/>
            <a:ext cx="1875478" cy="1868912"/>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椭圆 29"/>
          <p:cNvSpPr/>
          <p:nvPr/>
        </p:nvSpPr>
        <p:spPr>
          <a:xfrm>
            <a:off x="7889581" y="3134505"/>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椭圆 30"/>
          <p:cNvSpPr/>
          <p:nvPr/>
        </p:nvSpPr>
        <p:spPr>
          <a:xfrm>
            <a:off x="7780399" y="3266289"/>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椭圆 31"/>
          <p:cNvSpPr/>
          <p:nvPr/>
        </p:nvSpPr>
        <p:spPr>
          <a:xfrm>
            <a:off x="7386704" y="3643629"/>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椭圆 32"/>
          <p:cNvSpPr/>
          <p:nvPr/>
        </p:nvSpPr>
        <p:spPr>
          <a:xfrm>
            <a:off x="7214168" y="3817664"/>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椭圆 33"/>
          <p:cNvSpPr/>
          <p:nvPr/>
        </p:nvSpPr>
        <p:spPr>
          <a:xfrm>
            <a:off x="6940371" y="4079304"/>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椭圆 34"/>
          <p:cNvSpPr/>
          <p:nvPr/>
        </p:nvSpPr>
        <p:spPr>
          <a:xfrm>
            <a:off x="6729283" y="4298356"/>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椭圆 35"/>
          <p:cNvSpPr/>
          <p:nvPr/>
        </p:nvSpPr>
        <p:spPr>
          <a:xfrm>
            <a:off x="6555161" y="4481906"/>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椭圆 36"/>
          <p:cNvSpPr/>
          <p:nvPr/>
        </p:nvSpPr>
        <p:spPr>
          <a:xfrm>
            <a:off x="6357232" y="4687064"/>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94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Goal: Minimize </a:t>
            </a:r>
            <a:r>
              <a:rPr lang="en-US" dirty="0" smtClean="0"/>
              <a:t>reconstruction error</a:t>
            </a:r>
            <a:endParaRPr lang="en-US" dirty="0"/>
          </a:p>
        </p:txBody>
      </p:sp>
      <p:sp>
        <p:nvSpPr>
          <p:cNvPr id="3" name="内容占位符 2"/>
          <p:cNvSpPr>
            <a:spLocks noGrp="1"/>
          </p:cNvSpPr>
          <p:nvPr>
            <p:ph idx="1"/>
          </p:nvPr>
        </p:nvSpPr>
        <p:spPr>
          <a:xfrm>
            <a:off x="587829" y="856989"/>
            <a:ext cx="5185039" cy="5444238"/>
          </a:xfrm>
        </p:spPr>
        <p:txBody>
          <a:bodyPr/>
          <a:lstStyle/>
          <a:p>
            <a:r>
              <a:rPr lang="en-US" dirty="0" smtClean="0"/>
              <a:t>Minimize </a:t>
            </a:r>
            <a:r>
              <a:rPr lang="en-US" dirty="0"/>
              <a:t>Euclidean distances between original points and their </a:t>
            </a:r>
            <a:r>
              <a:rPr lang="en-US" dirty="0" smtClean="0"/>
              <a:t>projections</a:t>
            </a:r>
          </a:p>
          <a:p>
            <a:r>
              <a:rPr lang="en-US" dirty="0"/>
              <a:t>PCA solution solves this problem!</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组合 6"/>
          <p:cNvGrpSpPr/>
          <p:nvPr/>
        </p:nvGrpSpPr>
        <p:grpSpPr>
          <a:xfrm>
            <a:off x="5763353" y="2761635"/>
            <a:ext cx="2832370" cy="2579200"/>
            <a:chOff x="5414027" y="1961535"/>
            <a:chExt cx="2832370" cy="2579200"/>
          </a:xfrm>
        </p:grpSpPr>
        <p:cxnSp>
          <p:nvCxnSpPr>
            <p:cNvPr id="8" name="直接连接符 7"/>
            <p:cNvCxnSpPr/>
            <p:nvPr/>
          </p:nvCxnSpPr>
          <p:spPr>
            <a:xfrm>
              <a:off x="5869858" y="1961535"/>
              <a:ext cx="0" cy="21827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857158" y="4144297"/>
              <a:ext cx="23892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081391" y="4140625"/>
              <a:ext cx="19615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lumMod val="85000"/>
                      <a:lumOff val="15000"/>
                    </a:srgbClr>
                  </a:solidFill>
                  <a:effectLst/>
                  <a:uLnTx/>
                  <a:uFillTx/>
                  <a:latin typeface="Calibri" panose="020F0502020204030204"/>
                  <a:ea typeface="+mn-ea"/>
                  <a:cs typeface="+mn-cs"/>
                </a:rPr>
                <a:t>American Size</a:t>
              </a:r>
              <a:endParaRPr kumimoji="0" lang="en-US" sz="2000" b="1"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sp>
          <p:nvSpPr>
            <p:cNvPr id="11" name="文本框 10"/>
            <p:cNvSpPr txBox="1"/>
            <p:nvPr/>
          </p:nvSpPr>
          <p:spPr>
            <a:xfrm rot="16200000">
              <a:off x="4633314" y="2959802"/>
              <a:ext cx="19615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lumMod val="85000"/>
                      <a:lumOff val="15000"/>
                    </a:srgbClr>
                  </a:solidFill>
                  <a:effectLst/>
                  <a:uLnTx/>
                  <a:uFillTx/>
                  <a:latin typeface="Calibri" panose="020F0502020204030204"/>
                  <a:ea typeface="+mn-ea"/>
                  <a:cs typeface="+mn-cs"/>
                </a:rPr>
                <a:t>European Size</a:t>
              </a:r>
              <a:endParaRPr kumimoji="0" lang="en-US" sz="2000" b="1"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sp>
          <p:nvSpPr>
            <p:cNvPr id="12" name="椭圆 11"/>
            <p:cNvSpPr/>
            <p:nvPr/>
          </p:nvSpPr>
          <p:spPr>
            <a:xfrm>
              <a:off x="6098443" y="3576786"/>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椭圆 12"/>
            <p:cNvSpPr/>
            <p:nvPr/>
          </p:nvSpPr>
          <p:spPr>
            <a:xfrm>
              <a:off x="5985340" y="3866537"/>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椭圆 13"/>
            <p:cNvSpPr/>
            <p:nvPr/>
          </p:nvSpPr>
          <p:spPr>
            <a:xfrm>
              <a:off x="6533378" y="3676037"/>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椭圆 14"/>
            <p:cNvSpPr/>
            <p:nvPr/>
          </p:nvSpPr>
          <p:spPr>
            <a:xfrm>
              <a:off x="6762772" y="3464194"/>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椭圆 15"/>
            <p:cNvSpPr/>
            <p:nvPr/>
          </p:nvSpPr>
          <p:spPr>
            <a:xfrm>
              <a:off x="7011113" y="3102399"/>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椭圆 16"/>
            <p:cNvSpPr/>
            <p:nvPr/>
          </p:nvSpPr>
          <p:spPr>
            <a:xfrm>
              <a:off x="6940734" y="2755805"/>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椭圆 17"/>
            <p:cNvSpPr/>
            <p:nvPr/>
          </p:nvSpPr>
          <p:spPr>
            <a:xfrm>
              <a:off x="7308342" y="2342840"/>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椭圆 18"/>
            <p:cNvSpPr/>
            <p:nvPr/>
          </p:nvSpPr>
          <p:spPr>
            <a:xfrm>
              <a:off x="7548075" y="2342840"/>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0" name="直接连接符 19"/>
          <p:cNvCxnSpPr/>
          <p:nvPr/>
        </p:nvCxnSpPr>
        <p:spPr>
          <a:xfrm flipH="1">
            <a:off x="6206485" y="3071813"/>
            <a:ext cx="1875478" cy="1868912"/>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7889581" y="3134505"/>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椭圆 21"/>
          <p:cNvSpPr/>
          <p:nvPr/>
        </p:nvSpPr>
        <p:spPr>
          <a:xfrm>
            <a:off x="7780399" y="3266289"/>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椭圆 22"/>
          <p:cNvSpPr/>
          <p:nvPr/>
        </p:nvSpPr>
        <p:spPr>
          <a:xfrm>
            <a:off x="7386704" y="3643629"/>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椭圆 23"/>
          <p:cNvSpPr/>
          <p:nvPr/>
        </p:nvSpPr>
        <p:spPr>
          <a:xfrm>
            <a:off x="7243436" y="3778683"/>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椭圆 24"/>
          <p:cNvSpPr/>
          <p:nvPr/>
        </p:nvSpPr>
        <p:spPr>
          <a:xfrm>
            <a:off x="6940371" y="4079304"/>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椭圆 25"/>
          <p:cNvSpPr/>
          <p:nvPr/>
        </p:nvSpPr>
        <p:spPr>
          <a:xfrm>
            <a:off x="6710790" y="4302247"/>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椭圆 26"/>
          <p:cNvSpPr/>
          <p:nvPr/>
        </p:nvSpPr>
        <p:spPr>
          <a:xfrm>
            <a:off x="6549565" y="4476137"/>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椭圆 27"/>
          <p:cNvSpPr/>
          <p:nvPr/>
        </p:nvSpPr>
        <p:spPr>
          <a:xfrm>
            <a:off x="6357232" y="4687064"/>
            <a:ext cx="117002" cy="114914"/>
          </a:xfrm>
          <a:prstGeom prst="ellipse">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0" name="直接连接符 29"/>
          <p:cNvCxnSpPr>
            <a:stCxn id="18" idx="5"/>
            <a:endCxn id="22" idx="1"/>
          </p:cNvCxnSpPr>
          <p:nvPr/>
        </p:nvCxnSpPr>
        <p:spPr>
          <a:xfrm>
            <a:off x="7757535" y="3241025"/>
            <a:ext cx="39999" cy="42093"/>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1" name="直接连接符 30"/>
          <p:cNvCxnSpPr/>
          <p:nvPr/>
        </p:nvCxnSpPr>
        <p:spPr>
          <a:xfrm>
            <a:off x="7340439" y="3884695"/>
            <a:ext cx="39999" cy="42093"/>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2" name="直接连接符 31"/>
          <p:cNvCxnSpPr>
            <a:endCxn id="15" idx="1"/>
          </p:cNvCxnSpPr>
          <p:nvPr/>
        </p:nvCxnSpPr>
        <p:spPr>
          <a:xfrm>
            <a:off x="7034383" y="4175008"/>
            <a:ext cx="94850" cy="106115"/>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4" name="直接连接符 33"/>
          <p:cNvCxnSpPr>
            <a:stCxn id="26" idx="5"/>
            <a:endCxn id="14" idx="1"/>
          </p:cNvCxnSpPr>
          <p:nvPr/>
        </p:nvCxnSpPr>
        <p:spPr>
          <a:xfrm>
            <a:off x="6810657" y="4400332"/>
            <a:ext cx="89182" cy="92634"/>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9" name="直接连接符 38"/>
          <p:cNvCxnSpPr>
            <a:stCxn id="12" idx="5"/>
            <a:endCxn id="27" idx="1"/>
          </p:cNvCxnSpPr>
          <p:nvPr/>
        </p:nvCxnSpPr>
        <p:spPr>
          <a:xfrm>
            <a:off x="6547636" y="4474971"/>
            <a:ext cx="19064" cy="17995"/>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43" name="矩形 42"/>
          <p:cNvSpPr/>
          <p:nvPr/>
        </p:nvSpPr>
        <p:spPr>
          <a:xfrm>
            <a:off x="989468" y="2957292"/>
            <a:ext cx="4572000" cy="193899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PCA</a:t>
            </a:r>
            <a:r>
              <a:rPr kumimoji="0" lang="en-US" sz="2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 — reconstruct 2D data via 2D data with single degree of freedom. Evaluate reconstructions (represented by blue line) by </a:t>
            </a:r>
            <a:r>
              <a:rPr kumimoji="0" lang="en-US" sz="2400" b="1"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Euclidean</a:t>
            </a:r>
            <a:r>
              <a:rPr kumimoji="0" lang="en-US" sz="2400" b="0" i="0" u="none" strike="noStrike" kern="1200" cap="none" spc="0" normalizeH="0" baseline="0" noProof="0" dirty="0" smtClean="0">
                <a:ln>
                  <a:noFill/>
                </a:ln>
                <a:solidFill>
                  <a:srgbClr val="000000">
                    <a:lumMod val="75000"/>
                    <a:lumOff val="25000"/>
                  </a:srgbClr>
                </a:solidFill>
                <a:effectLst/>
                <a:uLnTx/>
                <a:uFillTx/>
                <a:latin typeface="Calibri" panose="020F0502020204030204"/>
                <a:ea typeface="+mn-ea"/>
                <a:cs typeface="+mn-cs"/>
              </a:rPr>
              <a:t> distances</a:t>
            </a:r>
            <a:endParaRPr kumimoji="0" lang="en-US"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88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Another </a:t>
            </a:r>
            <a:r>
              <a:rPr lang="en-US" dirty="0" smtClean="0"/>
              <a:t>goal</a:t>
            </a:r>
            <a:r>
              <a:rPr lang="en-US" dirty="0"/>
              <a:t>: Maximize </a:t>
            </a:r>
            <a:r>
              <a:rPr lang="en-US" dirty="0" smtClean="0"/>
              <a:t>variance</a:t>
            </a:r>
            <a:endParaRPr lang="en-US" dirty="0"/>
          </a:p>
        </p:txBody>
      </p:sp>
      <p:sp>
        <p:nvSpPr>
          <p:cNvPr id="3" name="内容占位符 2"/>
          <p:cNvSpPr>
            <a:spLocks noGrp="1"/>
          </p:cNvSpPr>
          <p:nvPr>
            <p:ph idx="1"/>
          </p:nvPr>
        </p:nvSpPr>
        <p:spPr>
          <a:xfrm>
            <a:off x="587829" y="856989"/>
            <a:ext cx="5016558" cy="5444238"/>
          </a:xfrm>
        </p:spPr>
        <p:txBody>
          <a:bodyPr/>
          <a:lstStyle/>
          <a:p>
            <a:r>
              <a:rPr lang="en-US" dirty="0" smtClean="0"/>
              <a:t>To </a:t>
            </a:r>
            <a:r>
              <a:rPr lang="en-US" dirty="0"/>
              <a:t>identify patterns we want to study variation across </a:t>
            </a:r>
            <a:r>
              <a:rPr lang="en-US" dirty="0" smtClean="0"/>
              <a:t>observations</a:t>
            </a:r>
          </a:p>
          <a:p>
            <a:r>
              <a:rPr lang="en-US" dirty="0"/>
              <a:t>Can we do ‘better’, i.e., find a compact representation that captures variation?</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组合 6"/>
          <p:cNvGrpSpPr/>
          <p:nvPr/>
        </p:nvGrpSpPr>
        <p:grpSpPr>
          <a:xfrm>
            <a:off x="5763353" y="2761635"/>
            <a:ext cx="2832370" cy="2579200"/>
            <a:chOff x="5414027" y="1961535"/>
            <a:chExt cx="2832370" cy="2579200"/>
          </a:xfrm>
        </p:grpSpPr>
        <p:cxnSp>
          <p:nvCxnSpPr>
            <p:cNvPr id="8" name="直接连接符 7"/>
            <p:cNvCxnSpPr/>
            <p:nvPr/>
          </p:nvCxnSpPr>
          <p:spPr>
            <a:xfrm>
              <a:off x="5869858" y="1961535"/>
              <a:ext cx="0" cy="21827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857158" y="4144297"/>
              <a:ext cx="23892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081391" y="4140625"/>
              <a:ext cx="19615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lumMod val="85000"/>
                      <a:lumOff val="15000"/>
                    </a:srgbClr>
                  </a:solidFill>
                  <a:effectLst/>
                  <a:uLnTx/>
                  <a:uFillTx/>
                  <a:latin typeface="Calibri" panose="020F0502020204030204"/>
                  <a:ea typeface="+mn-ea"/>
                  <a:cs typeface="+mn-cs"/>
                </a:rPr>
                <a:t>American Size</a:t>
              </a:r>
              <a:endParaRPr kumimoji="0" lang="en-US" sz="2000" b="1"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sp>
          <p:nvSpPr>
            <p:cNvPr id="11" name="文本框 10"/>
            <p:cNvSpPr txBox="1"/>
            <p:nvPr/>
          </p:nvSpPr>
          <p:spPr>
            <a:xfrm rot="16200000">
              <a:off x="4633314" y="2959802"/>
              <a:ext cx="19615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lumMod val="85000"/>
                      <a:lumOff val="15000"/>
                    </a:srgbClr>
                  </a:solidFill>
                  <a:effectLst/>
                  <a:uLnTx/>
                  <a:uFillTx/>
                  <a:latin typeface="Calibri" panose="020F0502020204030204"/>
                  <a:ea typeface="+mn-ea"/>
                  <a:cs typeface="+mn-cs"/>
                </a:rPr>
                <a:t>European Size</a:t>
              </a:r>
              <a:endParaRPr kumimoji="0" lang="en-US" sz="2000" b="1"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sp>
          <p:nvSpPr>
            <p:cNvPr id="12" name="椭圆 11"/>
            <p:cNvSpPr/>
            <p:nvPr/>
          </p:nvSpPr>
          <p:spPr>
            <a:xfrm>
              <a:off x="6098443" y="3576786"/>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椭圆 12"/>
            <p:cNvSpPr/>
            <p:nvPr/>
          </p:nvSpPr>
          <p:spPr>
            <a:xfrm>
              <a:off x="5985340" y="3866537"/>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椭圆 13"/>
            <p:cNvSpPr/>
            <p:nvPr/>
          </p:nvSpPr>
          <p:spPr>
            <a:xfrm>
              <a:off x="6533378" y="3676037"/>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椭圆 14"/>
            <p:cNvSpPr/>
            <p:nvPr/>
          </p:nvSpPr>
          <p:spPr>
            <a:xfrm>
              <a:off x="6762772" y="3464194"/>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椭圆 15"/>
            <p:cNvSpPr/>
            <p:nvPr/>
          </p:nvSpPr>
          <p:spPr>
            <a:xfrm>
              <a:off x="7011113" y="3102399"/>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椭圆 16"/>
            <p:cNvSpPr/>
            <p:nvPr/>
          </p:nvSpPr>
          <p:spPr>
            <a:xfrm>
              <a:off x="6940734" y="2755805"/>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椭圆 17"/>
            <p:cNvSpPr/>
            <p:nvPr/>
          </p:nvSpPr>
          <p:spPr>
            <a:xfrm>
              <a:off x="7308342" y="2342840"/>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椭圆 18"/>
            <p:cNvSpPr/>
            <p:nvPr/>
          </p:nvSpPr>
          <p:spPr>
            <a:xfrm>
              <a:off x="7548075" y="2342840"/>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椭圆 33"/>
          <p:cNvSpPr/>
          <p:nvPr/>
        </p:nvSpPr>
        <p:spPr>
          <a:xfrm rot="2119150">
            <a:off x="6875899" y="3786252"/>
            <a:ext cx="721041" cy="342865"/>
          </a:xfrm>
          <a:prstGeom prst="ellipse">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直接箭头连接符 35"/>
          <p:cNvCxnSpPr/>
          <p:nvPr/>
        </p:nvCxnSpPr>
        <p:spPr>
          <a:xfrm flipH="1" flipV="1">
            <a:off x="6634163" y="3505200"/>
            <a:ext cx="243593" cy="195121"/>
          </a:xfrm>
          <a:prstGeom prst="straightConnector1">
            <a:avLst/>
          </a:prstGeom>
          <a:ln w="25400">
            <a:solidFill>
              <a:srgbClr val="FF0000">
                <a:alpha val="5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27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Another </a:t>
            </a:r>
            <a:r>
              <a:rPr lang="en-US" dirty="0" smtClean="0"/>
              <a:t>goal</a:t>
            </a:r>
            <a:r>
              <a:rPr lang="en-US" dirty="0"/>
              <a:t>: Maximize </a:t>
            </a:r>
            <a:r>
              <a:rPr lang="en-US" dirty="0" smtClean="0"/>
              <a:t>variance</a:t>
            </a:r>
            <a:endParaRPr lang="en-US" dirty="0"/>
          </a:p>
        </p:txBody>
      </p:sp>
      <p:sp>
        <p:nvSpPr>
          <p:cNvPr id="3" name="内容占位符 2"/>
          <p:cNvSpPr>
            <a:spLocks noGrp="1"/>
          </p:cNvSpPr>
          <p:nvPr>
            <p:ph idx="1"/>
          </p:nvPr>
        </p:nvSpPr>
        <p:spPr>
          <a:xfrm>
            <a:off x="587829" y="856989"/>
            <a:ext cx="5016558" cy="5444238"/>
          </a:xfrm>
        </p:spPr>
        <p:txBody>
          <a:bodyPr/>
          <a:lstStyle/>
          <a:p>
            <a:r>
              <a:rPr lang="en-US" dirty="0" smtClean="0"/>
              <a:t>To </a:t>
            </a:r>
            <a:r>
              <a:rPr lang="en-US" dirty="0"/>
              <a:t>identify patterns we want to study variation across </a:t>
            </a:r>
            <a:r>
              <a:rPr lang="en-US" dirty="0" smtClean="0"/>
              <a:t>observations</a:t>
            </a:r>
          </a:p>
          <a:p>
            <a:r>
              <a:rPr lang="en-US" dirty="0"/>
              <a:t>Can we do ‘better’, i.e., find a compact representation that captures variation</a:t>
            </a:r>
            <a:r>
              <a:rPr lang="en-US" dirty="0" smtClean="0"/>
              <a:t>?</a:t>
            </a:r>
          </a:p>
          <a:p>
            <a:r>
              <a:rPr lang="en-US" dirty="0"/>
              <a:t>PCA solution finds directions of maximal variance!</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组合 6"/>
          <p:cNvGrpSpPr/>
          <p:nvPr/>
        </p:nvGrpSpPr>
        <p:grpSpPr>
          <a:xfrm>
            <a:off x="5763353" y="2761635"/>
            <a:ext cx="2832370" cy="2579200"/>
            <a:chOff x="5414027" y="1961535"/>
            <a:chExt cx="2832370" cy="2579200"/>
          </a:xfrm>
        </p:grpSpPr>
        <p:cxnSp>
          <p:nvCxnSpPr>
            <p:cNvPr id="8" name="直接连接符 7"/>
            <p:cNvCxnSpPr/>
            <p:nvPr/>
          </p:nvCxnSpPr>
          <p:spPr>
            <a:xfrm>
              <a:off x="5869858" y="1961535"/>
              <a:ext cx="0" cy="21827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857158" y="4144297"/>
              <a:ext cx="23892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6081391" y="4140625"/>
              <a:ext cx="19615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lumMod val="85000"/>
                      <a:lumOff val="15000"/>
                    </a:srgbClr>
                  </a:solidFill>
                  <a:effectLst/>
                  <a:uLnTx/>
                  <a:uFillTx/>
                  <a:latin typeface="Calibri" panose="020F0502020204030204"/>
                  <a:ea typeface="+mn-ea"/>
                  <a:cs typeface="+mn-cs"/>
                </a:rPr>
                <a:t>American Size</a:t>
              </a:r>
              <a:endParaRPr kumimoji="0" lang="en-US" sz="2000" b="1"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sp>
          <p:nvSpPr>
            <p:cNvPr id="11" name="文本框 10"/>
            <p:cNvSpPr txBox="1"/>
            <p:nvPr/>
          </p:nvSpPr>
          <p:spPr>
            <a:xfrm rot="16200000">
              <a:off x="4633314" y="2959802"/>
              <a:ext cx="19615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lumMod val="85000"/>
                      <a:lumOff val="15000"/>
                    </a:srgbClr>
                  </a:solidFill>
                  <a:effectLst/>
                  <a:uLnTx/>
                  <a:uFillTx/>
                  <a:latin typeface="Calibri" panose="020F0502020204030204"/>
                  <a:ea typeface="+mn-ea"/>
                  <a:cs typeface="+mn-cs"/>
                </a:rPr>
                <a:t>European Size</a:t>
              </a:r>
              <a:endParaRPr kumimoji="0" lang="en-US" sz="2000" b="1" i="0" u="none" strike="noStrike" kern="1200" cap="none" spc="0" normalizeH="0" baseline="0" noProof="0" dirty="0">
                <a:ln>
                  <a:noFill/>
                </a:ln>
                <a:solidFill>
                  <a:srgbClr val="000000">
                    <a:lumMod val="85000"/>
                    <a:lumOff val="15000"/>
                  </a:srgbClr>
                </a:solidFill>
                <a:effectLst/>
                <a:uLnTx/>
                <a:uFillTx/>
                <a:latin typeface="Calibri" panose="020F0502020204030204"/>
                <a:ea typeface="+mn-ea"/>
                <a:cs typeface="+mn-cs"/>
              </a:endParaRPr>
            </a:p>
          </p:txBody>
        </p:sp>
        <p:sp>
          <p:nvSpPr>
            <p:cNvPr id="12" name="椭圆 11"/>
            <p:cNvSpPr/>
            <p:nvPr/>
          </p:nvSpPr>
          <p:spPr>
            <a:xfrm>
              <a:off x="6098443" y="3576786"/>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椭圆 12"/>
            <p:cNvSpPr/>
            <p:nvPr/>
          </p:nvSpPr>
          <p:spPr>
            <a:xfrm>
              <a:off x="5985340" y="3866537"/>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椭圆 13"/>
            <p:cNvSpPr/>
            <p:nvPr/>
          </p:nvSpPr>
          <p:spPr>
            <a:xfrm>
              <a:off x="6533378" y="3676037"/>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椭圆 14"/>
            <p:cNvSpPr/>
            <p:nvPr/>
          </p:nvSpPr>
          <p:spPr>
            <a:xfrm>
              <a:off x="6762772" y="3464194"/>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椭圆 15"/>
            <p:cNvSpPr/>
            <p:nvPr/>
          </p:nvSpPr>
          <p:spPr>
            <a:xfrm>
              <a:off x="7011113" y="3102399"/>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椭圆 16"/>
            <p:cNvSpPr/>
            <p:nvPr/>
          </p:nvSpPr>
          <p:spPr>
            <a:xfrm>
              <a:off x="6940734" y="2755805"/>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椭圆 17"/>
            <p:cNvSpPr/>
            <p:nvPr/>
          </p:nvSpPr>
          <p:spPr>
            <a:xfrm>
              <a:off x="7308342" y="2342840"/>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椭圆 18"/>
            <p:cNvSpPr/>
            <p:nvPr/>
          </p:nvSpPr>
          <p:spPr>
            <a:xfrm>
              <a:off x="7548075" y="2342840"/>
              <a:ext cx="117002" cy="114914"/>
            </a:xfrm>
            <a:prstGeom prst="ellipse">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椭圆 33"/>
          <p:cNvSpPr/>
          <p:nvPr/>
        </p:nvSpPr>
        <p:spPr>
          <a:xfrm rot="7961271">
            <a:off x="5972689" y="3570162"/>
            <a:ext cx="2395820" cy="766002"/>
          </a:xfrm>
          <a:prstGeom prst="ellipse">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直接箭头连接符 35"/>
          <p:cNvCxnSpPr/>
          <p:nvPr/>
        </p:nvCxnSpPr>
        <p:spPr>
          <a:xfrm flipV="1">
            <a:off x="6696600" y="3144474"/>
            <a:ext cx="284365" cy="274985"/>
          </a:xfrm>
          <a:prstGeom prst="straightConnector1">
            <a:avLst/>
          </a:prstGeom>
          <a:ln w="25400">
            <a:solidFill>
              <a:srgbClr val="C00000">
                <a:alpha val="5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43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Principal Component Analysis (PCA)</a:t>
            </a:r>
          </a:p>
        </p:txBody>
      </p:sp>
      <p:sp>
        <p:nvSpPr>
          <p:cNvPr id="3" name="内容占位符 2"/>
          <p:cNvSpPr>
            <a:spLocks noGrp="1"/>
          </p:cNvSpPr>
          <p:nvPr>
            <p:ph idx="1"/>
          </p:nvPr>
        </p:nvSpPr>
        <p:spPr/>
        <p:txBody>
          <a:bodyPr/>
          <a:lstStyle/>
          <a:p>
            <a:r>
              <a:rPr lang="en-US" dirty="0"/>
              <a:t>PCA: converts a set of observations of possibly correlated variables into a set of values of linearly uncorrelated variables called principal components</a:t>
            </a:r>
          </a:p>
          <a:p>
            <a:r>
              <a:rPr lang="en-US" dirty="0"/>
              <a:t>This transformation is defined in such a way that the first principal component has the largest possible variance, and each succeeding component in turn has the highest variance possible under the constraint that it be orthogonal to (i.e., uncorrelated with) the preceding components</a:t>
            </a:r>
          </a:p>
          <a:p>
            <a:endParaRPr lang="en-US" dirty="0"/>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6988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Principal Component Analysis (PCA)</a:t>
            </a:r>
          </a:p>
        </p:txBody>
      </p:sp>
      <p:sp>
        <p:nvSpPr>
          <p:cNvPr id="3" name="内容占位符 2"/>
          <p:cNvSpPr>
            <a:spLocks noGrp="1"/>
          </p:cNvSpPr>
          <p:nvPr>
            <p:ph idx="1"/>
          </p:nvPr>
        </p:nvSpPr>
        <p:spPr/>
        <p:txBody>
          <a:bodyPr/>
          <a:lstStyle/>
          <a:p>
            <a:r>
              <a:rPr lang="en-US" dirty="0"/>
              <a:t>Illustration</a:t>
            </a:r>
          </a:p>
          <a:p>
            <a:endParaRPr lang="en-US" dirty="0"/>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7"/>
          <p:cNvSpPr>
            <a:spLocks noChangeArrowheads="1"/>
          </p:cNvSpPr>
          <p:nvPr/>
        </p:nvSpPr>
        <p:spPr bwMode="auto">
          <a:xfrm>
            <a:off x="895350" y="1524000"/>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8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x  </a:t>
            </a: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rPr>
              <a:t>,   </a:t>
            </a:r>
            <a:r>
              <a:rPr kumimoji="0" lang="en-US" altLang="zh-CN" sz="28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y</a:t>
            </a:r>
            <a:endParaRPr kumimoji="0" lang="zh-CN" alt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 name="Rectangle 8"/>
          <p:cNvSpPr>
            <a:spLocks noChangeArrowheads="1"/>
          </p:cNvSpPr>
          <p:nvPr/>
        </p:nvSpPr>
        <p:spPr bwMode="auto">
          <a:xfrm>
            <a:off x="809625" y="1984375"/>
            <a:ext cx="1323975"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(2.5, 2.4) (0.5, 0.7)</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(2.2, 2.9)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(1.9, 2.2)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(3.1, 3.0)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(2.3, 2.7)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(2.0, 1.6)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(1.0, 1.1)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(1.5, 1.6)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(1.1, 0.9)</a:t>
            </a:r>
            <a:endParaRPr kumimoji="0" lang="zh-CN" altLang="en-US"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9" name="Rectangle 9"/>
          <p:cNvSpPr>
            <a:spLocks noChangeArrowheads="1"/>
          </p:cNvSpPr>
          <p:nvPr/>
        </p:nvSpPr>
        <p:spPr bwMode="auto">
          <a:xfrm>
            <a:off x="609600" y="5683250"/>
            <a:ext cx="81534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t>Along which orientation the data points scatter most?</a:t>
            </a:r>
            <a:endParaRPr kumimoji="0" lang="zh-CN" altLang="en-US" sz="2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10" name="Rectangle 11"/>
          <p:cNvSpPr>
            <a:spLocks noChangeArrowheads="1"/>
          </p:cNvSpPr>
          <p:nvPr/>
        </p:nvSpPr>
        <p:spPr bwMode="auto">
          <a:xfrm>
            <a:off x="6400800" y="933450"/>
            <a:ext cx="2133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t>How to find?</a:t>
            </a:r>
            <a:endParaRPr kumimoji="0" lang="zh-CN" altLang="en-US" sz="2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pic>
        <p:nvPicPr>
          <p:cNvPr id="1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676400"/>
            <a:ext cx="44100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3"/>
          <p:cNvSpPr>
            <a:spLocks noChangeArrowheads="1"/>
          </p:cNvSpPr>
          <p:nvPr/>
        </p:nvSpPr>
        <p:spPr bwMode="auto">
          <a:xfrm>
            <a:off x="6400800" y="5226050"/>
            <a:ext cx="23622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t>De-correlation!</a:t>
            </a:r>
            <a:endParaRPr kumimoji="0" lang="zh-CN" altLang="en-US" sz="2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13" name="Line 10"/>
          <p:cNvSpPr>
            <a:spLocks noChangeShapeType="1"/>
          </p:cNvSpPr>
          <p:nvPr/>
        </p:nvSpPr>
        <p:spPr bwMode="auto">
          <a:xfrm flipV="1">
            <a:off x="3810000" y="1371600"/>
            <a:ext cx="3505200" cy="3505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73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80">
                                          <p:stCondLst>
                                            <p:cond delay="0"/>
                                          </p:stCondLst>
                                        </p:cTn>
                                        <p:tgtEl>
                                          <p:spTgt spid="12"/>
                                        </p:tgtEl>
                                      </p:cBhvr>
                                    </p:animEffect>
                                    <p:anim calcmode="lin" valueType="num">
                                      <p:cBhvr>
                                        <p:cTn id="3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6" dur="26">
                                          <p:stCondLst>
                                            <p:cond delay="650"/>
                                          </p:stCondLst>
                                        </p:cTn>
                                        <p:tgtEl>
                                          <p:spTgt spid="12"/>
                                        </p:tgtEl>
                                      </p:cBhvr>
                                      <p:to x="100000" y="60000"/>
                                    </p:animScale>
                                    <p:animScale>
                                      <p:cBhvr>
                                        <p:cTn id="37" dur="166" decel="50000">
                                          <p:stCondLst>
                                            <p:cond delay="676"/>
                                          </p:stCondLst>
                                        </p:cTn>
                                        <p:tgtEl>
                                          <p:spTgt spid="12"/>
                                        </p:tgtEl>
                                      </p:cBhvr>
                                      <p:to x="100000" y="100000"/>
                                    </p:animScale>
                                    <p:animScale>
                                      <p:cBhvr>
                                        <p:cTn id="38" dur="26">
                                          <p:stCondLst>
                                            <p:cond delay="1312"/>
                                          </p:stCondLst>
                                        </p:cTn>
                                        <p:tgtEl>
                                          <p:spTgt spid="12"/>
                                        </p:tgtEl>
                                      </p:cBhvr>
                                      <p:to x="100000" y="80000"/>
                                    </p:animScale>
                                    <p:animScale>
                                      <p:cBhvr>
                                        <p:cTn id="39" dur="166" decel="50000">
                                          <p:stCondLst>
                                            <p:cond delay="1338"/>
                                          </p:stCondLst>
                                        </p:cTn>
                                        <p:tgtEl>
                                          <p:spTgt spid="12"/>
                                        </p:tgtEl>
                                      </p:cBhvr>
                                      <p:to x="100000" y="100000"/>
                                    </p:animScale>
                                    <p:animScale>
                                      <p:cBhvr>
                                        <p:cTn id="40" dur="26">
                                          <p:stCondLst>
                                            <p:cond delay="1642"/>
                                          </p:stCondLst>
                                        </p:cTn>
                                        <p:tgtEl>
                                          <p:spTgt spid="12"/>
                                        </p:tgtEl>
                                      </p:cBhvr>
                                      <p:to x="100000" y="90000"/>
                                    </p:animScale>
                                    <p:animScale>
                                      <p:cBhvr>
                                        <p:cTn id="41" dur="166" decel="50000">
                                          <p:stCondLst>
                                            <p:cond delay="1668"/>
                                          </p:stCondLst>
                                        </p:cTn>
                                        <p:tgtEl>
                                          <p:spTgt spid="12"/>
                                        </p:tgtEl>
                                      </p:cBhvr>
                                      <p:to x="100000" y="100000"/>
                                    </p:animScale>
                                    <p:animScale>
                                      <p:cBhvr>
                                        <p:cTn id="42" dur="26">
                                          <p:stCondLst>
                                            <p:cond delay="1808"/>
                                          </p:stCondLst>
                                        </p:cTn>
                                        <p:tgtEl>
                                          <p:spTgt spid="12"/>
                                        </p:tgtEl>
                                      </p:cBhvr>
                                      <p:to x="100000" y="95000"/>
                                    </p:animScale>
                                    <p:animScale>
                                      <p:cBhvr>
                                        <p:cTn id="43" dur="166" decel="50000">
                                          <p:stCondLst>
                                            <p:cond delay="1834"/>
                                          </p:stCondLst>
                                        </p:cTn>
                                        <p:tgtEl>
                                          <p:spTgt spid="1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Introduction</a:t>
            </a:r>
            <a:endParaRPr lang="en-US" dirty="0"/>
          </a:p>
        </p:txBody>
      </p:sp>
      <p:sp>
        <p:nvSpPr>
          <p:cNvPr id="3" name="内容占位符 2"/>
          <p:cNvSpPr>
            <a:spLocks noGrp="1"/>
          </p:cNvSpPr>
          <p:nvPr>
            <p:ph idx="1"/>
          </p:nvPr>
        </p:nvSpPr>
        <p:spPr/>
        <p:txBody>
          <a:bodyPr/>
          <a:lstStyle/>
          <a:p>
            <a:r>
              <a:rPr lang="en-US" dirty="0" smtClean="0"/>
              <a:t>Smile </a:t>
            </a:r>
            <a:r>
              <a:rPr lang="en-US" dirty="0" err="1" smtClean="0"/>
              <a:t>dection</a:t>
            </a:r>
            <a:endParaRPr lang="en-US" dirty="0"/>
          </a:p>
        </p:txBody>
      </p:sp>
      <p:sp>
        <p:nvSpPr>
          <p:cNvPr id="5" name="灯片编号占位符 4"/>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4</a:t>
            </a:fld>
            <a:endParaRPr lang="en-US" altLang="zh-CN" sz="1800" dirty="0">
              <a:solidFill>
                <a:srgbClr val="000000"/>
              </a:solidFill>
            </a:endParaRPr>
          </a:p>
        </p:txBody>
      </p:sp>
      <p:pic>
        <p:nvPicPr>
          <p:cNvPr id="6" name="图片 5"/>
          <p:cNvPicPr>
            <a:picLocks noChangeAspect="1"/>
          </p:cNvPicPr>
          <p:nvPr/>
        </p:nvPicPr>
        <p:blipFill>
          <a:blip r:embed="rId2"/>
          <a:stretch>
            <a:fillRect/>
          </a:stretch>
        </p:blipFill>
        <p:spPr>
          <a:xfrm>
            <a:off x="190625" y="1437017"/>
            <a:ext cx="3808212" cy="1813290"/>
          </a:xfrm>
          <a:prstGeom prst="rect">
            <a:avLst/>
          </a:prstGeom>
        </p:spPr>
      </p:pic>
      <p:pic>
        <p:nvPicPr>
          <p:cNvPr id="7" name="图片 6"/>
          <p:cNvPicPr>
            <a:picLocks noChangeAspect="1"/>
          </p:cNvPicPr>
          <p:nvPr/>
        </p:nvPicPr>
        <p:blipFill>
          <a:blip r:embed="rId3"/>
          <a:stretch>
            <a:fillRect/>
          </a:stretch>
        </p:blipFill>
        <p:spPr>
          <a:xfrm>
            <a:off x="4055208" y="1453051"/>
            <a:ext cx="2055306" cy="1797256"/>
          </a:xfrm>
          <a:prstGeom prst="rect">
            <a:avLst/>
          </a:prstGeom>
        </p:spPr>
      </p:pic>
      <p:pic>
        <p:nvPicPr>
          <p:cNvPr id="8" name="图片 7"/>
          <p:cNvPicPr>
            <a:picLocks noChangeAspect="1"/>
          </p:cNvPicPr>
          <p:nvPr/>
        </p:nvPicPr>
        <p:blipFill>
          <a:blip r:embed="rId4"/>
          <a:stretch>
            <a:fillRect/>
          </a:stretch>
        </p:blipFill>
        <p:spPr>
          <a:xfrm>
            <a:off x="6187697" y="1453051"/>
            <a:ext cx="2782135" cy="4908333"/>
          </a:xfrm>
          <a:prstGeom prst="rect">
            <a:avLst/>
          </a:prstGeom>
        </p:spPr>
      </p:pic>
      <p:pic>
        <p:nvPicPr>
          <p:cNvPr id="9" name="图片 8"/>
          <p:cNvPicPr>
            <a:picLocks noChangeAspect="1"/>
          </p:cNvPicPr>
          <p:nvPr/>
        </p:nvPicPr>
        <p:blipFill>
          <a:blip r:embed="rId5"/>
          <a:stretch>
            <a:fillRect/>
          </a:stretch>
        </p:blipFill>
        <p:spPr>
          <a:xfrm>
            <a:off x="275771" y="3410857"/>
            <a:ext cx="3804907" cy="1850146"/>
          </a:xfrm>
          <a:prstGeom prst="rect">
            <a:avLst/>
          </a:prstGeom>
        </p:spPr>
      </p:pic>
      <p:pic>
        <p:nvPicPr>
          <p:cNvPr id="10" name="图片 9"/>
          <p:cNvPicPr>
            <a:picLocks noChangeAspect="1"/>
          </p:cNvPicPr>
          <p:nvPr/>
        </p:nvPicPr>
        <p:blipFill>
          <a:blip r:embed="rId6"/>
          <a:stretch>
            <a:fillRect/>
          </a:stretch>
        </p:blipFill>
        <p:spPr>
          <a:xfrm>
            <a:off x="4148353" y="3410857"/>
            <a:ext cx="1962161" cy="1751174"/>
          </a:xfrm>
          <a:prstGeom prst="rect">
            <a:avLst/>
          </a:prstGeom>
        </p:spPr>
      </p:pic>
      <p:sp>
        <p:nvSpPr>
          <p:cNvPr id="11" name="页脚占位符 10"/>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13" name="日期占位符 12"/>
          <p:cNvSpPr>
            <a:spLocks noGrp="1"/>
          </p:cNvSpPr>
          <p:nvPr>
            <p:ph type="dt" sz="half" idx="10"/>
          </p:nvPr>
        </p:nvSpPr>
        <p:spPr/>
        <p:txBody>
          <a:bodyPr/>
          <a:lstStyle/>
          <a:p>
            <a:r>
              <a:rPr lang="en-US" altLang="zh-CN" smtClean="0"/>
              <a:t>3/13/2017</a:t>
            </a:r>
            <a:endParaRPr lang="en-US" altLang="zh-CN" dirty="0"/>
          </a:p>
        </p:txBody>
      </p:sp>
    </p:spTree>
    <p:extLst>
      <p:ext uri="{BB962C8B-B14F-4D97-AF65-F5344CB8AC3E}">
        <p14:creationId xmlns:p14="http://schemas.microsoft.com/office/powerpoint/2010/main" val="1671609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Principal Component Analysis (PCA)</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solidFill>
                      <a:srgbClr val="0070C0"/>
                    </a:solidFill>
                    <a:ea typeface="ＭＳ Ｐゴシック" panose="020B0600070205080204" pitchFamily="34" charset="-128"/>
                  </a:rPr>
                  <a:t>Identify the orientation with largest variance</a:t>
                </a:r>
              </a:p>
              <a:p>
                <a:r>
                  <a:rPr lang="en-US" altLang="zh-CN" dirty="0"/>
                  <a:t>Suppose </a:t>
                </a:r>
                <a:r>
                  <a:rPr lang="en-US" altLang="zh-CN" b="1" dirty="0">
                    <a:latin typeface="Times New Roman" panose="02020603050405020304" pitchFamily="18" charset="0"/>
                  </a:rPr>
                  <a:t>X</a:t>
                </a:r>
                <a:r>
                  <a:rPr lang="en-US" altLang="zh-CN" dirty="0"/>
                  <a:t> contains </a:t>
                </a:r>
                <a:r>
                  <a:rPr lang="en-US" altLang="zh-CN" i="1" dirty="0">
                    <a:latin typeface="Times New Roman" panose="02020603050405020304" pitchFamily="18" charset="0"/>
                  </a:rPr>
                  <a:t>n</a:t>
                </a:r>
                <a:r>
                  <a:rPr lang="en-US" altLang="zh-CN" dirty="0"/>
                  <a:t> data points, and each data point is </a:t>
                </a:r>
                <a:r>
                  <a:rPr lang="en-US" altLang="zh-CN" i="1" dirty="0">
                    <a:latin typeface="Times New Roman" panose="02020603050405020304" pitchFamily="18" charset="0"/>
                  </a:rPr>
                  <a:t>p</a:t>
                </a:r>
                <a:r>
                  <a:rPr lang="en-US" altLang="zh-CN" dirty="0"/>
                  <a:t>-dimensional, that </a:t>
                </a:r>
                <a:r>
                  <a:rPr lang="en-US" altLang="zh-CN" dirty="0" smtClean="0"/>
                  <a:t>is</a:t>
                </a:r>
              </a:p>
              <a:p>
                <a:pPr algn="ctr"/>
                <a14:m>
                  <m:oMath xmlns:m="http://schemas.openxmlformats.org/officeDocument/2006/math">
                    <m:r>
                      <a:rPr lang="en-US" altLang="zh-CN" b="1" i="0" smtClean="0">
                        <a:latin typeface="Cambria Math" panose="02040503050406030204" pitchFamily="18" charset="0"/>
                      </a:rPr>
                      <m:t>𝐗</m:t>
                    </m:r>
                    <m:r>
                      <a:rPr lang="en-US" altLang="zh-CN" b="0" i="1"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1" i="0" smtClean="0">
                                <a:latin typeface="Cambria Math" panose="02040503050406030204" pitchFamily="18" charset="0"/>
                              </a:rPr>
                              <m:t>𝐱</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1">
                                <a:latin typeface="Cambria Math" panose="02040503050406030204" pitchFamily="18" charset="0"/>
                              </a:rPr>
                              <m:t>𝐱</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1">
                                <a:latin typeface="Cambria Math" panose="02040503050406030204" pitchFamily="18" charset="0"/>
                              </a:rPr>
                              <m:t>𝐱</m:t>
                            </m:r>
                          </m:e>
                          <m:sub>
                            <m:r>
                              <a:rPr lang="en-US" altLang="zh-CN" b="0" i="1" smtClean="0">
                                <a:latin typeface="Cambria Math" panose="02040503050406030204" pitchFamily="18" charset="0"/>
                              </a:rPr>
                              <m:t>𝑛</m:t>
                            </m:r>
                          </m:sub>
                        </m:sSub>
                      </m:e>
                    </m:d>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1">
                            <a:latin typeface="Cambria Math" panose="02040503050406030204" pitchFamily="18" charset="0"/>
                          </a:rPr>
                          <m:t>𝐱</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ℝ</m:t>
                        </m:r>
                      </m:e>
                      <m:sup>
                        <m:r>
                          <a:rPr lang="en-US" altLang="zh-CN" b="0" i="1" smtClean="0">
                            <a:latin typeface="Cambria Math" panose="02040503050406030204" pitchFamily="18" charset="0"/>
                          </a:rPr>
                          <m:t>𝑝</m:t>
                        </m:r>
                        <m:r>
                          <a:rPr lang="en-US" altLang="zh-CN" b="0" i="1" smtClean="0">
                            <a:latin typeface="Cambria Math" panose="02040503050406030204" pitchFamily="18" charset="0"/>
                          </a:rPr>
                          <m:t>×1</m:t>
                        </m:r>
                      </m:sup>
                    </m:sSup>
                    <m:r>
                      <a:rPr lang="en-US" altLang="zh-CN" b="0" i="1" smtClean="0">
                        <a:latin typeface="Cambria Math" panose="02040503050406030204" pitchFamily="18" charset="0"/>
                      </a:rPr>
                      <m:t>,</m:t>
                    </m:r>
                    <m:r>
                      <a:rPr lang="en-US" altLang="zh-CN" b="1" i="0" smtClean="0">
                        <a:latin typeface="Cambria Math" panose="02040503050406030204" pitchFamily="18" charset="0"/>
                      </a:rPr>
                      <m:t>𝐗</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ℝ</m:t>
                        </m:r>
                      </m:e>
                      <m:sup>
                        <m:r>
                          <a:rPr lang="en-US" altLang="zh-CN" b="0" i="1" smtClean="0">
                            <a:latin typeface="Cambria Math" panose="02040503050406030204" pitchFamily="18" charset="0"/>
                          </a:rPr>
                          <m:t>𝑝</m:t>
                        </m:r>
                        <m:r>
                          <a:rPr lang="en-US" altLang="zh-CN" b="0" i="1" smtClean="0">
                            <a:latin typeface="Cambria Math" panose="02040503050406030204" pitchFamily="18" charset="0"/>
                          </a:rPr>
                          <m:t>×</m:t>
                        </m:r>
                        <m:r>
                          <a:rPr lang="en-US" altLang="zh-CN" b="0" i="1" smtClean="0">
                            <a:latin typeface="Cambria Math" panose="02040503050406030204" pitchFamily="18" charset="0"/>
                          </a:rPr>
                          <m:t>𝑛</m:t>
                        </m:r>
                      </m:sup>
                    </m:sSup>
                  </m:oMath>
                </a14:m>
                <a:endParaRPr lang="en-US" altLang="zh-CN" dirty="0"/>
              </a:p>
              <a:p>
                <a:r>
                  <a:rPr lang="en-US" altLang="zh-CN" dirty="0" smtClean="0"/>
                  <a:t>Now</a:t>
                </a:r>
                <a:r>
                  <a:rPr lang="en-US" altLang="zh-CN" dirty="0"/>
                  <a:t>, we want to find such a unit vector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𝛼</m:t>
                        </m:r>
                      </m:e>
                      <m:sub>
                        <m:r>
                          <a:rPr lang="en-US" altLang="zh-CN" b="0" i="1" smtClean="0">
                            <a:latin typeface="Cambria Math" panose="02040503050406030204" pitchFamily="18" charset="0"/>
                          </a:rPr>
                          <m:t>1</m:t>
                        </m:r>
                      </m:sub>
                    </m:sSub>
                  </m:oMath>
                </a14:m>
                <a:r>
                  <a:rPr lang="en-US" altLang="zh-CN" dirty="0" smtClean="0"/>
                  <a:t>, </a:t>
                </a:r>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9" name="矩形 8"/>
              <p:cNvSpPr/>
              <p:nvPr/>
            </p:nvSpPr>
            <p:spPr>
              <a:xfrm>
                <a:off x="1971222" y="3151405"/>
                <a:ext cx="5454122" cy="5831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a:ln>
                                <a:noFill/>
                              </a:ln>
                              <a:solidFill>
                                <a:srgbClr val="000000"/>
                              </a:solidFill>
                              <a:effectLst/>
                              <a:uLnTx/>
                              <a:uFillTx/>
                              <a:latin typeface="Cambria Math" panose="02040503050406030204" pitchFamily="18" charset="0"/>
                              <a:cs typeface="+mn-cs"/>
                            </a:rPr>
                            <m:t>𝛼</m:t>
                          </m:r>
                        </m:e>
                        <m:sub>
                          <m:r>
                            <a:rPr kumimoji="0" lang="en-US" altLang="zh-CN" sz="2400" b="0" i="1" u="none" strike="noStrike" kern="1200" cap="none" spc="0" normalizeH="0" baseline="0" noProof="0">
                              <a:ln>
                                <a:noFill/>
                              </a:ln>
                              <a:solidFill>
                                <a:srgbClr val="000000"/>
                              </a:solidFill>
                              <a:effectLst/>
                              <a:uLnTx/>
                              <a:uFillTx/>
                              <a:latin typeface="Cambria Math" panose="02040503050406030204" pitchFamily="18" charset="0"/>
                              <a:cs typeface="+mn-cs"/>
                            </a:rPr>
                            <m:t>1</m:t>
                          </m:r>
                        </m:sub>
                      </m:sSub>
                      <m:r>
                        <a:rPr kumimoji="0" lang="en-US" altLang="zh-CN" sz="2400" b="0" i="1" u="none" strike="noStrike" kern="1200" cap="none" spc="0" normalizeH="0" baseline="0" noProof="0">
                          <a:ln>
                            <a:noFill/>
                          </a:ln>
                          <a:solidFill>
                            <a:srgbClr val="000000"/>
                          </a:solidFill>
                          <a:effectLst/>
                          <a:uLnTx/>
                          <a:uFillTx/>
                          <a:latin typeface="Cambria Math" panose="02040503050406030204" pitchFamily="18" charset="0"/>
                          <a:cs typeface="+mn-cs"/>
                        </a:rPr>
                        <m:t>=</m:t>
                      </m:r>
                      <m:func>
                        <m:funcPr>
                          <m:ctrlPr>
                            <a:rPr kumimoji="0" lang="en-US" altLang="zh-CN" sz="2400" b="0" i="1" u="none" strike="noStrike" kern="1200" cap="none" spc="0" normalizeH="0" baseline="0" noProof="0">
                              <a:ln>
                                <a:noFill/>
                              </a:ln>
                              <a:solidFill>
                                <a:srgbClr val="000000"/>
                              </a:solidFill>
                              <a:effectLst/>
                              <a:uLnTx/>
                              <a:uFillTx/>
                              <a:latin typeface="Cambria Math" panose="02040503050406030204" pitchFamily="18" charset="0"/>
                              <a:cs typeface="+mn-cs"/>
                            </a:rPr>
                          </m:ctrlPr>
                        </m:funcPr>
                        <m:fName>
                          <m:r>
                            <m:rPr>
                              <m:sty m:val="p"/>
                            </m:rPr>
                            <a:rPr kumimoji="0" lang="en-US" altLang="zh-CN" sz="2400" b="0" i="0" u="none" strike="noStrike" kern="1200" cap="none" spc="0" normalizeH="0" baseline="0" noProof="0">
                              <a:ln>
                                <a:noFill/>
                              </a:ln>
                              <a:solidFill>
                                <a:srgbClr val="000000"/>
                              </a:solidFill>
                              <a:effectLst/>
                              <a:uLnTx/>
                              <a:uFillTx/>
                              <a:latin typeface="Cambria Math" panose="02040503050406030204" pitchFamily="18" charset="0"/>
                              <a:cs typeface="+mn-cs"/>
                            </a:rPr>
                            <m:t>arg</m:t>
                          </m:r>
                        </m:fName>
                        <m:e>
                          <m:func>
                            <m:funcPr>
                              <m:ctrlP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uncPr>
                            <m:fName>
                              <m:limLow>
                                <m:limLowPr>
                                  <m:ctrlP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limLowPr>
                                <m:e>
                                  <m:r>
                                    <m:rPr>
                                      <m:sty m:val="p"/>
                                    </m:rPr>
                                    <a:rPr kumimoji="0" lang="en-US" altLang="zh-CN" sz="2400" b="0" i="0" u="none" strike="noStrike" kern="1200" cap="none" spc="0" normalizeH="0" baseline="0" noProof="0">
                                      <a:ln>
                                        <a:noFill/>
                                      </a:ln>
                                      <a:solidFill>
                                        <a:srgbClr val="000000"/>
                                      </a:solidFill>
                                      <a:effectLst/>
                                      <a:uLnTx/>
                                      <a:uFillTx/>
                                      <a:latin typeface="Cambria Math" panose="02040503050406030204" pitchFamily="18" charset="0"/>
                                      <a:cs typeface="+mn-cs"/>
                                    </a:rPr>
                                    <m:t>max</m:t>
                                  </m:r>
                                </m:e>
                                <m:lim>
                                  <m: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𝛼</m:t>
                                  </m:r>
                                </m:lim>
                              </m:limLow>
                            </m:fName>
                            <m:e>
                              <m: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𝑣𝑎𝑟</m:t>
                              </m:r>
                              <m: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sSup>
                                <m:sSupPr>
                                  <m:ctrlP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𝛼</m:t>
                                  </m:r>
                                </m:e>
                                <m:sup>
                                  <m: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𝑇</m:t>
                                  </m:r>
                                </m:sup>
                              </m:sSup>
                              <m:r>
                                <a:rPr kumimoji="0" lang="en-US" altLang="zh-CN" sz="2400" b="1" i="0" u="none" strike="noStrike" kern="1200" cap="none" spc="0" normalizeH="0" baseline="0" noProof="0">
                                  <a:ln>
                                    <a:noFill/>
                                  </a:ln>
                                  <a:solidFill>
                                    <a:srgbClr val="000000"/>
                                  </a:solidFill>
                                  <a:effectLst/>
                                  <a:uLnTx/>
                                  <a:uFillTx/>
                                  <a:latin typeface="Cambria Math" panose="02040503050406030204" pitchFamily="18" charset="0"/>
                                  <a:cs typeface="+mn-cs"/>
                                </a:rPr>
                                <m:t>𝐗</m:t>
                              </m:r>
                              <m: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e>
                          </m:func>
                          <m: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𝛼</m:t>
                          </m:r>
                          <m: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sSup>
                            <m:sSupPr>
                              <m:ctrlP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pPr>
                            <m:e>
                              <m: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ℝ</m:t>
                              </m:r>
                            </m:e>
                            <m:sup>
                              <m: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𝑝</m:t>
                              </m:r>
                              <m: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×1</m:t>
                              </m:r>
                            </m:sup>
                          </m:sSup>
                        </m:e>
                      </m:func>
                    </m:oMath>
                  </m:oMathPara>
                </a14:m>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9" name="矩形 8"/>
              <p:cNvSpPr>
                <a:spLocks noRot="1" noChangeAspect="1" noMove="1" noResize="1" noEditPoints="1" noAdjustHandles="1" noChangeArrowheads="1" noChangeShapeType="1" noTextEdit="1"/>
              </p:cNvSpPr>
              <p:nvPr/>
            </p:nvSpPr>
            <p:spPr>
              <a:xfrm>
                <a:off x="1971222" y="3151405"/>
                <a:ext cx="5454122" cy="583173"/>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217714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Principal Component Analysis (PCA)</a:t>
            </a:r>
          </a:p>
        </p:txBody>
      </p:sp>
      <p:sp>
        <p:nvSpPr>
          <p:cNvPr id="3" name="内容占位符 2"/>
          <p:cNvSpPr>
            <a:spLocks noGrp="1"/>
          </p:cNvSpPr>
          <p:nvPr>
            <p:ph idx="1"/>
          </p:nvPr>
        </p:nvSpPr>
        <p:spPr/>
        <p:txBody>
          <a:bodyPr/>
          <a:lstStyle/>
          <a:p>
            <a:r>
              <a:rPr lang="en-US" altLang="zh-CN" dirty="0">
                <a:solidFill>
                  <a:srgbClr val="0070C0"/>
                </a:solidFill>
                <a:ea typeface="ＭＳ Ｐゴシック" panose="020B0600070205080204" pitchFamily="34" charset="-128"/>
              </a:rPr>
              <a:t>Identify the orientation with largest variance</a:t>
            </a:r>
          </a:p>
          <a:p>
            <a:endParaRPr lang="en-US" dirty="0"/>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9" name="Object 9"/>
          <p:cNvGraphicFramePr>
            <a:graphicFrameLocks noChangeAspect="1"/>
          </p:cNvGraphicFramePr>
          <p:nvPr/>
        </p:nvGraphicFramePr>
        <p:xfrm>
          <a:off x="130175" y="1676400"/>
          <a:ext cx="8991600" cy="1462088"/>
        </p:xfrm>
        <a:graphic>
          <a:graphicData uri="http://schemas.openxmlformats.org/presentationml/2006/ole">
            <mc:AlternateContent xmlns:mc="http://schemas.openxmlformats.org/markup-compatibility/2006">
              <mc:Choice xmlns:v="urn:schemas-microsoft-com:vml" Requires="v">
                <p:oleObj spid="_x0000_s23067" name="Equation" r:id="rId3" imgW="4140200" imgH="635000" progId="Equation.DSMT4">
                  <p:embed/>
                </p:oleObj>
              </mc:Choice>
              <mc:Fallback>
                <p:oleObj name="Equation" r:id="rId3" imgW="4140200" imgH="635000" progId="Equation.DSMT4">
                  <p:embed/>
                  <p:pic>
                    <p:nvPicPr>
                      <p:cNvPr id="9"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1676400"/>
                        <a:ext cx="899160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1" name="Rectangle 10"/>
              <p:cNvSpPr>
                <a:spLocks noChangeArrowheads="1"/>
              </p:cNvSpPr>
              <p:nvPr/>
            </p:nvSpPr>
            <p:spPr bwMode="auto">
              <a:xfrm>
                <a:off x="3581400" y="2781300"/>
                <a:ext cx="5486400" cy="49244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600" b="0" i="0" u="none" strike="noStrike" kern="1200" cap="none" spc="0" normalizeH="0" baseline="0" noProof="0" dirty="0" smtClean="0">
                    <a:ln>
                      <a:noFill/>
                    </a:ln>
                    <a:solidFill>
                      <a:srgbClr val="000000"/>
                    </a:solidFill>
                    <a:effectLst/>
                    <a:uLnTx/>
                    <a:uFillTx/>
                    <a:latin typeface="Calibri" panose="020F0502020204030204" pitchFamily="34" charset="0"/>
                    <a:ea typeface="宋体" panose="02010600030101010101" pitchFamily="2" charset="-122"/>
                    <a:cs typeface="+mn-cs"/>
                  </a:rPr>
                  <a:t>(Note that: </a:t>
                </a:r>
                <a14:m>
                  <m:oMath xmlns:m="http://schemas.openxmlformats.org/officeDocument/2006/math">
                    <m:sSup>
                      <m:sSupPr>
                        <m:ctrlPr>
                          <a:rPr kumimoji="0" lang="en-US" altLang="zh-CN" sz="2600" b="0" i="1"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ctrlPr>
                      </m:sSupPr>
                      <m:e>
                        <m:r>
                          <a:rPr kumimoji="0" lang="en-US" altLang="zh-CN" sz="2600" b="0" i="1"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t>𝛼</m:t>
                        </m:r>
                      </m:e>
                      <m:sup>
                        <m:r>
                          <a:rPr kumimoji="0" lang="en-US" altLang="zh-CN" sz="2600" b="0" i="1"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t>𝑇</m:t>
                        </m:r>
                      </m:sup>
                    </m:sSup>
                    <m:d>
                      <m:dPr>
                        <m:ctrlPr>
                          <a:rPr kumimoji="0" lang="en-US" altLang="zh-CN" sz="2600" b="0" i="1"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ctrlPr>
                      </m:dPr>
                      <m:e>
                        <m:sSub>
                          <m:sSubPr>
                            <m:ctrlPr>
                              <a:rPr kumimoji="0" lang="en-US" altLang="zh-CN" sz="2600" b="0" i="1"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ctrlPr>
                          </m:sSubPr>
                          <m:e>
                            <m:r>
                              <a:rPr kumimoji="0" lang="en-US" altLang="zh-CN" sz="2600" b="1" i="0"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t>𝐱</m:t>
                            </m:r>
                          </m:e>
                          <m:sub>
                            <m:r>
                              <a:rPr kumimoji="0" lang="en-US" altLang="zh-CN" sz="2600" b="0" i="1"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t>𝑖</m:t>
                            </m:r>
                          </m:sub>
                        </m:sSub>
                        <m:r>
                          <a:rPr kumimoji="0" lang="en-US" altLang="zh-CN" sz="2600" b="0" i="1"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t>−</m:t>
                        </m:r>
                        <m:r>
                          <a:rPr kumimoji="0" lang="en-US" altLang="zh-CN" sz="2600" b="0" i="1"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t>𝜇</m:t>
                        </m:r>
                      </m:e>
                    </m:d>
                    <m:r>
                      <a:rPr kumimoji="0" lang="en-US" altLang="zh-CN" sz="2600" b="0" i="1" u="none" strike="noStrike" kern="1200" cap="none" spc="0" normalizeH="0" baseline="0" noProof="0" smtClean="0">
                        <a:ln>
                          <a:noFill/>
                        </a:ln>
                        <a:solidFill>
                          <a:srgbClr val="000000"/>
                        </a:solidFill>
                        <a:effectLst/>
                        <a:uLnTx/>
                        <a:uFillTx/>
                        <a:latin typeface="Cambria Math" panose="02040503050406030204" pitchFamily="18" charset="0"/>
                        <a:ea typeface="宋体" panose="02010600030101010101" pitchFamily="2" charset="-122"/>
                        <a:cs typeface="+mn-cs"/>
                      </a:rPr>
                      <m:t>=</m:t>
                    </m:r>
                    <m:sSup>
                      <m:sSupPr>
                        <m:ctrlPr>
                          <a:rPr kumimoji="0" lang="en-US" altLang="zh-CN" sz="26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pPr>
                      <m:e>
                        <m:d>
                          <m:dPr>
                            <m:ctrlPr>
                              <a:rPr kumimoji="0" lang="en-US" altLang="zh-CN" sz="2600" b="0" i="1" u="none" strike="noStrike" kern="1200" cap="none" spc="0" normalizeH="0" baseline="0" noProof="0">
                                <a:ln>
                                  <a:noFill/>
                                </a:ln>
                                <a:solidFill>
                                  <a:srgbClr val="000000"/>
                                </a:solidFill>
                                <a:effectLst/>
                                <a:uLnTx/>
                                <a:uFillTx/>
                                <a:latin typeface="Cambria Math" panose="02040503050406030204" pitchFamily="18" charset="0"/>
                                <a:cs typeface="+mn-cs"/>
                              </a:rPr>
                            </m:ctrlPr>
                          </m:dPr>
                          <m:e>
                            <m:sSub>
                              <m:sSubPr>
                                <m:ctrlPr>
                                  <a:rPr kumimoji="0" lang="en-US" altLang="zh-CN" sz="26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altLang="zh-CN" sz="2600" b="1" i="0" u="none" strike="noStrike" kern="1200" cap="none" spc="0" normalizeH="0" baseline="0" noProof="0">
                                    <a:ln>
                                      <a:noFill/>
                                    </a:ln>
                                    <a:solidFill>
                                      <a:srgbClr val="000000"/>
                                    </a:solidFill>
                                    <a:effectLst/>
                                    <a:uLnTx/>
                                    <a:uFillTx/>
                                    <a:latin typeface="Cambria Math" panose="02040503050406030204" pitchFamily="18" charset="0"/>
                                    <a:cs typeface="+mn-cs"/>
                                  </a:rPr>
                                  <m:t>𝐱</m:t>
                                </m:r>
                              </m:e>
                              <m:sub>
                                <m:r>
                                  <a:rPr kumimoji="0" lang="en-US" altLang="zh-CN" sz="2600" b="0" i="1" u="none" strike="noStrike" kern="1200" cap="none" spc="0" normalizeH="0" baseline="0" noProof="0">
                                    <a:ln>
                                      <a:noFill/>
                                    </a:ln>
                                    <a:solidFill>
                                      <a:srgbClr val="000000"/>
                                    </a:solidFill>
                                    <a:effectLst/>
                                    <a:uLnTx/>
                                    <a:uFillTx/>
                                    <a:latin typeface="Cambria Math" panose="02040503050406030204" pitchFamily="18" charset="0"/>
                                    <a:cs typeface="+mn-cs"/>
                                  </a:rPr>
                                  <m:t>𝑖</m:t>
                                </m:r>
                              </m:sub>
                            </m:sSub>
                            <m:r>
                              <a:rPr kumimoji="0" lang="en-US" altLang="zh-CN" sz="2600" b="0" i="1"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altLang="zh-CN" sz="2600" b="0" i="1" u="none" strike="noStrike" kern="1200" cap="none" spc="0" normalizeH="0" baseline="0" noProof="0">
                                <a:ln>
                                  <a:noFill/>
                                </a:ln>
                                <a:solidFill>
                                  <a:srgbClr val="000000"/>
                                </a:solidFill>
                                <a:effectLst/>
                                <a:uLnTx/>
                                <a:uFillTx/>
                                <a:latin typeface="Cambria Math" panose="02040503050406030204" pitchFamily="18" charset="0"/>
                                <a:cs typeface="+mn-cs"/>
                              </a:rPr>
                              <m:t>𝜇</m:t>
                            </m:r>
                          </m:e>
                        </m:d>
                      </m:e>
                      <m:sup>
                        <m:r>
                          <a:rPr kumimoji="0" lang="en-US" altLang="zh-CN" sz="26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𝑇</m:t>
                        </m:r>
                      </m:sup>
                    </m:sSup>
                    <m:r>
                      <a:rPr kumimoji="0" lang="en-US" altLang="zh-CN" sz="26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𝛼</m:t>
                    </m:r>
                  </m:oMath>
                </a14:m>
                <a:r>
                  <a:rPr kumimoji="0" lang="en-US" altLang="zh-CN" sz="2600" b="0" i="0" u="none" strike="noStrike" kern="1200" cap="none" spc="0" normalizeH="0" baseline="0" noProof="0" dirty="0" smtClean="0">
                    <a:ln>
                      <a:noFill/>
                    </a:ln>
                    <a:solidFill>
                      <a:srgbClr val="000000"/>
                    </a:solidFill>
                    <a:effectLst/>
                    <a:uLnTx/>
                    <a:uFillTx/>
                    <a:latin typeface="Calibri" panose="020F0502020204030204" pitchFamily="34" charset="0"/>
                    <a:ea typeface="宋体" panose="02010600030101010101" pitchFamily="2" charset="-122"/>
                    <a:cs typeface="+mn-cs"/>
                  </a:rPr>
                  <a:t>)</a:t>
                </a:r>
                <a:endParaRPr kumimoji="0" lang="zh-CN" altLang="en-US" sz="26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endParaRPr>
              </a:p>
            </p:txBody>
          </p:sp>
        </mc:Choice>
        <mc:Fallback xmlns="">
          <p:sp>
            <p:nvSpPr>
              <p:cNvPr id="11" name="Rectangle 10"/>
              <p:cNvSpPr>
                <a:spLocks noRot="1" noChangeAspect="1" noMove="1" noResize="1" noEditPoints="1" noAdjustHandles="1" noChangeArrowheads="1" noChangeShapeType="1" noTextEdit="1"/>
              </p:cNvSpPr>
              <p:nvPr/>
            </p:nvSpPr>
            <p:spPr bwMode="auto">
              <a:xfrm>
                <a:off x="3581400" y="2781300"/>
                <a:ext cx="5486400" cy="492443"/>
              </a:xfrm>
              <a:prstGeom prst="rect">
                <a:avLst/>
              </a:prstGeom>
              <a:blipFill>
                <a:blip r:embed="rId5"/>
                <a:stretch>
                  <a:fillRect l="-2000" t="-9877" b="-320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2" name="Rectangle 10"/>
          <p:cNvSpPr>
            <a:spLocks noChangeArrowheads="1"/>
          </p:cNvSpPr>
          <p:nvPr/>
        </p:nvSpPr>
        <p:spPr bwMode="auto">
          <a:xfrm>
            <a:off x="238125" y="3581400"/>
            <a:ext cx="52482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6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rPr>
              <a:t>where</a:t>
            </a:r>
            <a:endParaRPr kumimoji="0" lang="zh-CN" altLang="en-US" sz="26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13" name="Rectangle 12"/>
          <p:cNvSpPr>
            <a:spLocks noChangeArrowheads="1"/>
          </p:cNvSpPr>
          <p:nvPr/>
        </p:nvSpPr>
        <p:spPr bwMode="auto">
          <a:xfrm>
            <a:off x="228600" y="4495800"/>
            <a:ext cx="86772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6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rPr>
              <a:t>and                                                          is the </a:t>
            </a:r>
            <a:r>
              <a:rPr kumimoji="0" lang="en-US" altLang="zh-CN" sz="2600" b="1" i="0" u="sng"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covariance matrix</a:t>
            </a:r>
            <a:r>
              <a:rPr kumimoji="0" lang="en-US" altLang="zh-CN" sz="26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rPr>
              <a:t> </a:t>
            </a:r>
            <a:endParaRPr kumimoji="0" lang="zh-CN" altLang="en-US" sz="26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endParaRPr>
          </a:p>
        </p:txBody>
      </p:sp>
      <p:graphicFrame>
        <p:nvGraphicFramePr>
          <p:cNvPr id="14" name="Object 13"/>
          <p:cNvGraphicFramePr>
            <a:graphicFrameLocks noChangeAspect="1"/>
          </p:cNvGraphicFramePr>
          <p:nvPr/>
        </p:nvGraphicFramePr>
        <p:xfrm>
          <a:off x="1238250" y="3352800"/>
          <a:ext cx="1670050" cy="993775"/>
        </p:xfrm>
        <a:graphic>
          <a:graphicData uri="http://schemas.openxmlformats.org/presentationml/2006/ole">
            <mc:AlternateContent xmlns:mc="http://schemas.openxmlformats.org/markup-compatibility/2006">
              <mc:Choice xmlns:v="urn:schemas-microsoft-com:vml" Requires="v">
                <p:oleObj spid="_x0000_s23068" name="Equation" r:id="rId6" imgW="723586" imgH="431613" progId="Equation.DSMT4">
                  <p:embed/>
                </p:oleObj>
              </mc:Choice>
              <mc:Fallback>
                <p:oleObj name="Equation" r:id="rId6" imgW="723586" imgH="431613" progId="Equation.DSMT4">
                  <p:embed/>
                  <p:pic>
                    <p:nvPicPr>
                      <p:cNvPr id="14"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8250" y="3352800"/>
                        <a:ext cx="167005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11"/>
          <p:cNvGraphicFramePr>
            <a:graphicFrameLocks noChangeAspect="1"/>
          </p:cNvGraphicFramePr>
          <p:nvPr/>
        </p:nvGraphicFramePr>
        <p:xfrm>
          <a:off x="938213" y="4260850"/>
          <a:ext cx="4219575" cy="993775"/>
        </p:xfrm>
        <a:graphic>
          <a:graphicData uri="http://schemas.openxmlformats.org/presentationml/2006/ole">
            <mc:AlternateContent xmlns:mc="http://schemas.openxmlformats.org/markup-compatibility/2006">
              <mc:Choice xmlns:v="urn:schemas-microsoft-com:vml" Requires="v">
                <p:oleObj spid="_x0000_s23069" name="Equation" r:id="rId8" imgW="1828800" imgH="431800" progId="Equation.DSMT4">
                  <p:embed/>
                </p:oleObj>
              </mc:Choice>
              <mc:Fallback>
                <p:oleObj name="Equation" r:id="rId8" imgW="1828800" imgH="431800" progId="Equation.DSMT4">
                  <p:embed/>
                  <p:pic>
                    <p:nvPicPr>
                      <p:cNvPr id="15"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213" y="4260850"/>
                        <a:ext cx="4219575"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562409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Principal Component Analysis (PCA)</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noAutofit/>
              </a:bodyPr>
              <a:lstStyle/>
              <a:p>
                <a:r>
                  <a:rPr lang="en-US" altLang="zh-CN" dirty="0" smtClean="0">
                    <a:solidFill>
                      <a:srgbClr val="0070C0"/>
                    </a:solidFill>
                    <a:ea typeface="ＭＳ Ｐゴシック" panose="020B0600070205080204" pitchFamily="34" charset="-128"/>
                  </a:rPr>
                  <a:t>Identify the orientation with largest variance</a:t>
                </a:r>
              </a:p>
              <a:p>
                <a:r>
                  <a:rPr lang="en-US" altLang="zh-CN" dirty="0"/>
                  <a:t>Since </a:t>
                </a:r>
                <a14:m>
                  <m:oMath xmlns:m="http://schemas.openxmlformats.org/officeDocument/2006/math">
                    <m:r>
                      <a:rPr lang="en-US" altLang="zh-CN" b="0" i="1" smtClean="0">
                        <a:latin typeface="Cambria Math" panose="02040503050406030204" pitchFamily="18" charset="0"/>
                      </a:rPr>
                      <m:t>𝛼</m:t>
                    </m:r>
                  </m:oMath>
                </a14:m>
                <a:r>
                  <a:rPr lang="en-US" altLang="zh-CN" dirty="0" smtClean="0"/>
                  <a:t> </a:t>
                </a:r>
                <a:r>
                  <a:rPr lang="en-US" altLang="zh-CN" dirty="0"/>
                  <a:t>is unit</a:t>
                </a:r>
                <a:r>
                  <a:rPr lang="en-US" altLang="zh-CN" dirty="0" smtClean="0"/>
                  <a:t>, </a:t>
                </a:r>
                <a14:m>
                  <m:oMath xmlns:m="http://schemas.openxmlformats.org/officeDocument/2006/math">
                    <m:sSup>
                      <m:sSupPr>
                        <m:ctrlPr>
                          <a:rPr lang="en-US" altLang="zh-CN" b="0" i="1" smtClean="0">
                            <a:latin typeface="Cambria Math" panose="02040503050406030204" pitchFamily="18" charset="0"/>
                          </a:rPr>
                        </m:ctrlPr>
                      </m:sSupPr>
                      <m:e>
                        <m:r>
                          <a:rPr lang="en-US" altLang="zh-CN" i="1">
                            <a:latin typeface="Cambria Math" panose="02040503050406030204" pitchFamily="18" charset="0"/>
                          </a:rPr>
                          <m:t>𝛼</m:t>
                        </m:r>
                      </m:e>
                      <m:sup>
                        <m:r>
                          <a:rPr lang="en-US" altLang="zh-CN" b="0" i="1" smtClean="0">
                            <a:latin typeface="Cambria Math" panose="02040503050406030204" pitchFamily="18" charset="0"/>
                          </a:rPr>
                          <m:t>𝑇</m:t>
                        </m:r>
                      </m:sup>
                    </m:sSup>
                    <m:r>
                      <a:rPr lang="en-US" altLang="zh-CN" i="1">
                        <a:latin typeface="Cambria Math" panose="02040503050406030204" pitchFamily="18" charset="0"/>
                      </a:rPr>
                      <m:t>𝛼</m:t>
                    </m:r>
                    <m:r>
                      <a:rPr lang="en-US" altLang="zh-CN" b="0" i="1" smtClean="0">
                        <a:latin typeface="Cambria Math" panose="02040503050406030204" pitchFamily="18" charset="0"/>
                      </a:rPr>
                      <m:t>=1</m:t>
                    </m:r>
                  </m:oMath>
                </a14:m>
                <a:endParaRPr lang="en-US" altLang="zh-CN" dirty="0" smtClean="0"/>
              </a:p>
              <a:p>
                <a:r>
                  <a:rPr lang="en-US" altLang="zh-CN" dirty="0"/>
                  <a:t>Based on Lagrange multiplier method, we need to</a:t>
                </a:r>
                <a:r>
                  <a:rPr lang="en-US" altLang="zh-CN" dirty="0" smtClean="0"/>
                  <a:t>,</a:t>
                </a:r>
              </a:p>
              <a:p>
                <a:endParaRPr lang="en-US" altLang="zh-CN" dirty="0"/>
              </a:p>
              <a:p>
                <a:endParaRPr lang="en-US" altLang="zh-CN" dirty="0" smtClean="0"/>
              </a:p>
              <a:p>
                <a:endParaRPr lang="en-US" altLang="zh-CN" dirty="0"/>
              </a:p>
              <a:p>
                <a:endParaRPr lang="en-US" altLang="zh-CN" dirty="0" smtClean="0"/>
              </a:p>
              <a:p>
                <a:endParaRPr lang="en-US" altLang="zh-CN" dirty="0" smtClean="0"/>
              </a:p>
              <a:p>
                <a:r>
                  <a:rPr lang="en-US" altLang="zh-CN" dirty="0" smtClean="0"/>
                  <a:t>Since</a:t>
                </a:r>
                <a:r>
                  <a:rPr lang="en-US" altLang="zh-CN" dirty="0"/>
                  <a:t>,  </a:t>
                </a:r>
                <a:endParaRPr lang="zh-CN" altLang="en-US" dirty="0"/>
              </a:p>
              <a:p>
                <a:r>
                  <a:rPr lang="en-US" altLang="zh-CN" dirty="0" smtClean="0"/>
                  <a:t>  </a:t>
                </a:r>
                <a:endParaRPr lang="zh-CN" alt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l="-1140" t="-156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8" name="Object 5"/>
          <p:cNvGraphicFramePr>
            <a:graphicFrameLocks noChangeAspect="1"/>
          </p:cNvGraphicFramePr>
          <p:nvPr>
            <p:extLst/>
          </p:nvPr>
        </p:nvGraphicFramePr>
        <p:xfrm>
          <a:off x="2157413" y="2289333"/>
          <a:ext cx="4279900" cy="790575"/>
        </p:xfrm>
        <a:graphic>
          <a:graphicData uri="http://schemas.openxmlformats.org/presentationml/2006/ole">
            <mc:AlternateContent xmlns:mc="http://schemas.openxmlformats.org/markup-compatibility/2006">
              <mc:Choice xmlns:v="urn:schemas-microsoft-com:vml" Requires="v">
                <p:oleObj spid="_x0000_s24270" name="Equation" r:id="rId4" imgW="1854200" imgH="342900" progId="Equation.DSMT4">
                  <p:embed/>
                </p:oleObj>
              </mc:Choice>
              <mc:Fallback>
                <p:oleObj name="Equation" r:id="rId4" imgW="1854200" imgH="342900" progId="Equation.DSMT4">
                  <p:embed/>
                  <p:pic>
                    <p:nvPicPr>
                      <p:cNvPr id="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413" y="2289333"/>
                        <a:ext cx="427990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13"/>
          <p:cNvGraphicFramePr>
            <a:graphicFrameLocks noChangeAspect="1"/>
          </p:cNvGraphicFramePr>
          <p:nvPr/>
        </p:nvGraphicFramePr>
        <p:xfrm>
          <a:off x="106363" y="3214688"/>
          <a:ext cx="5949950" cy="1109662"/>
        </p:xfrm>
        <a:graphic>
          <a:graphicData uri="http://schemas.openxmlformats.org/presentationml/2006/ole">
            <mc:AlternateContent xmlns:mc="http://schemas.openxmlformats.org/markup-compatibility/2006">
              <mc:Choice xmlns:v="urn:schemas-microsoft-com:vml" Requires="v">
                <p:oleObj spid="_x0000_s24271" name="Equation" r:id="rId6" imgW="2578100" imgH="482600" progId="Equation.DSMT4">
                  <p:embed/>
                </p:oleObj>
              </mc:Choice>
              <mc:Fallback>
                <p:oleObj name="Equation" r:id="rId6" imgW="2578100" imgH="482600" progId="Equation.DSMT4">
                  <p:embed/>
                  <p:pic>
                    <p:nvPicPr>
                      <p:cNvPr id="9"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63" y="3214688"/>
                        <a:ext cx="5949950" cy="110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 name="Group 22"/>
          <p:cNvGrpSpPr>
            <a:grpSpLocks/>
          </p:cNvGrpSpPr>
          <p:nvPr/>
        </p:nvGrpSpPr>
        <p:grpSpPr bwMode="auto">
          <a:xfrm>
            <a:off x="6030913" y="3657600"/>
            <a:ext cx="2122487" cy="409575"/>
            <a:chOff x="3720" y="2268"/>
            <a:chExt cx="1337" cy="258"/>
          </a:xfrm>
        </p:grpSpPr>
        <p:sp>
          <p:nvSpPr>
            <p:cNvPr id="11" name="AutoShape 14"/>
            <p:cNvSpPr>
              <a:spLocks noChangeArrowheads="1"/>
            </p:cNvSpPr>
            <p:nvPr/>
          </p:nvSpPr>
          <p:spPr bwMode="auto">
            <a:xfrm>
              <a:off x="3720" y="2340"/>
              <a:ext cx="384" cy="144"/>
            </a:xfrm>
            <a:prstGeom prst="rightArrow">
              <a:avLst>
                <a:gd name="adj1" fmla="val 50000"/>
                <a:gd name="adj2" fmla="val 66667"/>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aphicFrame>
          <p:nvGraphicFramePr>
            <p:cNvPr id="12" name="Object 15"/>
            <p:cNvGraphicFramePr>
              <a:graphicFrameLocks noChangeAspect="1"/>
            </p:cNvGraphicFramePr>
            <p:nvPr/>
          </p:nvGraphicFramePr>
          <p:xfrm>
            <a:off x="4170" y="2268"/>
            <a:ext cx="887" cy="258"/>
          </p:xfrm>
          <a:graphic>
            <a:graphicData uri="http://schemas.openxmlformats.org/presentationml/2006/ole">
              <mc:AlternateContent xmlns:mc="http://schemas.openxmlformats.org/markup-compatibility/2006">
                <mc:Choice xmlns:v="urn:schemas-microsoft-com:vml" Requires="v">
                  <p:oleObj spid="_x0000_s24272" name="Equation" r:id="rId8" imgW="609336" imgH="177723" progId="Equation.DSMT4">
                    <p:embed/>
                  </p:oleObj>
                </mc:Choice>
                <mc:Fallback>
                  <p:oleObj name="Equation" r:id="rId8" imgW="609336" imgH="177723" progId="Equation.DSMT4">
                    <p:embed/>
                    <p:pic>
                      <p:nvPicPr>
                        <p:cNvPr id="12"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0" y="2268"/>
                          <a:ext cx="887" cy="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3" name="Group 23"/>
          <p:cNvGrpSpPr>
            <a:grpSpLocks/>
          </p:cNvGrpSpPr>
          <p:nvPr/>
        </p:nvGrpSpPr>
        <p:grpSpPr bwMode="auto">
          <a:xfrm>
            <a:off x="5029201" y="4038600"/>
            <a:ext cx="2979738" cy="1025525"/>
            <a:chOff x="3168" y="2544"/>
            <a:chExt cx="1877" cy="646"/>
          </a:xfrm>
        </p:grpSpPr>
        <mc:AlternateContent xmlns:mc="http://schemas.openxmlformats.org/markup-compatibility/2006" xmlns:a14="http://schemas.microsoft.com/office/drawing/2010/main">
          <mc:Choice Requires="a14">
            <p:sp>
              <p:nvSpPr>
                <p:cNvPr id="14" name="Rectangle 16"/>
                <p:cNvSpPr>
                  <a:spLocks noChangeArrowheads="1"/>
                </p:cNvSpPr>
                <p:nvPr/>
              </p:nvSpPr>
              <p:spPr bwMode="auto">
                <a:xfrm>
                  <a:off x="3168" y="2880"/>
                  <a:ext cx="1877" cy="3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14:m>
                    <m:oMath xmlns:m="http://schemas.openxmlformats.org/officeDocument/2006/math">
                      <m: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𝛼</m:t>
                      </m:r>
                      <m:r>
                        <a:rPr kumimoji="0" lang="en-US" altLang="zh-CN"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oMath>
                  </a14:m>
                  <a:r>
                    <a:rPr kumimoji="0" lang="en-US" altLang="zh-CN" sz="26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rPr>
                    <a:t>is </a:t>
                  </a:r>
                  <a:r>
                    <a:rPr kumimoji="0" lang="en-US" altLang="zh-CN" sz="26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C</a:t>
                  </a:r>
                  <a:r>
                    <a:rPr kumimoji="0" lang="en-US" altLang="zh-CN" sz="26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rPr>
                    <a:t>’s </a:t>
                  </a:r>
                  <a:r>
                    <a:rPr kumimoji="0" lang="en-US" altLang="zh-CN" sz="26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mn-cs"/>
                    </a:rPr>
                    <a:t>eigen</a:t>
                  </a:r>
                  <a:r>
                    <a:rPr kumimoji="0" lang="en-US" altLang="zh-CN" sz="26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rPr>
                    <a:t>-vector  </a:t>
                  </a:r>
                  <a:endParaRPr kumimoji="0" lang="zh-CN" altLang="en-US" sz="26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endParaRPr>
                </a:p>
              </p:txBody>
            </p:sp>
          </mc:Choice>
          <mc:Fallback xmlns="">
            <p:sp>
              <p:nvSpPr>
                <p:cNvPr id="14" name="Rectangle 16"/>
                <p:cNvSpPr>
                  <a:spLocks noRot="1" noChangeAspect="1" noMove="1" noResize="1" noEditPoints="1" noAdjustHandles="1" noChangeArrowheads="1" noChangeShapeType="1" noTextEdit="1"/>
                </p:cNvSpPr>
                <p:nvPr/>
              </p:nvSpPr>
              <p:spPr bwMode="auto">
                <a:xfrm>
                  <a:off x="3168" y="2880"/>
                  <a:ext cx="1877" cy="310"/>
                </a:xfrm>
                <a:prstGeom prst="rect">
                  <a:avLst/>
                </a:prstGeom>
                <a:blipFill>
                  <a:blip r:embed="rId10"/>
                  <a:stretch>
                    <a:fillRect t="-12346" r="-5317" b="-3086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5" name="AutoShape 17"/>
            <p:cNvSpPr>
              <a:spLocks noChangeArrowheads="1"/>
            </p:cNvSpPr>
            <p:nvPr/>
          </p:nvSpPr>
          <p:spPr bwMode="auto">
            <a:xfrm rot="5400000">
              <a:off x="4296" y="2664"/>
              <a:ext cx="384" cy="144"/>
            </a:xfrm>
            <a:prstGeom prst="rightArrow">
              <a:avLst>
                <a:gd name="adj1" fmla="val 50000"/>
                <a:gd name="adj2" fmla="val 66667"/>
              </a:avLst>
            </a:prstGeom>
            <a:solidFill>
              <a:srgbClr val="99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pSp>
      <p:graphicFrame>
        <p:nvGraphicFramePr>
          <p:cNvPr id="17" name="Object 19"/>
          <p:cNvGraphicFramePr>
            <a:graphicFrameLocks noChangeAspect="1"/>
          </p:cNvGraphicFramePr>
          <p:nvPr>
            <p:extLst/>
          </p:nvPr>
        </p:nvGraphicFramePr>
        <p:xfrm>
          <a:off x="650875" y="5296312"/>
          <a:ext cx="8264525" cy="701675"/>
        </p:xfrm>
        <a:graphic>
          <a:graphicData uri="http://schemas.openxmlformats.org/presentationml/2006/ole">
            <mc:AlternateContent xmlns:mc="http://schemas.openxmlformats.org/markup-compatibility/2006">
              <mc:Choice xmlns:v="urn:schemas-microsoft-com:vml" Requires="v">
                <p:oleObj spid="_x0000_s24273" name="Equation" r:id="rId11" imgW="3581400" imgH="304800" progId="Equation.DSMT4">
                  <p:embed/>
                </p:oleObj>
              </mc:Choice>
              <mc:Fallback>
                <p:oleObj name="Equation" r:id="rId11" imgW="3581400" imgH="304800" progId="Equation.DSMT4">
                  <p:embed/>
                  <p:pic>
                    <p:nvPicPr>
                      <p:cNvPr id="17" name="Object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0875" y="5296312"/>
                        <a:ext cx="82645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7329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Principal Component Analysis (PCA)</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a:solidFill>
                      <a:srgbClr val="0070C0"/>
                    </a:solidFill>
                    <a:ea typeface="ＭＳ Ｐゴシック" panose="020B0600070205080204" pitchFamily="34" charset="-128"/>
                  </a:rPr>
                  <a:t>Identify the orientation with largest variance</a:t>
                </a:r>
              </a:p>
              <a:p>
                <a:r>
                  <a:rPr lang="en-US" altLang="zh-CN" dirty="0" smtClean="0"/>
                  <a:t>Thus, </a:t>
                </a:r>
                <a14:m>
                  <m:oMath xmlns:m="http://schemas.openxmlformats.org/officeDocument/2006/math">
                    <m:sSub>
                      <m:sSubPr>
                        <m:ctrlPr>
                          <a:rPr lang="en-US" altLang="zh-CN" b="0" i="1" smtClean="0">
                            <a:latin typeface="Cambria Math" panose="02040503050406030204" pitchFamily="18" charset="0"/>
                          </a:rPr>
                        </m:ctrlPr>
                      </m:sSubPr>
                      <m:e>
                        <m:r>
                          <a:rPr lang="en-US" altLang="zh-CN" i="1">
                            <a:latin typeface="Cambria Math" panose="02040503050406030204" pitchFamily="18" charset="0"/>
                          </a:rPr>
                          <m:t>𝛼</m:t>
                        </m:r>
                      </m:e>
                      <m:sub>
                        <m:r>
                          <a:rPr lang="en-US" altLang="zh-CN" b="0" i="1" smtClean="0">
                            <a:latin typeface="Cambria Math" panose="02040503050406030204" pitchFamily="18" charset="0"/>
                          </a:rPr>
                          <m:t>1</m:t>
                        </m:r>
                      </m:sub>
                    </m:sSub>
                  </m:oMath>
                </a14:m>
                <a:r>
                  <a:rPr lang="en-US" altLang="zh-CN" dirty="0"/>
                  <a:t> should be the </a:t>
                </a:r>
                <a:r>
                  <a:rPr lang="en-US" altLang="zh-CN" dirty="0" err="1"/>
                  <a:t>eigen</a:t>
                </a:r>
                <a:r>
                  <a:rPr lang="en-US" altLang="zh-CN" dirty="0"/>
                  <a:t>-vector of </a:t>
                </a:r>
                <a:r>
                  <a:rPr lang="en-US" altLang="zh-CN" i="1" dirty="0">
                    <a:latin typeface="Times New Roman" panose="02020603050405020304" pitchFamily="18" charset="0"/>
                  </a:rPr>
                  <a:t>C</a:t>
                </a:r>
                <a:r>
                  <a:rPr lang="en-US" altLang="zh-CN" dirty="0"/>
                  <a:t> corresponding to the largest </a:t>
                </a:r>
                <a:r>
                  <a:rPr lang="en-US" altLang="zh-CN" dirty="0" err="1"/>
                  <a:t>eigen</a:t>
                </a:r>
                <a:r>
                  <a:rPr lang="en-US" altLang="zh-CN" dirty="0"/>
                  <a:t>-value of </a:t>
                </a:r>
                <a:r>
                  <a:rPr lang="en-US" altLang="zh-CN" i="1" dirty="0">
                    <a:latin typeface="Times New Roman" panose="02020603050405020304" pitchFamily="18" charset="0"/>
                  </a:rPr>
                  <a:t>C</a:t>
                </a:r>
                <a:endParaRPr lang="zh-CN" altLang="en-US" i="1" dirty="0">
                  <a:latin typeface="Times New Roman" panose="02020603050405020304" pitchFamily="18" charset="0"/>
                </a:endParaRPr>
              </a:p>
              <a:p>
                <a:r>
                  <a:rPr lang="en-US" altLang="zh-CN" dirty="0"/>
                  <a:t>What is another </a:t>
                </a:r>
                <a:r>
                  <a:rPr lang="en-US" altLang="zh-CN" dirty="0" smtClean="0"/>
                  <a:t>orientation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𝛼</m:t>
                        </m:r>
                      </m:e>
                      <m:sub>
                        <m:r>
                          <a:rPr lang="en-US" altLang="zh-CN" b="0" i="1" smtClean="0">
                            <a:latin typeface="Cambria Math" panose="02040503050406030204" pitchFamily="18" charset="0"/>
                          </a:rPr>
                          <m:t>2</m:t>
                        </m:r>
                      </m:sub>
                    </m:sSub>
                  </m:oMath>
                </a14:m>
                <a:r>
                  <a:rPr lang="en-US" altLang="zh-CN" dirty="0" smtClean="0"/>
                  <a:t>, </a:t>
                </a:r>
                <a:r>
                  <a:rPr lang="en-US" altLang="zh-CN" dirty="0"/>
                  <a:t>orthogonal to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𝛼</m:t>
                        </m:r>
                      </m:e>
                      <m:sub>
                        <m:r>
                          <a:rPr lang="en-US" altLang="zh-CN" i="1">
                            <a:latin typeface="Cambria Math" panose="02040503050406030204" pitchFamily="18" charset="0"/>
                          </a:rPr>
                          <m:t>1</m:t>
                        </m:r>
                      </m:sub>
                    </m:sSub>
                  </m:oMath>
                </a14:m>
                <a:r>
                  <a:rPr lang="en-US" altLang="zh-CN" dirty="0"/>
                  <a:t>, and along which the data can have the second largest variation</a:t>
                </a:r>
                <a:r>
                  <a:rPr lang="en-US" altLang="zh-CN" dirty="0" smtClean="0"/>
                  <a:t>?</a:t>
                </a:r>
              </a:p>
              <a:p>
                <a:r>
                  <a:rPr lang="en-US" altLang="zh-CN" dirty="0"/>
                  <a:t>Answer: it is the </a:t>
                </a:r>
                <a:r>
                  <a:rPr lang="en-US" altLang="zh-CN" dirty="0" err="1"/>
                  <a:t>eigen</a:t>
                </a:r>
                <a:r>
                  <a:rPr lang="en-US" altLang="zh-CN" dirty="0"/>
                  <a:t>-vector associated to the second largest </a:t>
                </a:r>
                <a:r>
                  <a:rPr lang="en-US" altLang="zh-CN" dirty="0" err="1"/>
                  <a:t>eigen</a:t>
                </a:r>
                <a:r>
                  <a:rPr lang="en-US" altLang="zh-CN" dirty="0"/>
                  <a:t>-value </a:t>
                </a:r>
                <a14:m>
                  <m:oMath xmlns:m="http://schemas.openxmlformats.org/officeDocument/2006/math">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𝜆</m:t>
                        </m:r>
                      </m:e>
                      <m:sub>
                        <m:r>
                          <a:rPr lang="en-US" altLang="zh-CN" b="0" i="1" smtClean="0">
                            <a:latin typeface="Cambria Math" panose="02040503050406030204" pitchFamily="18" charset="0"/>
                          </a:rPr>
                          <m:t>2</m:t>
                        </m:r>
                      </m:sub>
                    </m:sSub>
                  </m:oMath>
                </a14:m>
                <a:r>
                  <a:rPr lang="en-US" altLang="zh-CN" dirty="0" smtClean="0"/>
                  <a:t> of </a:t>
                </a:r>
                <a:r>
                  <a:rPr lang="en-US" altLang="zh-CN" i="1" dirty="0">
                    <a:latin typeface="Times New Roman" panose="02020603050405020304" pitchFamily="18" charset="0"/>
                  </a:rPr>
                  <a:t>C</a:t>
                </a:r>
                <a:r>
                  <a:rPr lang="en-US" altLang="zh-CN" dirty="0"/>
                  <a:t> and such a variance is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𝜆</m:t>
                        </m:r>
                      </m:e>
                      <m:sub>
                        <m:r>
                          <a:rPr lang="en-US" altLang="zh-CN" i="1">
                            <a:latin typeface="Cambria Math" panose="02040503050406030204" pitchFamily="18" charset="0"/>
                          </a:rPr>
                          <m:t>2</m:t>
                        </m:r>
                      </m:sub>
                    </m:sSub>
                  </m:oMath>
                </a14:m>
                <a:endParaRPr lang="zh-CN" altLang="en-US" dirty="0">
                  <a:latin typeface="Times New Roman" panose="02020603050405020304" pitchFamily="18" charset="0"/>
                </a:endParaRPr>
              </a:p>
              <a:p>
                <a:endParaRPr lang="zh-CN" altLang="en-US" i="1" dirty="0" smtClean="0">
                  <a:latin typeface="Times New Roman" panose="02020603050405020304" pitchFamily="18" charset="0"/>
                </a:endParaRPr>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r="-152"/>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2087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Principal Component Analysis (PCA)</a:t>
            </a:r>
          </a:p>
        </p:txBody>
      </p:sp>
      <p:sp>
        <p:nvSpPr>
          <p:cNvPr id="3" name="内容占位符 2"/>
          <p:cNvSpPr>
            <a:spLocks noGrp="1"/>
          </p:cNvSpPr>
          <p:nvPr>
            <p:ph idx="1"/>
          </p:nvPr>
        </p:nvSpPr>
        <p:spPr/>
        <p:txBody>
          <a:bodyPr/>
          <a:lstStyle/>
          <a:p>
            <a:r>
              <a:rPr lang="en-US" altLang="zh-CN" dirty="0">
                <a:solidFill>
                  <a:srgbClr val="0070C0"/>
                </a:solidFill>
                <a:ea typeface="ＭＳ Ｐゴシック" panose="020B0600070205080204" pitchFamily="34" charset="-128"/>
              </a:rPr>
              <a:t>Identify the orientation with largest variance</a:t>
            </a:r>
          </a:p>
          <a:p>
            <a:r>
              <a:rPr lang="en-US" altLang="zh-CN" dirty="0" smtClean="0"/>
              <a:t>Results</a:t>
            </a:r>
            <a:r>
              <a:rPr lang="en-US" altLang="zh-CN" dirty="0"/>
              <a:t>: the </a:t>
            </a:r>
            <a:r>
              <a:rPr lang="en-US" altLang="zh-CN" dirty="0" err="1"/>
              <a:t>eigen</a:t>
            </a:r>
            <a:r>
              <a:rPr lang="en-US" altLang="zh-CN" dirty="0"/>
              <a:t>-vectors of </a:t>
            </a:r>
            <a:r>
              <a:rPr lang="en-US" altLang="zh-CN" i="1" dirty="0">
                <a:latin typeface="Times New Roman" panose="02020603050405020304" pitchFamily="18" charset="0"/>
              </a:rPr>
              <a:t>C</a:t>
            </a:r>
            <a:r>
              <a:rPr lang="en-US" altLang="zh-CN" dirty="0"/>
              <a:t> forms a set of orthogonal basis and they are referred as </a:t>
            </a:r>
            <a:r>
              <a:rPr lang="en-US" altLang="zh-CN" b="1" u="sng" dirty="0">
                <a:solidFill>
                  <a:srgbClr val="FF0000"/>
                </a:solidFill>
              </a:rPr>
              <a:t>Principal Components</a:t>
            </a:r>
            <a:r>
              <a:rPr lang="en-US" altLang="zh-CN" dirty="0"/>
              <a:t> of the original data </a:t>
            </a:r>
            <a:r>
              <a:rPr lang="en-US" altLang="zh-CN" b="1" dirty="0">
                <a:latin typeface="Times New Roman" panose="02020603050405020304" pitchFamily="18" charset="0"/>
              </a:rPr>
              <a:t>X</a:t>
            </a:r>
            <a:endParaRPr lang="zh-CN" altLang="en-US" b="1" dirty="0">
              <a:latin typeface="Times New Roman" panose="02020603050405020304" pitchFamily="18" charset="0"/>
            </a:endParaRPr>
          </a:p>
          <a:p>
            <a:r>
              <a:rPr lang="en-US" altLang="zh-CN" dirty="0"/>
              <a:t>You can consider PCs as a set of orthogonal coordinates. Under such a coordinate system, variables are not correlated.</a:t>
            </a:r>
            <a:endParaRPr lang="zh-CN" altLang="en-US" i="1" dirty="0">
              <a:latin typeface="Times New Roman" panose="02020603050405020304" pitchFamily="18" charset="0"/>
            </a:endParaRPr>
          </a:p>
          <a:p>
            <a:endParaRPr lang="en-US" dirty="0"/>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033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Principal Component Analysis (PCA)</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ea typeface="ＭＳ Ｐゴシック" panose="020B0600070205080204" pitchFamily="34" charset="-128"/>
                  </a:rPr>
                  <a:t>Express data in PCs</a:t>
                </a:r>
              </a:p>
              <a:p>
                <a:r>
                  <a:rPr lang="en-US" altLang="zh-CN" dirty="0"/>
                  <a:t>Suppose </a:t>
                </a:r>
                <a14:m>
                  <m:oMath xmlns:m="http://schemas.openxmlformats.org/officeDocument/2006/math">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𝛼</m:t>
                        </m:r>
                      </m:e>
                      <m:sub>
                        <m:r>
                          <a:rPr lang="en-US" altLang="zh-CN" i="1">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𝛼</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𝛼</m:t>
                        </m:r>
                      </m:e>
                      <m:sub>
                        <m:r>
                          <a:rPr lang="en-US" altLang="zh-CN" b="0" i="1" smtClean="0">
                            <a:latin typeface="Cambria Math" panose="02040503050406030204" pitchFamily="18" charset="0"/>
                          </a:rPr>
                          <m:t>𝑝</m:t>
                        </m:r>
                      </m:sub>
                    </m:sSub>
                    <m:r>
                      <a:rPr lang="en-US" altLang="zh-CN" b="0" i="1" smtClean="0">
                        <a:latin typeface="Cambria Math" panose="02040503050406030204" pitchFamily="18" charset="0"/>
                      </a:rPr>
                      <m:t>}</m:t>
                    </m:r>
                  </m:oMath>
                </a14:m>
                <a:r>
                  <a:rPr lang="en-US" altLang="zh-CN" dirty="0" smtClean="0"/>
                  <a:t> are </a:t>
                </a:r>
                <a:r>
                  <a:rPr lang="en-US" altLang="zh-CN" dirty="0"/>
                  <a:t>PCs derived from </a:t>
                </a:r>
                <a:r>
                  <a:rPr lang="en-US" altLang="zh-CN" b="1" dirty="0">
                    <a:latin typeface="Times New Roman" panose="02020603050405020304" pitchFamily="18" charset="0"/>
                  </a:rPr>
                  <a:t>X</a:t>
                </a:r>
                <a:r>
                  <a:rPr lang="en-US" altLang="zh-CN" dirty="0"/>
                  <a:t>, </a:t>
                </a:r>
                <a14:m>
                  <m:oMath xmlns:m="http://schemas.openxmlformats.org/officeDocument/2006/math">
                    <m:r>
                      <a:rPr lang="en-US" altLang="zh-CN" b="1" i="0" smtClean="0">
                        <a:latin typeface="Cambria Math" panose="02040503050406030204" pitchFamily="18" charset="0"/>
                      </a:rPr>
                      <m:t>𝐗</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ℝ</m:t>
                        </m:r>
                      </m:e>
                      <m:sup>
                        <m:r>
                          <a:rPr lang="en-US" altLang="zh-CN" b="0" i="1" smtClean="0">
                            <a:latin typeface="Cambria Math" panose="02040503050406030204" pitchFamily="18" charset="0"/>
                            <a:ea typeface="Cambria Math" panose="02040503050406030204" pitchFamily="18" charset="0"/>
                          </a:rPr>
                          <m:t>𝑝</m:t>
                        </m:r>
                        <m:r>
                          <a:rPr lang="en-US" altLang="zh-CN" b="0" i="1" smtClean="0">
                            <a:latin typeface="Cambria Math" panose="02040503050406030204" pitchFamily="18" charset="0"/>
                            <a:ea typeface="Cambria Math" panose="02040503050406030204" pitchFamily="18" charset="0"/>
                          </a:rPr>
                          <m:t>×1</m:t>
                        </m:r>
                      </m:sup>
                    </m:sSup>
                  </m:oMath>
                </a14:m>
                <a:endParaRPr lang="en-US" altLang="zh-CN" i="1" dirty="0" smtClean="0">
                  <a:latin typeface="Times New Roman" panose="02020603050405020304" pitchFamily="18" charset="0"/>
                </a:endParaRPr>
              </a:p>
              <a:p>
                <a:r>
                  <a:rPr lang="en-US" altLang="zh-CN" dirty="0"/>
                  <a:t>Then, a data point </a:t>
                </a:r>
                <a14:m>
                  <m:oMath xmlns:m="http://schemas.openxmlformats.org/officeDocument/2006/math">
                    <m:sSub>
                      <m:sSubPr>
                        <m:ctrlPr>
                          <a:rPr lang="en-US" altLang="zh-CN" b="0" i="1" smtClean="0">
                            <a:latin typeface="Cambria Math" panose="02040503050406030204" pitchFamily="18" charset="0"/>
                          </a:rPr>
                        </m:ctrlPr>
                      </m:sSubPr>
                      <m:e>
                        <m:r>
                          <a:rPr lang="en-US" altLang="zh-CN" b="1" i="0" smtClean="0">
                            <a:latin typeface="Cambria Math" panose="02040503050406030204" pitchFamily="18" charset="0"/>
                          </a:rPr>
                          <m:t>𝐱</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ℝ</m:t>
                        </m:r>
                      </m:e>
                      <m:sup>
                        <m:r>
                          <a:rPr lang="en-US" altLang="zh-CN" b="0" i="1" smtClean="0">
                            <a:latin typeface="Cambria Math" panose="02040503050406030204" pitchFamily="18" charset="0"/>
                            <a:ea typeface="Cambria Math" panose="02040503050406030204" pitchFamily="18" charset="0"/>
                          </a:rPr>
                          <m:t>𝑝</m:t>
                        </m:r>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1</m:t>
                        </m:r>
                      </m:sup>
                    </m:sSup>
                  </m:oMath>
                </a14:m>
                <a:r>
                  <a:rPr lang="en-US" altLang="zh-CN" dirty="0"/>
                  <a:t>can be linearly represented by </a:t>
                </a:r>
                <a14:m>
                  <m:oMath xmlns:m="http://schemas.openxmlformats.org/officeDocument/2006/math">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𝛼</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𝛼</m:t>
                        </m:r>
                      </m:e>
                      <m:sub>
                        <m:r>
                          <a:rPr lang="en-US" altLang="zh-CN" i="1">
                            <a:latin typeface="Cambria Math" panose="02040503050406030204" pitchFamily="18" charset="0"/>
                          </a:rPr>
                          <m:t>2</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𝛼</m:t>
                        </m:r>
                      </m:e>
                      <m:sub>
                        <m:r>
                          <a:rPr lang="en-US" altLang="zh-CN" i="1">
                            <a:latin typeface="Cambria Math" panose="02040503050406030204" pitchFamily="18" charset="0"/>
                          </a:rPr>
                          <m:t>𝑝</m:t>
                        </m:r>
                      </m:sub>
                    </m:sSub>
                    <m:r>
                      <a:rPr lang="en-US" altLang="zh-CN" i="1">
                        <a:latin typeface="Cambria Math" panose="02040503050406030204" pitchFamily="18" charset="0"/>
                      </a:rPr>
                      <m:t>}</m:t>
                    </m:r>
                  </m:oMath>
                </a14:m>
                <a:r>
                  <a:rPr lang="en-US" altLang="zh-CN" dirty="0"/>
                  <a:t>, and the representation coefficients </a:t>
                </a:r>
                <a:r>
                  <a:rPr lang="en-US" altLang="zh-CN" dirty="0" smtClean="0"/>
                  <a:t>are</a:t>
                </a:r>
              </a:p>
              <a:p>
                <a:endParaRPr lang="en-US" altLang="zh-CN" i="1" dirty="0">
                  <a:latin typeface="Times New Roman" panose="02020603050405020304" pitchFamily="18" charset="0"/>
                </a:endParaRPr>
              </a:p>
              <a:p>
                <a:endParaRPr lang="en-US" altLang="zh-CN" i="1" dirty="0" smtClean="0">
                  <a:latin typeface="Times New Roman" panose="02020603050405020304" pitchFamily="18" charset="0"/>
                </a:endParaRPr>
              </a:p>
              <a:p>
                <a:endParaRPr lang="en-US" altLang="zh-CN" i="1" dirty="0">
                  <a:latin typeface="Times New Roman" panose="02020603050405020304" pitchFamily="18" charset="0"/>
                </a:endParaRPr>
              </a:p>
              <a:p>
                <a:endParaRPr lang="en-US" altLang="zh-CN" i="1" dirty="0" smtClean="0">
                  <a:latin typeface="Times New Roman" panose="02020603050405020304" pitchFamily="18" charset="0"/>
                </a:endParaRPr>
              </a:p>
              <a:p>
                <a:endParaRPr lang="en-US" altLang="zh-CN" i="1" dirty="0">
                  <a:latin typeface="Times New Roman" panose="02020603050405020304" pitchFamily="18" charset="0"/>
                </a:endParaRPr>
              </a:p>
              <a:p>
                <a:r>
                  <a:rPr lang="en-US" altLang="zh-CN" dirty="0"/>
                  <a:t>Actually, </a:t>
                </a:r>
                <a:r>
                  <a:rPr lang="en-US" altLang="zh-CN" b="1" dirty="0">
                    <a:latin typeface="Times New Roman" panose="02020603050405020304" pitchFamily="18" charset="0"/>
                  </a:rPr>
                  <a:t>c</a:t>
                </a:r>
                <a:r>
                  <a:rPr lang="en-US" altLang="zh-CN" i="1" baseline="-25000" dirty="0">
                    <a:latin typeface="Times New Roman" panose="02020603050405020304" pitchFamily="18" charset="0"/>
                  </a:rPr>
                  <a:t>i</a:t>
                </a:r>
                <a:r>
                  <a:rPr lang="en-US" altLang="zh-CN" dirty="0"/>
                  <a:t> is the coordinates of </a:t>
                </a:r>
                <a:r>
                  <a:rPr lang="en-US" altLang="zh-CN" b="1" dirty="0">
                    <a:latin typeface="Times New Roman" panose="02020603050405020304" pitchFamily="18" charset="0"/>
                  </a:rPr>
                  <a:t>x</a:t>
                </a:r>
                <a:r>
                  <a:rPr lang="en-US" altLang="zh-CN" i="1" baseline="-25000" dirty="0">
                    <a:latin typeface="Times New Roman" panose="02020603050405020304" pitchFamily="18" charset="0"/>
                  </a:rPr>
                  <a:t>i</a:t>
                </a:r>
                <a:r>
                  <a:rPr lang="en-US" altLang="zh-CN" baseline="-25000" dirty="0"/>
                  <a:t> </a:t>
                </a:r>
                <a:r>
                  <a:rPr lang="en-US" altLang="zh-CN" dirty="0"/>
                  <a:t>in the new coordinate system spanned by </a:t>
                </a:r>
                <a14:m>
                  <m:oMath xmlns:m="http://schemas.openxmlformats.org/officeDocument/2006/math">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𝛼</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𝛼</m:t>
                        </m:r>
                      </m:e>
                      <m:sub>
                        <m:r>
                          <a:rPr lang="en-US" altLang="zh-CN" i="1">
                            <a:latin typeface="Cambria Math" panose="02040503050406030204" pitchFamily="18" charset="0"/>
                          </a:rPr>
                          <m:t>2</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𝛼</m:t>
                        </m:r>
                      </m:e>
                      <m:sub>
                        <m:r>
                          <a:rPr lang="en-US" altLang="zh-CN" i="1">
                            <a:latin typeface="Cambria Math" panose="02040503050406030204" pitchFamily="18" charset="0"/>
                          </a:rPr>
                          <m:t>𝑝</m:t>
                        </m:r>
                      </m:sub>
                    </m:sSub>
                    <m:r>
                      <a:rPr lang="en-US" altLang="zh-CN" i="1">
                        <a:latin typeface="Cambria Math" panose="02040503050406030204" pitchFamily="18" charset="0"/>
                      </a:rPr>
                      <m:t>}</m:t>
                    </m:r>
                  </m:oMath>
                </a14:m>
                <a:r>
                  <a:rPr lang="en-US" altLang="zh-CN" dirty="0"/>
                  <a:t> </a:t>
                </a:r>
                <a:endParaRPr lang="zh-CN" altLang="en-US" i="1" dirty="0">
                  <a:latin typeface="Times New Roman" panose="02020603050405020304" pitchFamily="18" charset="0"/>
                </a:endParaRPr>
              </a:p>
              <a:p>
                <a:endParaRPr lang="zh-CN" altLang="en-US" i="1" dirty="0">
                  <a:latin typeface="Times New Roman" panose="02020603050405020304" pitchFamily="18" charset="0"/>
                </a:endParaRPr>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l="-1140" t="-1568" r="-2204"/>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8" name="Object 12"/>
          <p:cNvGraphicFramePr>
            <a:graphicFrameLocks noChangeAspect="1"/>
          </p:cNvGraphicFramePr>
          <p:nvPr>
            <p:extLst/>
          </p:nvPr>
        </p:nvGraphicFramePr>
        <p:xfrm>
          <a:off x="3200400" y="2755490"/>
          <a:ext cx="1757363" cy="2333625"/>
        </p:xfrm>
        <a:graphic>
          <a:graphicData uri="http://schemas.openxmlformats.org/presentationml/2006/ole">
            <mc:AlternateContent xmlns:mc="http://schemas.openxmlformats.org/markup-compatibility/2006">
              <mc:Choice xmlns:v="urn:schemas-microsoft-com:vml" Requires="v">
                <p:oleObj spid="_x0000_s24757" name="Equation" r:id="rId4" imgW="762000" imgH="1016000" progId="Equation.DSMT4">
                  <p:embed/>
                </p:oleObj>
              </mc:Choice>
              <mc:Fallback>
                <p:oleObj name="Equation" r:id="rId4" imgW="762000" imgH="1016000" progId="Equation.DSMT4">
                  <p:embed/>
                  <p:pic>
                    <p:nvPicPr>
                      <p:cNvPr id="8"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755490"/>
                        <a:ext cx="1757363"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83592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Principal Component Analysis (PCA)</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ea typeface="ＭＳ Ｐゴシック" panose="020B0600070205080204" pitchFamily="34" charset="-128"/>
                  </a:rPr>
                  <a:t>Summary</a:t>
                </a:r>
              </a:p>
              <a:p>
                <a14:m>
                  <m:oMath xmlns:m="http://schemas.openxmlformats.org/officeDocument/2006/math">
                    <m:r>
                      <a:rPr lang="en-US" altLang="zh-CN" b="1">
                        <a:latin typeface="Cambria Math" panose="02040503050406030204" pitchFamily="18" charset="0"/>
                      </a:rPr>
                      <m:t>𝐗</m:t>
                    </m:r>
                    <m:r>
                      <a:rPr lang="en-US" altLang="zh-CN" b="1" i="1">
                        <a:latin typeface="Cambria Math" panose="02040503050406030204" pitchFamily="18" charset="0"/>
                      </a:rPr>
                      <m:t> </m:t>
                    </m:r>
                  </m:oMath>
                </a14:m>
                <a:r>
                  <a:rPr lang="en-US" altLang="zh-CN" dirty="0"/>
                  <a:t>is a data matrix, each column is a data </a:t>
                </a:r>
                <a:r>
                  <a:rPr lang="en-US" altLang="zh-CN" dirty="0" smtClean="0"/>
                  <a:t>sample</a:t>
                </a:r>
              </a:p>
              <a:p>
                <a:r>
                  <a:rPr lang="en-US" altLang="zh-CN" dirty="0"/>
                  <a:t>Suppose each of its feature has </a:t>
                </a:r>
                <a:r>
                  <a:rPr lang="en-US" altLang="zh-CN" dirty="0" smtClean="0"/>
                  <a:t>zero-mean</a:t>
                </a:r>
              </a:p>
              <a:p>
                <a:pPr marL="0" indent="0">
                  <a:buNone/>
                </a:pPr>
                <a:endParaRPr lang="en-US" altLang="zh-CN" i="1" dirty="0" smtClean="0">
                  <a:latin typeface="Times New Roman" panose="02020603050405020304" pitchFamily="18" charset="0"/>
                </a:endParaRPr>
              </a:p>
              <a:p>
                <a:endParaRPr lang="en-US" altLang="zh-CN" i="1" dirty="0">
                  <a:latin typeface="Times New Roman" panose="02020603050405020304" pitchFamily="18" charset="0"/>
                </a:endParaRPr>
              </a:p>
              <a:p>
                <a:r>
                  <a:rPr lang="en-US" altLang="zh-CN" dirty="0" smtClean="0"/>
                  <a:t>                                       spans </a:t>
                </a:r>
                <a:r>
                  <a:rPr lang="en-US" altLang="zh-CN" dirty="0"/>
                  <a:t>a new </a:t>
                </a:r>
                <a:r>
                  <a:rPr lang="en-US" altLang="zh-CN" dirty="0" smtClean="0"/>
                  <a:t>space</a:t>
                </a:r>
              </a:p>
              <a:p>
                <a:r>
                  <a:rPr lang="en-US" altLang="zh-CN" dirty="0"/>
                  <a:t>Data in new space is represented </a:t>
                </a:r>
                <a:r>
                  <a:rPr lang="en-US" altLang="zh-CN" dirty="0" smtClean="0"/>
                  <a:t>as </a:t>
                </a:r>
                <a14:m>
                  <m:oMath xmlns:m="http://schemas.openxmlformats.org/officeDocument/2006/math">
                    <m:sSup>
                      <m:sSupPr>
                        <m:ctrlPr>
                          <a:rPr lang="en-US" altLang="zh-CN" b="0" i="1" smtClean="0">
                            <a:latin typeface="Cambria Math" panose="02040503050406030204" pitchFamily="18" charset="0"/>
                          </a:rPr>
                        </m:ctrlPr>
                      </m:sSupPr>
                      <m:e>
                        <m:r>
                          <a:rPr lang="en-US" altLang="zh-CN" b="1">
                            <a:latin typeface="Cambria Math" panose="02040503050406030204" pitchFamily="18" charset="0"/>
                          </a:rPr>
                          <m:t>𝐗</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1" i="0" smtClean="0">
                            <a:latin typeface="Cambria Math" panose="02040503050406030204" pitchFamily="18" charset="0"/>
                          </a:rPr>
                          <m:t>𝐔</m:t>
                        </m:r>
                      </m:e>
                      <m:sup>
                        <m:r>
                          <a:rPr lang="en-US" altLang="zh-CN" b="0" i="1" smtClean="0">
                            <a:latin typeface="Cambria Math" panose="02040503050406030204" pitchFamily="18" charset="0"/>
                          </a:rPr>
                          <m:t>𝑇</m:t>
                        </m:r>
                      </m:sup>
                    </m:sSup>
                    <m:r>
                      <a:rPr lang="en-US" altLang="zh-CN" b="1" i="0" smtClean="0">
                        <a:latin typeface="Cambria Math" panose="02040503050406030204" pitchFamily="18" charset="0"/>
                      </a:rPr>
                      <m:t>𝐗</m:t>
                    </m:r>
                  </m:oMath>
                </a14:m>
                <a:endParaRPr lang="zh-CN" altLang="en-US" b="1" dirty="0">
                  <a:latin typeface="Times New Roman" panose="02020603050405020304" pitchFamily="18" charset="0"/>
                </a:endParaRPr>
              </a:p>
              <a:p>
                <a:endParaRPr lang="zh-CN" altLang="en-US" i="1" dirty="0">
                  <a:latin typeface="Times New Roman" panose="02020603050405020304" pitchFamily="18" charset="0"/>
                </a:endParaRPr>
              </a:p>
              <a:p>
                <a:endParaRPr lang="zh-CN" altLang="en-US" i="1" dirty="0">
                  <a:latin typeface="Times New Roman" panose="02020603050405020304" pitchFamily="18" charset="0"/>
                </a:endParaRPr>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l="-2280" t="-156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7" name="Object 8"/>
          <p:cNvGraphicFramePr>
            <a:graphicFrameLocks noChangeAspect="1"/>
          </p:cNvGraphicFramePr>
          <p:nvPr>
            <p:extLst/>
          </p:nvPr>
        </p:nvGraphicFramePr>
        <p:xfrm>
          <a:off x="2259806" y="2342587"/>
          <a:ext cx="4064000" cy="901700"/>
        </p:xfrm>
        <a:graphic>
          <a:graphicData uri="http://schemas.openxmlformats.org/presentationml/2006/ole">
            <mc:AlternateContent xmlns:mc="http://schemas.openxmlformats.org/markup-compatibility/2006">
              <mc:Choice xmlns:v="urn:schemas-microsoft-com:vml" Requires="v">
                <p:oleObj spid="_x0000_s25960" name="Equation" r:id="rId4" imgW="1765300" imgH="393700" progId="Equation.DSMT4">
                  <p:embed/>
                </p:oleObj>
              </mc:Choice>
              <mc:Fallback>
                <p:oleObj name="Equation" r:id="rId4" imgW="1765300" imgH="393700" progId="Equation.DSMT4">
                  <p:embed/>
                  <p:pic>
                    <p:nvPicPr>
                      <p:cNvPr id="7"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806" y="2342587"/>
                        <a:ext cx="4064000"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8"/>
          <p:cNvGraphicFramePr>
            <a:graphicFrameLocks noChangeAspect="1"/>
          </p:cNvGraphicFramePr>
          <p:nvPr>
            <p:extLst/>
          </p:nvPr>
        </p:nvGraphicFramePr>
        <p:xfrm>
          <a:off x="634182" y="3304444"/>
          <a:ext cx="2690813" cy="639763"/>
        </p:xfrm>
        <a:graphic>
          <a:graphicData uri="http://schemas.openxmlformats.org/presentationml/2006/ole">
            <mc:AlternateContent xmlns:mc="http://schemas.openxmlformats.org/markup-compatibility/2006">
              <mc:Choice xmlns:v="urn:schemas-microsoft-com:vml" Requires="v">
                <p:oleObj spid="_x0000_s25961" name="Equation" r:id="rId6" imgW="1168400" imgH="279400" progId="Equation.DSMT4">
                  <p:embed/>
                </p:oleObj>
              </mc:Choice>
              <mc:Fallback>
                <p:oleObj name="Equation" r:id="rId6" imgW="1168400" imgH="279400" progId="Equation.DSMT4">
                  <p:embed/>
                  <p:pic>
                    <p:nvPicPr>
                      <p:cNvPr id="8"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182" y="3304444"/>
                        <a:ext cx="26908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9" name="组合 8"/>
          <p:cNvGrpSpPr>
            <a:grpSpLocks/>
          </p:cNvGrpSpPr>
          <p:nvPr/>
        </p:nvGrpSpPr>
        <p:grpSpPr bwMode="auto">
          <a:xfrm>
            <a:off x="381000" y="5029200"/>
            <a:ext cx="8343900" cy="1235075"/>
            <a:chOff x="381000" y="5029200"/>
            <a:chExt cx="8343900" cy="1235075"/>
          </a:xfrm>
        </p:grpSpPr>
        <p:pic>
          <p:nvPicPr>
            <p:cNvPr id="1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5089525"/>
              <a:ext cx="11811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13"/>
            <p:cNvSpPr>
              <a:spLocks noChangeArrowheads="1"/>
            </p:cNvSpPr>
            <p:nvPr/>
          </p:nvSpPr>
          <p:spPr bwMode="auto">
            <a:xfrm>
              <a:off x="381000" y="5029200"/>
              <a:ext cx="6781800" cy="1235075"/>
            </a:xfrm>
            <a:prstGeom prst="cloudCallout">
              <a:avLst>
                <a:gd name="adj1" fmla="val 56315"/>
                <a:gd name="adj2" fmla="val -32926"/>
              </a:avLst>
            </a:prstGeom>
            <a:solidFill>
              <a:srgbClr val="9933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600" b="0" i="1"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mn-cs"/>
                </a:rPr>
                <a:t>In new space, dimensions of data are not correlated </a:t>
              </a:r>
            </a:p>
          </p:txBody>
        </p:sp>
      </p:grpSp>
    </p:spTree>
    <p:extLst>
      <p:ext uri="{BB962C8B-B14F-4D97-AF65-F5344CB8AC3E}">
        <p14:creationId xmlns:p14="http://schemas.microsoft.com/office/powerpoint/2010/main" val="210218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Principal Component Analysis (PCA)</a:t>
            </a:r>
          </a:p>
        </p:txBody>
      </p:sp>
      <p:sp>
        <p:nvSpPr>
          <p:cNvPr id="3" name="内容占位符 2"/>
          <p:cNvSpPr>
            <a:spLocks noGrp="1"/>
          </p:cNvSpPr>
          <p:nvPr>
            <p:ph idx="1"/>
          </p:nvPr>
        </p:nvSpPr>
        <p:spPr/>
        <p:txBody>
          <a:bodyPr/>
          <a:lstStyle/>
          <a:p>
            <a:r>
              <a:rPr lang="en-US" altLang="zh-CN" dirty="0">
                <a:ea typeface="ＭＳ Ｐゴシック" panose="020B0600070205080204" pitchFamily="34" charset="-128"/>
              </a:rPr>
              <a:t>Illustration</a:t>
            </a:r>
            <a:endParaRPr lang="en-US" dirty="0"/>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5"/>
          <p:cNvSpPr>
            <a:spLocks noChangeArrowheads="1"/>
          </p:cNvSpPr>
          <p:nvPr/>
        </p:nvSpPr>
        <p:spPr bwMode="auto">
          <a:xfrm>
            <a:off x="533400" y="1524000"/>
            <a:ext cx="152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8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x  </a:t>
            </a:r>
            <a:r>
              <a:rPr kumimoji="0" lang="en-US" altLang="zh-CN" sz="2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t>,   </a:t>
            </a:r>
            <a:r>
              <a:rPr kumimoji="0" lang="en-US" altLang="zh-CN" sz="28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y</a:t>
            </a:r>
            <a:endParaRPr kumimoji="0" lang="zh-CN" altLang="en-US" sz="28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 name="Rectangle 6"/>
          <p:cNvSpPr>
            <a:spLocks noChangeArrowheads="1"/>
          </p:cNvSpPr>
          <p:nvPr/>
        </p:nvSpPr>
        <p:spPr bwMode="auto">
          <a:xfrm>
            <a:off x="457200" y="1984375"/>
            <a:ext cx="1323975"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(2.5, 2.4) (0.5, 0.7)</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(2.2, 2.9)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(1.9, 2.2)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(3.1, 3.0)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(2.3, 2.7)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(2.0, 1.6)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(1.0, 1.1)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(1.5, 1.6)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(1.1, 0.9)</a:t>
            </a:r>
            <a:endParaRPr kumimoji="0" lang="zh-CN" altLang="en-US"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aphicFrame>
        <p:nvGraphicFramePr>
          <p:cNvPr id="9" name="Object 10"/>
          <p:cNvGraphicFramePr>
            <a:graphicFrameLocks noChangeAspect="1"/>
          </p:cNvGraphicFramePr>
          <p:nvPr/>
        </p:nvGraphicFramePr>
        <p:xfrm>
          <a:off x="2235200" y="1600200"/>
          <a:ext cx="5975350" cy="911225"/>
        </p:xfrm>
        <a:graphic>
          <a:graphicData uri="http://schemas.openxmlformats.org/presentationml/2006/ole">
            <mc:AlternateContent xmlns:mc="http://schemas.openxmlformats.org/markup-compatibility/2006">
              <mc:Choice xmlns:v="urn:schemas-microsoft-com:vml" Requires="v">
                <p:oleObj spid="_x0000_s27342" name="Equation" r:id="rId3" imgW="2984500" imgH="457200" progId="Equation.DSMT4">
                  <p:embed/>
                </p:oleObj>
              </mc:Choice>
              <mc:Fallback>
                <p:oleObj name="Equation" r:id="rId3" imgW="2984500" imgH="457200" progId="Equation.DSMT4">
                  <p:embed/>
                  <p:pic>
                    <p:nvPicPr>
                      <p:cNvPr id="9"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200" y="1600200"/>
                        <a:ext cx="597535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 name="Object 11"/>
          <p:cNvGraphicFramePr>
            <a:graphicFrameLocks noChangeAspect="1"/>
          </p:cNvGraphicFramePr>
          <p:nvPr/>
        </p:nvGraphicFramePr>
        <p:xfrm>
          <a:off x="2286000" y="2667000"/>
          <a:ext cx="3028950" cy="896938"/>
        </p:xfrm>
        <a:graphic>
          <a:graphicData uri="http://schemas.openxmlformats.org/presentationml/2006/ole">
            <mc:AlternateContent xmlns:mc="http://schemas.openxmlformats.org/markup-compatibility/2006">
              <mc:Choice xmlns:v="urn:schemas-microsoft-com:vml" Requires="v">
                <p:oleObj spid="_x0000_s27343" name="Equation" r:id="rId5" imgW="1536700" imgH="457200" progId="Equation.DSMT4">
                  <p:embed/>
                </p:oleObj>
              </mc:Choice>
              <mc:Fallback>
                <p:oleObj name="Equation" r:id="rId5" imgW="1536700" imgH="457200" progId="Equation.DSMT4">
                  <p:embed/>
                  <p:pic>
                    <p:nvPicPr>
                      <p:cNvPr id="1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667000"/>
                        <a:ext cx="3028950"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12"/>
          <p:cNvSpPr>
            <a:spLocks noChangeArrowheads="1"/>
          </p:cNvSpPr>
          <p:nvPr/>
        </p:nvSpPr>
        <p:spPr bwMode="auto">
          <a:xfrm>
            <a:off x="2209800" y="3930650"/>
            <a:ext cx="2590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t>Eigen-values =</a:t>
            </a:r>
            <a:endParaRPr kumimoji="0" lang="zh-CN" altLang="en-US" sz="2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graphicFrame>
        <p:nvGraphicFramePr>
          <p:cNvPr id="12" name="Object 13"/>
          <p:cNvGraphicFramePr>
            <a:graphicFrameLocks noChangeAspect="1"/>
          </p:cNvGraphicFramePr>
          <p:nvPr/>
        </p:nvGraphicFramePr>
        <p:xfrm>
          <a:off x="4267200" y="4019550"/>
          <a:ext cx="1906588" cy="390525"/>
        </p:xfrm>
        <a:graphic>
          <a:graphicData uri="http://schemas.openxmlformats.org/presentationml/2006/ole">
            <mc:AlternateContent xmlns:mc="http://schemas.openxmlformats.org/markup-compatibility/2006">
              <mc:Choice xmlns:v="urn:schemas-microsoft-com:vml" Requires="v">
                <p:oleObj spid="_x0000_s27344" name="Equation" r:id="rId7" imgW="990170" imgH="203112" progId="Equation.DSMT4">
                  <p:embed/>
                </p:oleObj>
              </mc:Choice>
              <mc:Fallback>
                <p:oleObj name="Equation" r:id="rId7" imgW="990170" imgH="203112" progId="Equation.DSMT4">
                  <p:embed/>
                  <p:pic>
                    <p:nvPicPr>
                      <p:cNvPr id="12"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4019550"/>
                        <a:ext cx="1906588"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14"/>
          <p:cNvSpPr>
            <a:spLocks noChangeArrowheads="1"/>
          </p:cNvSpPr>
          <p:nvPr/>
        </p:nvSpPr>
        <p:spPr bwMode="auto">
          <a:xfrm>
            <a:off x="2228850" y="5073650"/>
            <a:ext cx="42481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t>Corresponding eigen-vectors:</a:t>
            </a:r>
            <a:endParaRPr kumimoji="0" lang="zh-CN" altLang="en-US" sz="2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graphicFrame>
        <p:nvGraphicFramePr>
          <p:cNvPr id="14" name="Object 15"/>
          <p:cNvGraphicFramePr>
            <a:graphicFrameLocks noChangeAspect="1"/>
          </p:cNvGraphicFramePr>
          <p:nvPr/>
        </p:nvGraphicFramePr>
        <p:xfrm>
          <a:off x="6429375" y="4492625"/>
          <a:ext cx="1893888" cy="1765300"/>
        </p:xfrm>
        <a:graphic>
          <a:graphicData uri="http://schemas.openxmlformats.org/presentationml/2006/ole">
            <mc:AlternateContent xmlns:mc="http://schemas.openxmlformats.org/markup-compatibility/2006">
              <mc:Choice xmlns:v="urn:schemas-microsoft-com:vml" Requires="v">
                <p:oleObj spid="_x0000_s27345" name="Equation" r:id="rId9" imgW="1002865" imgH="939392" progId="Equation.DSMT4">
                  <p:embed/>
                </p:oleObj>
              </mc:Choice>
              <mc:Fallback>
                <p:oleObj name="Equation" r:id="rId9" imgW="1002865" imgH="939392" progId="Equation.DSMT4">
                  <p:embed/>
                  <p:pic>
                    <p:nvPicPr>
                      <p:cNvPr id="14"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9375" y="4492625"/>
                        <a:ext cx="1893888" cy="17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75252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Principal Component Analysis (PCA)</a:t>
            </a:r>
          </a:p>
        </p:txBody>
      </p:sp>
      <p:sp>
        <p:nvSpPr>
          <p:cNvPr id="3" name="内容占位符 2"/>
          <p:cNvSpPr>
            <a:spLocks noGrp="1"/>
          </p:cNvSpPr>
          <p:nvPr>
            <p:ph idx="1"/>
          </p:nvPr>
        </p:nvSpPr>
        <p:spPr/>
        <p:txBody>
          <a:bodyPr/>
          <a:lstStyle/>
          <a:p>
            <a:r>
              <a:rPr lang="en-US" altLang="zh-CN" dirty="0">
                <a:ea typeface="ＭＳ Ｐゴシック" panose="020B0600070205080204" pitchFamily="34" charset="-128"/>
              </a:rPr>
              <a:t>Illustration</a:t>
            </a:r>
            <a:endParaRPr lang="en-US" dirty="0"/>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819275"/>
            <a:ext cx="42957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2751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Principal Component Analysis (PCA)</a:t>
            </a:r>
            <a:endParaRPr lang="en-US" dirty="0"/>
          </a:p>
        </p:txBody>
      </p:sp>
      <p:sp>
        <p:nvSpPr>
          <p:cNvPr id="3" name="内容占位符 2"/>
          <p:cNvSpPr>
            <a:spLocks noGrp="1"/>
          </p:cNvSpPr>
          <p:nvPr>
            <p:ph idx="1"/>
          </p:nvPr>
        </p:nvSpPr>
        <p:spPr/>
        <p:txBody>
          <a:bodyPr/>
          <a:lstStyle/>
          <a:p>
            <a:r>
              <a:rPr lang="en-US" altLang="zh-CN" dirty="0" smtClean="0">
                <a:ea typeface="ＭＳ Ｐゴシック" panose="020B0600070205080204" pitchFamily="34" charset="-128"/>
              </a:rPr>
              <a:t>Illustration</a:t>
            </a:r>
          </a:p>
          <a:p>
            <a:r>
              <a:rPr lang="en-US" altLang="zh-CN" dirty="0"/>
              <a:t>Coordinates of the data points in the new coordinate system</a:t>
            </a:r>
          </a:p>
          <a:p>
            <a:endParaRPr lang="en-US" dirty="0"/>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7" name="Object 13"/>
          <p:cNvGraphicFramePr>
            <a:graphicFrameLocks noChangeAspect="1"/>
          </p:cNvGraphicFramePr>
          <p:nvPr/>
        </p:nvGraphicFramePr>
        <p:xfrm>
          <a:off x="228600" y="2317750"/>
          <a:ext cx="8812213" cy="2635250"/>
        </p:xfrm>
        <a:graphic>
          <a:graphicData uri="http://schemas.openxmlformats.org/presentationml/2006/ole">
            <mc:AlternateContent xmlns:mc="http://schemas.openxmlformats.org/markup-compatibility/2006">
              <mc:Choice xmlns:v="urn:schemas-microsoft-com:vml" Requires="v">
                <p:oleObj spid="_x0000_s27829" name="Equation" r:id="rId3" imgW="4902200" imgH="1473200" progId="Equation.DSMT4">
                  <p:embed/>
                </p:oleObj>
              </mc:Choice>
              <mc:Fallback>
                <p:oleObj name="Equation" r:id="rId3" imgW="4902200" imgH="1473200" progId="Equation.DSMT4">
                  <p:embed/>
                  <p:pic>
                    <p:nvPicPr>
                      <p:cNvPr id="7"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317750"/>
                        <a:ext cx="8812213" cy="263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773642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Introduction</a:t>
            </a:r>
            <a:endParaRPr lang="en-US" dirty="0"/>
          </a:p>
        </p:txBody>
      </p:sp>
      <p:sp>
        <p:nvSpPr>
          <p:cNvPr id="3" name="内容占位符 2"/>
          <p:cNvSpPr>
            <a:spLocks noGrp="1"/>
          </p:cNvSpPr>
          <p:nvPr>
            <p:ph idx="1"/>
          </p:nvPr>
        </p:nvSpPr>
        <p:spPr/>
        <p:txBody>
          <a:bodyPr/>
          <a:lstStyle/>
          <a:p>
            <a:r>
              <a:rPr lang="en-US" dirty="0"/>
              <a:t>Facial expression recognition</a:t>
            </a:r>
          </a:p>
        </p:txBody>
      </p:sp>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5</a:t>
            </a:fld>
            <a:endParaRPr lang="en-US" altLang="zh-CN" sz="1800" dirty="0">
              <a:solidFill>
                <a:srgbClr val="000000"/>
              </a:solidFill>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968" y="1570586"/>
            <a:ext cx="1346200" cy="173990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266" y="1748386"/>
            <a:ext cx="1282700" cy="156210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8992" y="1735686"/>
            <a:ext cx="1282700" cy="1574800"/>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266" y="3984741"/>
            <a:ext cx="1282700" cy="15875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8992" y="3978391"/>
            <a:ext cx="1282700" cy="1587500"/>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5718" y="3991091"/>
            <a:ext cx="1282700" cy="1574800"/>
          </a:xfrm>
          <a:prstGeom prst="rect">
            <a:avLst/>
          </a:prstGeom>
        </p:spPr>
      </p:pic>
    </p:spTree>
    <p:extLst>
      <p:ext uri="{BB962C8B-B14F-4D97-AF65-F5344CB8AC3E}">
        <p14:creationId xmlns:p14="http://schemas.microsoft.com/office/powerpoint/2010/main" val="3311541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Principal Component Analysis (PCA)</a:t>
            </a:r>
            <a:endParaRPr lang="en-US" dirty="0"/>
          </a:p>
        </p:txBody>
      </p:sp>
      <p:sp>
        <p:nvSpPr>
          <p:cNvPr id="3" name="内容占位符 2"/>
          <p:cNvSpPr>
            <a:spLocks noGrp="1"/>
          </p:cNvSpPr>
          <p:nvPr>
            <p:ph idx="1"/>
          </p:nvPr>
        </p:nvSpPr>
        <p:spPr/>
        <p:txBody>
          <a:bodyPr/>
          <a:lstStyle/>
          <a:p>
            <a:r>
              <a:rPr lang="en-US" altLang="zh-CN" dirty="0" smtClean="0">
                <a:ea typeface="ＭＳ Ｐゴシック" panose="020B0600070205080204" pitchFamily="34" charset="-128"/>
              </a:rPr>
              <a:t>Illustration</a:t>
            </a:r>
          </a:p>
          <a:p>
            <a:r>
              <a:rPr lang="en-US" altLang="zh-CN" dirty="0"/>
              <a:t>Coordinates of the data points in the new coordinate system</a:t>
            </a:r>
          </a:p>
          <a:p>
            <a:r>
              <a:rPr lang="en-US" altLang="zh-CN" dirty="0" smtClean="0"/>
              <a:t>Draw </a:t>
            </a:r>
            <a:r>
              <a:rPr lang="en-US" altLang="zh-CN" i="1" dirty="0" err="1">
                <a:latin typeface="Times New Roman" panose="02020603050405020304" pitchFamily="18" charset="0"/>
              </a:rPr>
              <a:t>newC</a:t>
            </a:r>
            <a:r>
              <a:rPr lang="en-US" altLang="zh-CN" dirty="0"/>
              <a:t> on the </a:t>
            </a:r>
            <a:r>
              <a:rPr lang="en-US" altLang="zh-CN" dirty="0" smtClean="0"/>
              <a:t>plot</a:t>
            </a:r>
          </a:p>
          <a:p>
            <a:r>
              <a:rPr lang="en-US" altLang="zh-CN" dirty="0"/>
              <a:t>In such a new system, two variables are linearly independent!</a:t>
            </a:r>
          </a:p>
          <a:p>
            <a:endParaRPr lang="zh-CN" altLang="en-US" dirty="0" smtClean="0"/>
          </a:p>
          <a:p>
            <a:endParaRPr lang="en-US" dirty="0"/>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0354" y="2835523"/>
            <a:ext cx="4657725"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3022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Principal Component Analysis (PCA)</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ea typeface="ＭＳ Ｐゴシック" panose="020B0600070205080204" pitchFamily="34" charset="-128"/>
                  </a:rPr>
                  <a:t>Data dimension reduction with PCA</a:t>
                </a:r>
              </a:p>
              <a:p>
                <a:r>
                  <a:rPr lang="en-US" altLang="zh-CN" dirty="0"/>
                  <a:t>Suppose </a:t>
                </a:r>
                <a14:m>
                  <m:oMath xmlns:m="http://schemas.openxmlformats.org/officeDocument/2006/math">
                    <m:r>
                      <a:rPr lang="en-US" altLang="zh-CN" b="1" i="0" dirty="0" smtClean="0">
                        <a:latin typeface="Cambria Math" panose="02040503050406030204" pitchFamily="18" charset="0"/>
                      </a:rPr>
                      <m:t>𝐗</m:t>
                    </m:r>
                    <m:r>
                      <a:rPr lang="en-US" altLang="zh-CN" b="0" i="1" dirty="0" smtClean="0">
                        <a:latin typeface="Cambria Math" panose="02040503050406030204" pitchFamily="18" charset="0"/>
                      </a:rPr>
                      <m:t>=</m:t>
                    </m:r>
                    <m:sSubSup>
                      <m:sSubSupPr>
                        <m:ctrlPr>
                          <a:rPr lang="en-US" altLang="zh-CN" b="0" i="1" dirty="0" smtClean="0">
                            <a:latin typeface="Cambria Math" panose="02040503050406030204" pitchFamily="18" charset="0"/>
                          </a:rPr>
                        </m:ctrlPr>
                      </m:sSubSupPr>
                      <m:e>
                        <m:d>
                          <m:dPr>
                            <m:begChr m:val="{"/>
                            <m:endChr m:val="}"/>
                            <m:ctrlPr>
                              <a:rPr lang="en-US" altLang="zh-CN" b="0" i="1" dirty="0" smtClean="0">
                                <a:latin typeface="Cambria Math" panose="02040503050406030204" pitchFamily="18" charset="0"/>
                              </a:rPr>
                            </m:ctrlPr>
                          </m:dPr>
                          <m:e>
                            <m:sSub>
                              <m:sSubPr>
                                <m:ctrlPr>
                                  <a:rPr lang="en-US" altLang="zh-CN" b="0" i="1" dirty="0" smtClean="0">
                                    <a:latin typeface="Cambria Math" panose="02040503050406030204" pitchFamily="18" charset="0"/>
                                  </a:rPr>
                                </m:ctrlPr>
                              </m:sSubPr>
                              <m:e>
                                <m:r>
                                  <a:rPr lang="en-US" altLang="zh-CN" b="1" i="0" dirty="0" smtClean="0">
                                    <a:latin typeface="Cambria Math" panose="02040503050406030204" pitchFamily="18" charset="0"/>
                                  </a:rPr>
                                  <m:t>𝐱</m:t>
                                </m:r>
                              </m:e>
                              <m:sub>
                                <m:r>
                                  <a:rPr lang="en-US" altLang="zh-CN" b="0" i="1" dirty="0" smtClean="0">
                                    <a:latin typeface="Cambria Math" panose="02040503050406030204" pitchFamily="18" charset="0"/>
                                  </a:rPr>
                                  <m:t>𝑖</m:t>
                                </m:r>
                              </m:sub>
                            </m:sSub>
                          </m:e>
                        </m:d>
                      </m:e>
                      <m:sub>
                        <m:r>
                          <a:rPr lang="en-US" altLang="zh-CN" b="0" i="1" dirty="0" smtClean="0">
                            <a:latin typeface="Cambria Math" panose="02040503050406030204" pitchFamily="18" charset="0"/>
                          </a:rPr>
                          <m:t>𝑖</m:t>
                        </m:r>
                        <m:r>
                          <a:rPr lang="en-US" altLang="zh-CN" b="0" i="1" dirty="0" smtClean="0">
                            <a:latin typeface="Cambria Math" panose="02040503050406030204" pitchFamily="18" charset="0"/>
                          </a:rPr>
                          <m:t>=1</m:t>
                        </m:r>
                      </m:sub>
                      <m:sup>
                        <m:r>
                          <a:rPr lang="en-US" altLang="zh-CN" b="0" i="1" dirty="0" smtClean="0">
                            <a:latin typeface="Cambria Math" panose="02040503050406030204" pitchFamily="18" charset="0"/>
                          </a:rPr>
                          <m:t>𝑛</m:t>
                        </m:r>
                      </m:sup>
                    </m:sSubSup>
                    <m:r>
                      <a:rPr lang="en-US" altLang="zh-CN" b="0" i="1" dirty="0" smtClean="0">
                        <a:latin typeface="Cambria Math" panose="02040503050406030204" pitchFamily="18" charset="0"/>
                      </a:rPr>
                      <m:t>, </m:t>
                    </m:r>
                    <m:sSub>
                      <m:sSubPr>
                        <m:ctrlPr>
                          <a:rPr lang="en-US" altLang="zh-CN" i="1">
                            <a:latin typeface="Cambria Math" panose="02040503050406030204" pitchFamily="18" charset="0"/>
                          </a:rPr>
                        </m:ctrlPr>
                      </m:sSubPr>
                      <m:e>
                        <m:r>
                          <a:rPr lang="en-US" altLang="zh-CN" b="1">
                            <a:latin typeface="Cambria Math" panose="02040503050406030204" pitchFamily="18" charset="0"/>
                          </a:rPr>
                          <m:t>𝐱</m:t>
                        </m:r>
                      </m:e>
                      <m:sub>
                        <m:r>
                          <a:rPr lang="en-US" altLang="zh-CN" i="1">
                            <a:latin typeface="Cambria Math" panose="02040503050406030204" pitchFamily="18" charset="0"/>
                          </a:rPr>
                          <m:t>𝑖</m:t>
                        </m:r>
                      </m:sub>
                    </m:sSub>
                    <m:r>
                      <a:rPr lang="en-US" altLang="zh-CN" i="1">
                        <a:latin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ℝ</m:t>
                        </m:r>
                      </m:e>
                      <m:sup>
                        <m:r>
                          <a:rPr lang="en-US" altLang="zh-CN" i="1">
                            <a:latin typeface="Cambria Math" panose="02040503050406030204" pitchFamily="18" charset="0"/>
                            <a:ea typeface="Cambria Math" panose="02040503050406030204" pitchFamily="18" charset="0"/>
                          </a:rPr>
                          <m:t>𝑝</m:t>
                        </m:r>
                        <m:r>
                          <a:rPr lang="en-US" altLang="zh-CN" i="1">
                            <a:latin typeface="Cambria Math" panose="02040503050406030204" pitchFamily="18" charset="0"/>
                            <a:ea typeface="Cambria Math" panose="02040503050406030204" pitchFamily="18" charset="0"/>
                          </a:rPr>
                          <m:t>×1</m:t>
                        </m:r>
                      </m:sup>
                    </m:sSup>
                  </m:oMath>
                </a14:m>
                <a:r>
                  <a:rPr lang="en-US" altLang="zh-CN" dirty="0" smtClean="0"/>
                  <a:t>, </a:t>
                </a:r>
                <a14:m>
                  <m:oMath xmlns:m="http://schemas.openxmlformats.org/officeDocument/2006/math">
                    <m:sSubSup>
                      <m:sSubSupPr>
                        <m:ctrlPr>
                          <a:rPr lang="en-US" altLang="zh-CN" b="0" i="1" smtClean="0">
                            <a:latin typeface="Cambria Math" panose="02040503050406030204" pitchFamily="18" charset="0"/>
                          </a:rPr>
                        </m:ctrlPr>
                      </m:sSubSupPr>
                      <m:e>
                        <m:d>
                          <m:dPr>
                            <m:begChr m:val="{"/>
                            <m:endChr m:val="}"/>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𝛼</m:t>
                                </m:r>
                              </m:e>
                              <m:sub>
                                <m:r>
                                  <a:rPr lang="en-US" altLang="zh-CN" b="0" i="1" smtClean="0">
                                    <a:latin typeface="Cambria Math" panose="02040503050406030204" pitchFamily="18" charset="0"/>
                                  </a:rPr>
                                  <m:t>𝑖</m:t>
                                </m:r>
                              </m:sub>
                            </m:sSub>
                          </m:e>
                        </m:d>
                      </m:e>
                      <m:sub>
                        <m:r>
                          <a:rPr lang="en-US" altLang="zh-CN" b="0" i="1" smtClean="0">
                            <a:latin typeface="Cambria Math" panose="02040503050406030204" pitchFamily="18" charset="0"/>
                          </a:rPr>
                          <m:t>𝑖</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𝑝</m:t>
                        </m:r>
                      </m:sup>
                    </m:sSubSup>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𝛼</m:t>
                        </m:r>
                      </m:e>
                      <m:sub>
                        <m:r>
                          <a:rPr lang="en-US" altLang="zh-CN" i="1">
                            <a:latin typeface="Cambria Math" panose="02040503050406030204" pitchFamily="18" charset="0"/>
                          </a:rPr>
                          <m:t>𝑖</m:t>
                        </m:r>
                      </m:sub>
                    </m:sSub>
                    <m:r>
                      <a:rPr lang="en-US" altLang="zh-CN" i="1">
                        <a:latin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ℝ</m:t>
                        </m:r>
                      </m:e>
                      <m:sup>
                        <m:r>
                          <a:rPr lang="en-US" altLang="zh-CN" i="1">
                            <a:latin typeface="Cambria Math" panose="02040503050406030204" pitchFamily="18" charset="0"/>
                            <a:ea typeface="Cambria Math" panose="02040503050406030204" pitchFamily="18" charset="0"/>
                          </a:rPr>
                          <m:t>𝑝</m:t>
                        </m:r>
                        <m:r>
                          <a:rPr lang="en-US" altLang="zh-CN" i="1">
                            <a:latin typeface="Cambria Math" panose="02040503050406030204" pitchFamily="18" charset="0"/>
                            <a:ea typeface="Cambria Math" panose="02040503050406030204" pitchFamily="18" charset="0"/>
                          </a:rPr>
                          <m:t>×1</m:t>
                        </m:r>
                      </m:sup>
                    </m:sSup>
                  </m:oMath>
                </a14:m>
                <a:r>
                  <a:rPr lang="en-US" altLang="zh-CN" dirty="0" smtClean="0"/>
                  <a:t> are </a:t>
                </a:r>
                <a:r>
                  <a:rPr lang="en-US" altLang="zh-CN" dirty="0"/>
                  <a:t>the </a:t>
                </a:r>
                <a:r>
                  <a:rPr lang="en-US" altLang="zh-CN" dirty="0" smtClean="0"/>
                  <a:t>PCs</a:t>
                </a:r>
              </a:p>
              <a:p>
                <a:endParaRPr lang="en-US" altLang="zh-CN" dirty="0" smtClean="0"/>
              </a:p>
              <a:p>
                <a:r>
                  <a:rPr lang="en-US" altLang="zh-CN" dirty="0" smtClean="0"/>
                  <a:t>If </a:t>
                </a:r>
                <a:r>
                  <a:rPr lang="en-US" altLang="zh-CN" dirty="0"/>
                  <a:t>all </a:t>
                </a:r>
                <a:r>
                  <a:rPr lang="en-US" altLang="zh-CN" dirty="0" smtClean="0"/>
                  <a:t>of </a:t>
                </a:r>
                <a14:m>
                  <m:oMath xmlns:m="http://schemas.openxmlformats.org/officeDocument/2006/math">
                    <m:sSubSup>
                      <m:sSubSupPr>
                        <m:ctrlPr>
                          <a:rPr lang="en-US" altLang="zh-CN" i="1">
                            <a:latin typeface="Cambria Math" panose="02040503050406030204" pitchFamily="18" charset="0"/>
                          </a:rPr>
                        </m:ctrlPr>
                      </m:sSubSupPr>
                      <m:e>
                        <m:d>
                          <m:dPr>
                            <m:begChr m:val="{"/>
                            <m:endChr m:val="}"/>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𝛼</m:t>
                                </m:r>
                              </m:e>
                              <m:sub>
                                <m:r>
                                  <a:rPr lang="en-US" altLang="zh-CN" i="1">
                                    <a:latin typeface="Cambria Math" panose="02040503050406030204" pitchFamily="18" charset="0"/>
                                  </a:rPr>
                                  <m:t>𝑖</m:t>
                                </m:r>
                              </m:sub>
                            </m:sSub>
                          </m:e>
                        </m:d>
                      </m:e>
                      <m:sub>
                        <m:r>
                          <a:rPr lang="en-US" altLang="zh-CN" i="1">
                            <a:latin typeface="Cambria Math" panose="02040503050406030204" pitchFamily="18" charset="0"/>
                          </a:rPr>
                          <m:t>𝑖</m:t>
                        </m:r>
                        <m:r>
                          <a:rPr lang="en-US" altLang="zh-CN" i="1">
                            <a:latin typeface="Cambria Math" panose="02040503050406030204" pitchFamily="18" charset="0"/>
                          </a:rPr>
                          <m:t>=1</m:t>
                        </m:r>
                      </m:sub>
                      <m:sup>
                        <m:r>
                          <a:rPr lang="en-US" altLang="zh-CN" i="1">
                            <a:latin typeface="Cambria Math" panose="02040503050406030204" pitchFamily="18" charset="0"/>
                          </a:rPr>
                          <m:t>𝑝</m:t>
                        </m:r>
                      </m:sup>
                    </m:sSubSup>
                  </m:oMath>
                </a14:m>
                <a:r>
                  <a:rPr lang="en-US" altLang="zh-CN" dirty="0" smtClean="0"/>
                  <a:t> are </a:t>
                </a:r>
                <a:r>
                  <a:rPr lang="en-US" altLang="zh-CN" dirty="0"/>
                  <a:t>used,                          is still </a:t>
                </a:r>
                <a:r>
                  <a:rPr lang="en-US" altLang="zh-CN" i="1" dirty="0" smtClean="0">
                    <a:latin typeface="Times New Roman" panose="02020603050405020304" pitchFamily="18" charset="0"/>
                  </a:rPr>
                  <a:t>p</a:t>
                </a:r>
                <a:r>
                  <a:rPr lang="en-US" altLang="zh-CN" dirty="0" smtClean="0"/>
                  <a:t>-dimensional</a:t>
                </a:r>
              </a:p>
              <a:p>
                <a:endParaRPr lang="en-US" altLang="zh-CN" dirty="0"/>
              </a:p>
              <a:p>
                <a:endParaRPr lang="en-US" altLang="zh-CN" dirty="0" smtClean="0"/>
              </a:p>
              <a:p>
                <a:r>
                  <a:rPr lang="en-US" altLang="zh-CN" dirty="0"/>
                  <a:t>If </a:t>
                </a:r>
                <a:r>
                  <a:rPr lang="en-US" altLang="zh-CN" dirty="0" smtClean="0"/>
                  <a:t>only </a:t>
                </a:r>
                <a14:m>
                  <m:oMath xmlns:m="http://schemas.openxmlformats.org/officeDocument/2006/math">
                    <m:sSubSup>
                      <m:sSubSupPr>
                        <m:ctrlPr>
                          <a:rPr lang="en-US" altLang="zh-CN" i="1">
                            <a:latin typeface="Cambria Math" panose="02040503050406030204" pitchFamily="18" charset="0"/>
                          </a:rPr>
                        </m:ctrlPr>
                      </m:sSubSupPr>
                      <m:e>
                        <m:d>
                          <m:dPr>
                            <m:begChr m:val="{"/>
                            <m:endChr m:val="}"/>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𝛼</m:t>
                                </m:r>
                              </m:e>
                              <m:sub>
                                <m:r>
                                  <a:rPr lang="en-US" altLang="zh-CN" i="1">
                                    <a:latin typeface="Cambria Math" panose="02040503050406030204" pitchFamily="18" charset="0"/>
                                  </a:rPr>
                                  <m:t>𝑖</m:t>
                                </m:r>
                              </m:sub>
                            </m:sSub>
                          </m:e>
                        </m:d>
                      </m:e>
                      <m:sub>
                        <m:r>
                          <a:rPr lang="en-US" altLang="zh-CN" i="1">
                            <a:latin typeface="Cambria Math" panose="02040503050406030204" pitchFamily="18" charset="0"/>
                          </a:rPr>
                          <m:t>𝑖</m:t>
                        </m:r>
                        <m:r>
                          <a:rPr lang="en-US" altLang="zh-CN" i="1">
                            <a:latin typeface="Cambria Math" panose="02040503050406030204" pitchFamily="18" charset="0"/>
                          </a:rPr>
                          <m:t>=1</m:t>
                        </m:r>
                      </m:sub>
                      <m:sup>
                        <m:r>
                          <a:rPr lang="en-US" altLang="zh-CN" b="0" i="1" smtClean="0">
                            <a:latin typeface="Cambria Math" panose="02040503050406030204" pitchFamily="18" charset="0"/>
                          </a:rPr>
                          <m:t>𝑚</m:t>
                        </m:r>
                      </m:sup>
                    </m:sSubSup>
                    <m:r>
                      <a:rPr lang="en-US" altLang="zh-CN" i="1">
                        <a:latin typeface="Cambria Math" panose="02040503050406030204" pitchFamily="18" charset="0"/>
                      </a:rPr>
                      <m:t>,</m:t>
                    </m:r>
                    <m:r>
                      <a:rPr lang="en-US" altLang="zh-CN" b="0" i="1" smtClean="0">
                        <a:latin typeface="Cambria Math" panose="02040503050406030204" pitchFamily="18" charset="0"/>
                      </a:rPr>
                      <m:t> </m:t>
                    </m:r>
                    <m:r>
                      <a:rPr lang="en-US" altLang="zh-CN" b="0" i="1" smtClean="0">
                        <a:latin typeface="Cambria Math" panose="02040503050406030204" pitchFamily="18" charset="0"/>
                      </a:rPr>
                      <m:t>𝑚</m:t>
                    </m:r>
                    <m:r>
                      <a:rPr lang="en-US" altLang="zh-CN" b="0" i="1" smtClean="0">
                        <a:latin typeface="Cambria Math" panose="02040503050406030204" pitchFamily="18" charset="0"/>
                      </a:rPr>
                      <m:t>&lt;</m:t>
                    </m:r>
                    <m:r>
                      <a:rPr lang="en-US" altLang="zh-CN" b="0" i="1" smtClean="0">
                        <a:latin typeface="Cambria Math" panose="02040503050406030204" pitchFamily="18" charset="0"/>
                      </a:rPr>
                      <m:t>𝑝</m:t>
                    </m:r>
                  </m:oMath>
                </a14:m>
                <a:r>
                  <a:rPr lang="en-US" altLang="zh-CN" dirty="0" smtClean="0"/>
                  <a:t> </a:t>
                </a:r>
                <a:r>
                  <a:rPr lang="en-US" altLang="zh-CN" dirty="0"/>
                  <a:t>are used, </a:t>
                </a:r>
                <a14:m>
                  <m:oMath xmlns:m="http://schemas.openxmlformats.org/officeDocument/2006/math">
                    <m:sSub>
                      <m:sSubPr>
                        <m:ctrlPr>
                          <a:rPr lang="en-US" altLang="zh-CN" b="0" i="1" smtClean="0">
                            <a:latin typeface="Cambria Math" panose="02040503050406030204" pitchFamily="18" charset="0"/>
                          </a:rPr>
                        </m:ctrlPr>
                      </m:sSubPr>
                      <m:e>
                        <m:r>
                          <a:rPr lang="en-US" altLang="zh-CN" b="1" i="0" smtClean="0">
                            <a:latin typeface="Cambria Math" panose="02040503050406030204" pitchFamily="18" charset="0"/>
                          </a:rPr>
                          <m:t>𝐜</m:t>
                        </m:r>
                      </m:e>
                      <m:sub>
                        <m:r>
                          <a:rPr lang="en-US" altLang="zh-CN" b="0" i="1" smtClean="0">
                            <a:latin typeface="Cambria Math" panose="02040503050406030204" pitchFamily="18" charset="0"/>
                          </a:rPr>
                          <m:t>𝑖</m:t>
                        </m:r>
                      </m:sub>
                    </m:sSub>
                  </m:oMath>
                </a14:m>
                <a:r>
                  <a:rPr lang="en-US" altLang="zh-CN" dirty="0" smtClean="0"/>
                  <a:t> will </a:t>
                </a:r>
                <a:r>
                  <a:rPr lang="en-US" altLang="zh-CN" dirty="0"/>
                  <a:t>be </a:t>
                </a:r>
                <a:r>
                  <a:rPr lang="en-US" altLang="zh-CN" i="1" dirty="0">
                    <a:latin typeface="Times New Roman" panose="02020603050405020304" pitchFamily="18" charset="0"/>
                  </a:rPr>
                  <a:t>m</a:t>
                </a:r>
                <a:r>
                  <a:rPr lang="en-US" altLang="zh-CN" dirty="0"/>
                  <a:t>-dimensional </a:t>
                </a:r>
                <a:endParaRPr lang="zh-CN" altLang="en-US" dirty="0"/>
              </a:p>
              <a:p>
                <a:r>
                  <a:rPr lang="en-US" altLang="zh-CN" dirty="0" smtClean="0"/>
                  <a:t>That </a:t>
                </a:r>
                <a:r>
                  <a:rPr lang="en-US" altLang="zh-CN" dirty="0"/>
                  <a:t>is, the dimension of the data is reduced!</a:t>
                </a:r>
                <a:endParaRPr lang="zh-CN" altLang="en-US" dirty="0"/>
              </a:p>
              <a:p>
                <a:endParaRPr lang="zh-CN" altLang="en-US" dirty="0"/>
              </a:p>
              <a:p>
                <a:endParaRPr lang="zh-CN" altLang="en-US" dirty="0"/>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l="-1140" t="-156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7" name="Object 12"/>
          <p:cNvGraphicFramePr>
            <a:graphicFrameLocks noChangeAspect="1"/>
          </p:cNvGraphicFramePr>
          <p:nvPr>
            <p:extLst/>
          </p:nvPr>
        </p:nvGraphicFramePr>
        <p:xfrm>
          <a:off x="3719444" y="1797768"/>
          <a:ext cx="1757363" cy="2333625"/>
        </p:xfrm>
        <a:graphic>
          <a:graphicData uri="http://schemas.openxmlformats.org/presentationml/2006/ole">
            <mc:AlternateContent xmlns:mc="http://schemas.openxmlformats.org/markup-compatibility/2006">
              <mc:Choice xmlns:v="urn:schemas-microsoft-com:vml" Requires="v">
                <p:oleObj spid="_x0000_s28853" name="Equation" r:id="rId4" imgW="762000" imgH="1016000" progId="Equation.DSMT4">
                  <p:embed/>
                </p:oleObj>
              </mc:Choice>
              <mc:Fallback>
                <p:oleObj name="Equation" r:id="rId4" imgW="762000" imgH="1016000" progId="Equation.DSMT4">
                  <p:embed/>
                  <p:pic>
                    <p:nvPicPr>
                      <p:cNvPr id="7"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9444" y="1797768"/>
                        <a:ext cx="1757363"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638090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Principal Component Analysis (PCA)</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ea typeface="ＭＳ Ｐゴシック" panose="020B0600070205080204" pitchFamily="34" charset="-128"/>
                  </a:rPr>
                  <a:t>Data dimension reduction with PCA</a:t>
                </a:r>
              </a:p>
              <a:p>
                <a:r>
                  <a:rPr lang="en-US" altLang="zh-CN" dirty="0"/>
                  <a:t>Suppose </a:t>
                </a:r>
                <a14:m>
                  <m:oMath xmlns:m="http://schemas.openxmlformats.org/officeDocument/2006/math">
                    <m:r>
                      <a:rPr lang="en-US" altLang="zh-CN" b="1" i="0" dirty="0" smtClean="0">
                        <a:latin typeface="Cambria Math" panose="02040503050406030204" pitchFamily="18" charset="0"/>
                      </a:rPr>
                      <m:t>𝐗</m:t>
                    </m:r>
                    <m:r>
                      <a:rPr lang="en-US" altLang="zh-CN" b="0" i="1" dirty="0" smtClean="0">
                        <a:latin typeface="Cambria Math" panose="02040503050406030204" pitchFamily="18" charset="0"/>
                      </a:rPr>
                      <m:t>=</m:t>
                    </m:r>
                    <m:sSubSup>
                      <m:sSubSupPr>
                        <m:ctrlPr>
                          <a:rPr lang="en-US" altLang="zh-CN" b="0" i="1" dirty="0" smtClean="0">
                            <a:latin typeface="Cambria Math" panose="02040503050406030204" pitchFamily="18" charset="0"/>
                          </a:rPr>
                        </m:ctrlPr>
                      </m:sSubSupPr>
                      <m:e>
                        <m:d>
                          <m:dPr>
                            <m:begChr m:val="{"/>
                            <m:endChr m:val="}"/>
                            <m:ctrlPr>
                              <a:rPr lang="en-US" altLang="zh-CN" b="0" i="1" dirty="0" smtClean="0">
                                <a:latin typeface="Cambria Math" panose="02040503050406030204" pitchFamily="18" charset="0"/>
                              </a:rPr>
                            </m:ctrlPr>
                          </m:dPr>
                          <m:e>
                            <m:sSub>
                              <m:sSubPr>
                                <m:ctrlPr>
                                  <a:rPr lang="en-US" altLang="zh-CN" b="0" i="1" dirty="0" smtClean="0">
                                    <a:latin typeface="Cambria Math" panose="02040503050406030204" pitchFamily="18" charset="0"/>
                                  </a:rPr>
                                </m:ctrlPr>
                              </m:sSubPr>
                              <m:e>
                                <m:r>
                                  <a:rPr lang="en-US" altLang="zh-CN" b="1" i="0" dirty="0" smtClean="0">
                                    <a:latin typeface="Cambria Math" panose="02040503050406030204" pitchFamily="18" charset="0"/>
                                  </a:rPr>
                                  <m:t>𝐱</m:t>
                                </m:r>
                              </m:e>
                              <m:sub>
                                <m:r>
                                  <a:rPr lang="en-US" altLang="zh-CN" b="0" i="1" dirty="0" smtClean="0">
                                    <a:latin typeface="Cambria Math" panose="02040503050406030204" pitchFamily="18" charset="0"/>
                                  </a:rPr>
                                  <m:t>𝑖</m:t>
                                </m:r>
                              </m:sub>
                            </m:sSub>
                          </m:e>
                        </m:d>
                      </m:e>
                      <m:sub>
                        <m:r>
                          <a:rPr lang="en-US" altLang="zh-CN" b="0" i="1" dirty="0" smtClean="0">
                            <a:latin typeface="Cambria Math" panose="02040503050406030204" pitchFamily="18" charset="0"/>
                          </a:rPr>
                          <m:t>𝑖</m:t>
                        </m:r>
                        <m:r>
                          <a:rPr lang="en-US" altLang="zh-CN" b="0" i="1" dirty="0" smtClean="0">
                            <a:latin typeface="Cambria Math" panose="02040503050406030204" pitchFamily="18" charset="0"/>
                          </a:rPr>
                          <m:t>=1</m:t>
                        </m:r>
                      </m:sub>
                      <m:sup>
                        <m:r>
                          <a:rPr lang="en-US" altLang="zh-CN" b="0" i="1" dirty="0" smtClean="0">
                            <a:latin typeface="Cambria Math" panose="02040503050406030204" pitchFamily="18" charset="0"/>
                          </a:rPr>
                          <m:t>𝑛</m:t>
                        </m:r>
                      </m:sup>
                    </m:sSubSup>
                    <m:r>
                      <a:rPr lang="en-US" altLang="zh-CN" b="0" i="1" dirty="0" smtClean="0">
                        <a:latin typeface="Cambria Math" panose="02040503050406030204" pitchFamily="18" charset="0"/>
                      </a:rPr>
                      <m:t>, </m:t>
                    </m:r>
                    <m:sSub>
                      <m:sSubPr>
                        <m:ctrlPr>
                          <a:rPr lang="en-US" altLang="zh-CN" i="1">
                            <a:latin typeface="Cambria Math" panose="02040503050406030204" pitchFamily="18" charset="0"/>
                          </a:rPr>
                        </m:ctrlPr>
                      </m:sSubPr>
                      <m:e>
                        <m:r>
                          <a:rPr lang="en-US" altLang="zh-CN" b="1">
                            <a:latin typeface="Cambria Math" panose="02040503050406030204" pitchFamily="18" charset="0"/>
                          </a:rPr>
                          <m:t>𝐱</m:t>
                        </m:r>
                      </m:e>
                      <m:sub>
                        <m:r>
                          <a:rPr lang="en-US" altLang="zh-CN" i="1">
                            <a:latin typeface="Cambria Math" panose="02040503050406030204" pitchFamily="18" charset="0"/>
                          </a:rPr>
                          <m:t>𝑖</m:t>
                        </m:r>
                      </m:sub>
                    </m:sSub>
                    <m:r>
                      <a:rPr lang="en-US" altLang="zh-CN" i="1">
                        <a:latin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ℝ</m:t>
                        </m:r>
                      </m:e>
                      <m:sup>
                        <m:r>
                          <a:rPr lang="en-US" altLang="zh-CN" i="1">
                            <a:latin typeface="Cambria Math" panose="02040503050406030204" pitchFamily="18" charset="0"/>
                            <a:ea typeface="Cambria Math" panose="02040503050406030204" pitchFamily="18" charset="0"/>
                          </a:rPr>
                          <m:t>𝑝</m:t>
                        </m:r>
                        <m:r>
                          <a:rPr lang="en-US" altLang="zh-CN" i="1">
                            <a:latin typeface="Cambria Math" panose="02040503050406030204" pitchFamily="18" charset="0"/>
                            <a:ea typeface="Cambria Math" panose="02040503050406030204" pitchFamily="18" charset="0"/>
                          </a:rPr>
                          <m:t>×1</m:t>
                        </m:r>
                      </m:sup>
                    </m:sSup>
                  </m:oMath>
                </a14:m>
                <a:r>
                  <a:rPr lang="en-US" altLang="zh-CN" dirty="0" smtClean="0"/>
                  <a:t>, </a:t>
                </a:r>
              </a:p>
              <a:p>
                <a:endParaRPr lang="zh-CN" altLang="en-US" dirty="0"/>
              </a:p>
              <a:p>
                <a14:m>
                  <m:oMath xmlns:m="http://schemas.openxmlformats.org/officeDocument/2006/math">
                    <m:r>
                      <a:rPr lang="en-US" altLang="zh-CN" b="1" i="0" smtClean="0">
                        <a:latin typeface="Cambria Math" panose="02040503050406030204" pitchFamily="18" charset="0"/>
                      </a:rPr>
                      <m:t>𝐔</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1" i="0" smtClean="0">
                            <a:latin typeface="Cambria Math" panose="02040503050406030204" pitchFamily="18" charset="0"/>
                          </a:rPr>
                          <m:t>𝐮</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1">
                            <a:latin typeface="Cambria Math" panose="02040503050406030204" pitchFamily="18" charset="0"/>
                          </a:rPr>
                          <m:t>𝐮</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1">
                            <a:latin typeface="Cambria Math" panose="02040503050406030204" pitchFamily="18" charset="0"/>
                          </a:rPr>
                          <m:t>𝐮</m:t>
                        </m:r>
                      </m:e>
                      <m:sub>
                        <m:r>
                          <a:rPr lang="en-US" altLang="zh-CN" b="0" i="1" smtClean="0">
                            <a:latin typeface="Cambria Math" panose="02040503050406030204" pitchFamily="18" charset="0"/>
                          </a:rPr>
                          <m:t>𝑝</m:t>
                        </m:r>
                      </m:sub>
                    </m:sSub>
                    <m:r>
                      <a:rPr lang="en-US" altLang="zh-CN" b="0" i="1" smtClean="0">
                        <a:latin typeface="Cambria Math" panose="02040503050406030204" pitchFamily="18" charset="0"/>
                      </a:rPr>
                      <m:t>]</m:t>
                    </m:r>
                  </m:oMath>
                </a14:m>
                <a:r>
                  <a:rPr lang="zh-CN" altLang="en-US" dirty="0" smtClean="0"/>
                  <a:t> </a:t>
                </a:r>
                <a:r>
                  <a:rPr lang="en-US" altLang="zh-CN" dirty="0"/>
                  <a:t>spans a new </a:t>
                </a:r>
                <a:r>
                  <a:rPr lang="en-US" altLang="zh-CN" dirty="0" smtClean="0"/>
                  <a:t>space</a:t>
                </a:r>
              </a:p>
              <a:p>
                <a:r>
                  <a:rPr lang="en-US" altLang="zh-CN" dirty="0"/>
                  <a:t>For dimension reduction, only </a:t>
                </a:r>
                <a:r>
                  <a:rPr lang="en-US" altLang="zh-CN" b="1" dirty="0">
                    <a:latin typeface="Times New Roman" panose="02020603050405020304" pitchFamily="18" charset="0"/>
                    <a:cs typeface="Times New Roman" panose="02020603050405020304" pitchFamily="18" charset="0"/>
                  </a:rPr>
                  <a:t>u</a:t>
                </a:r>
                <a:r>
                  <a:rPr lang="en-US" altLang="zh-CN" baseline="-25000" dirty="0">
                    <a:latin typeface="Times New Roman" panose="02020603050405020304" pitchFamily="18" charset="0"/>
                    <a:cs typeface="Times New Roman" panose="02020603050405020304" pitchFamily="18" charset="0"/>
                  </a:rPr>
                  <a:t>1</a:t>
                </a:r>
                <a:r>
                  <a:rPr lang="en-US" altLang="zh-CN" dirty="0">
                    <a:latin typeface="Times New Roman" panose="02020603050405020304" pitchFamily="18" charset="0"/>
                    <a:cs typeface="Times New Roman" panose="02020603050405020304" pitchFamily="18" charset="0"/>
                  </a:rPr>
                  <a:t>~</a:t>
                </a:r>
                <a:r>
                  <a:rPr lang="en-US" altLang="zh-CN" b="1" dirty="0">
                    <a:latin typeface="Times New Roman" panose="02020603050405020304" pitchFamily="18" charset="0"/>
                    <a:cs typeface="Times New Roman" panose="02020603050405020304" pitchFamily="18" charset="0"/>
                  </a:rPr>
                  <a:t>u</a:t>
                </a:r>
                <a:r>
                  <a:rPr lang="en-US" altLang="zh-CN" i="1" baseline="-25000" dirty="0">
                    <a:latin typeface="Times New Roman" panose="02020603050405020304" pitchFamily="18" charset="0"/>
                    <a:cs typeface="Times New Roman" panose="02020603050405020304" pitchFamily="18" charset="0"/>
                  </a:rPr>
                  <a:t>m</a:t>
                </a:r>
                <a:r>
                  <a:rPr lang="en-US" altLang="zh-CN" dirty="0"/>
                  <a:t> are used,</a:t>
                </a:r>
                <a:endParaRPr lang="zh-CN" altLang="en-US" i="1" dirty="0">
                  <a:latin typeface="Times New Roman" panose="02020603050405020304" pitchFamily="18" charset="0"/>
                </a:endParaRPr>
              </a:p>
              <a:p>
                <a:pPr algn="ctr"/>
                <a14:m>
                  <m:oMath xmlns:m="http://schemas.openxmlformats.org/officeDocument/2006/math">
                    <m:r>
                      <a:rPr lang="en-US" altLang="zh-CN" b="1">
                        <a:latin typeface="Cambria Math" panose="02040503050406030204" pitchFamily="18" charset="0"/>
                      </a:rPr>
                      <m:t>𝐔</m:t>
                    </m:r>
                    <m:r>
                      <a:rPr lang="en-US" altLang="zh-CN" i="1">
                        <a:latin typeface="Cambria Math" panose="02040503050406030204" pitchFamily="18" charset="0"/>
                      </a:rPr>
                      <m:t>=</m:t>
                    </m:r>
                    <m:d>
                      <m:dPr>
                        <m:begChr m:val="["/>
                        <m:endChr m:val="]"/>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b="1">
                                <a:latin typeface="Cambria Math" panose="02040503050406030204" pitchFamily="18" charset="0"/>
                              </a:rPr>
                              <m:t>𝐮</m:t>
                            </m:r>
                          </m:e>
                          <m:sub>
                            <m:r>
                              <a:rPr lang="en-US" altLang="zh-CN" i="1">
                                <a:latin typeface="Cambria Math" panose="02040503050406030204" pitchFamily="18" charset="0"/>
                              </a:rPr>
                              <m:t>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b="1">
                                <a:latin typeface="Cambria Math" panose="02040503050406030204" pitchFamily="18" charset="0"/>
                              </a:rPr>
                              <m:t>𝐮</m:t>
                            </m:r>
                          </m:e>
                          <m:sub>
                            <m:r>
                              <a:rPr lang="en-US" altLang="zh-CN" i="1">
                                <a:latin typeface="Cambria Math" panose="02040503050406030204" pitchFamily="18" charset="0"/>
                              </a:rPr>
                              <m:t>2</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b="1">
                                <a:latin typeface="Cambria Math" panose="02040503050406030204" pitchFamily="18" charset="0"/>
                              </a:rPr>
                              <m:t>𝐮</m:t>
                            </m:r>
                          </m:e>
                          <m:sub>
                            <m:r>
                              <a:rPr lang="en-US" altLang="zh-CN" b="0" i="1" smtClean="0">
                                <a:latin typeface="Cambria Math" panose="02040503050406030204" pitchFamily="18" charset="0"/>
                              </a:rPr>
                              <m:t>𝑚</m:t>
                            </m:r>
                          </m:sub>
                        </m:sSub>
                      </m:e>
                    </m:d>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ℝ</m:t>
                        </m:r>
                      </m:e>
                      <m:sup>
                        <m:r>
                          <a:rPr lang="en-US" altLang="zh-CN" b="0" i="1" smtClean="0">
                            <a:latin typeface="Cambria Math" panose="02040503050406030204" pitchFamily="18" charset="0"/>
                            <a:ea typeface="Cambria Math" panose="02040503050406030204" pitchFamily="18" charset="0"/>
                          </a:rPr>
                          <m:t>𝑝</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𝑚</m:t>
                        </m:r>
                      </m:sup>
                    </m:sSup>
                  </m:oMath>
                </a14:m>
                <a:endParaRPr lang="en-US" altLang="zh-CN" dirty="0" smtClean="0"/>
              </a:p>
              <a:p>
                <a:r>
                  <a:rPr lang="en-US" altLang="zh-CN" dirty="0"/>
                  <a:t>Data in </a:t>
                </a:r>
                <a:r>
                  <a:rPr lang="en-US" altLang="zh-CN" b="1" dirty="0">
                    <a:latin typeface="Times New Roman" panose="02020603050405020304" pitchFamily="18" charset="0"/>
                    <a:cs typeface="Times New Roman" panose="02020603050405020304" pitchFamily="18" charset="0"/>
                  </a:rPr>
                  <a:t>U</a:t>
                </a:r>
                <a:r>
                  <a:rPr lang="en-US" altLang="zh-CN" i="1" baseline="-25000" dirty="0">
                    <a:latin typeface="Times New Roman" panose="02020603050405020304" pitchFamily="18" charset="0"/>
                    <a:cs typeface="Times New Roman" panose="02020603050405020304" pitchFamily="18" charset="0"/>
                  </a:rPr>
                  <a:t>m</a:t>
                </a:r>
                <a:r>
                  <a:rPr lang="en-US" altLang="zh-CN" dirty="0"/>
                  <a:t> ,</a:t>
                </a:r>
                <a:endParaRPr lang="zh-CN" altLang="en-US" i="1" baseline="-25000" dirty="0">
                  <a:latin typeface="Times New Roman" panose="02020603050405020304" pitchFamily="18" charset="0"/>
                </a:endParaRPr>
              </a:p>
              <a:p>
                <a:pPr algn="ct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𝑑𝑟</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0" smtClean="0">
                                    <a:latin typeface="Cambria Math" panose="02040503050406030204" pitchFamily="18" charset="0"/>
                                  </a:rPr>
                                  <m:t>𝐔</m:t>
                                </m:r>
                              </m:e>
                              <m:sub>
                                <m:r>
                                  <a:rPr lang="en-US" b="0" i="1" smtClean="0">
                                    <a:latin typeface="Cambria Math" panose="02040503050406030204" pitchFamily="18" charset="0"/>
                                  </a:rPr>
                                  <m:t>𝑚</m:t>
                                </m:r>
                              </m:sub>
                            </m:sSub>
                          </m:e>
                        </m:d>
                      </m:e>
                      <m:sup>
                        <m:r>
                          <a:rPr lang="en-US" b="0" i="1" smtClean="0">
                            <a:latin typeface="Cambria Math" panose="02040503050406030204" pitchFamily="18" charset="0"/>
                          </a:rPr>
                          <m:t>𝑇</m:t>
                        </m:r>
                      </m:sup>
                    </m:sSup>
                    <m:r>
                      <a:rPr lang="en-US" b="1">
                        <a:latin typeface="Cambria Math" panose="02040503050406030204" pitchFamily="18" charset="0"/>
                      </a:rPr>
                      <m:t>𝐗</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ℝ</m:t>
                        </m:r>
                      </m:e>
                      <m:sup>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𝑛</m:t>
                        </m:r>
                      </m:sup>
                    </m:sSup>
                  </m:oMath>
                </a14:m>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l="-2280" t="-156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8" name="Object 8"/>
          <p:cNvGraphicFramePr>
            <a:graphicFrameLocks noChangeAspect="1"/>
          </p:cNvGraphicFramePr>
          <p:nvPr>
            <p:extLst/>
          </p:nvPr>
        </p:nvGraphicFramePr>
        <p:xfrm>
          <a:off x="3211104" y="1841090"/>
          <a:ext cx="2338387" cy="523875"/>
        </p:xfrm>
        <a:graphic>
          <a:graphicData uri="http://schemas.openxmlformats.org/presentationml/2006/ole">
            <mc:AlternateContent xmlns:mc="http://schemas.openxmlformats.org/markup-compatibility/2006">
              <mc:Choice xmlns:v="urn:schemas-microsoft-com:vml" Requires="v">
                <p:oleObj spid="_x0000_s29877" name="Equation" r:id="rId4" imgW="1016000" imgH="228600" progId="Equation.DSMT4">
                  <p:embed/>
                </p:oleObj>
              </mc:Choice>
              <mc:Fallback>
                <p:oleObj name="Equation" r:id="rId4" imgW="1016000" imgH="228600" progId="Equation.DSMT4">
                  <p:embed/>
                  <p:pic>
                    <p:nvPicPr>
                      <p:cNvPr id="8"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1104" y="1841090"/>
                        <a:ext cx="2338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462130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Principal Component Analysis (PCA)</a:t>
            </a:r>
            <a:endParaRPr lang="en-US" dirty="0"/>
          </a:p>
        </p:txBody>
      </p:sp>
      <p:sp>
        <p:nvSpPr>
          <p:cNvPr id="3" name="内容占位符 2"/>
          <p:cNvSpPr>
            <a:spLocks noGrp="1"/>
          </p:cNvSpPr>
          <p:nvPr>
            <p:ph idx="1"/>
          </p:nvPr>
        </p:nvSpPr>
        <p:spPr/>
        <p:txBody>
          <a:bodyPr/>
          <a:lstStyle/>
          <a:p>
            <a:r>
              <a:rPr lang="en-US" altLang="zh-CN" dirty="0" smtClean="0">
                <a:ea typeface="ＭＳ Ｐゴシック" panose="020B0600070205080204" pitchFamily="34" charset="-128"/>
              </a:rPr>
              <a:t>Illustration</a:t>
            </a:r>
          </a:p>
          <a:p>
            <a:r>
              <a:rPr lang="en-US" altLang="zh-CN" dirty="0"/>
              <a:t>Coordinates of the data points in the new coordinate </a:t>
            </a:r>
            <a:r>
              <a:rPr lang="en-US" altLang="zh-CN" dirty="0" smtClean="0"/>
              <a:t>system</a:t>
            </a:r>
          </a:p>
          <a:p>
            <a:endParaRPr lang="en-US" altLang="zh-CN" dirty="0"/>
          </a:p>
          <a:p>
            <a:endParaRPr lang="en-US" altLang="zh-CN" dirty="0" smtClean="0"/>
          </a:p>
          <a:p>
            <a:r>
              <a:rPr lang="en-US" altLang="zh-CN" dirty="0"/>
              <a:t>If only the first PC (corresponds to the largest </a:t>
            </a:r>
            <a:r>
              <a:rPr lang="en-US" altLang="zh-CN" dirty="0" err="1"/>
              <a:t>eigen</a:t>
            </a:r>
            <a:r>
              <a:rPr lang="en-US" altLang="zh-CN" dirty="0"/>
              <a:t>-value) is remained </a:t>
            </a:r>
          </a:p>
          <a:p>
            <a:endParaRPr lang="en-US" altLang="zh-CN" dirty="0"/>
          </a:p>
          <a:p>
            <a:endParaRPr lang="en-US" dirty="0"/>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7" name="Object 5"/>
          <p:cNvGraphicFramePr>
            <a:graphicFrameLocks noChangeAspect="1"/>
          </p:cNvGraphicFramePr>
          <p:nvPr>
            <p:extLst/>
          </p:nvPr>
        </p:nvGraphicFramePr>
        <p:xfrm>
          <a:off x="2765425" y="1971370"/>
          <a:ext cx="3289300" cy="819150"/>
        </p:xfrm>
        <a:graphic>
          <a:graphicData uri="http://schemas.openxmlformats.org/presentationml/2006/ole">
            <mc:AlternateContent xmlns:mc="http://schemas.openxmlformats.org/markup-compatibility/2006">
              <mc:Choice xmlns:v="urn:schemas-microsoft-com:vml" Requires="v">
                <p:oleObj spid="_x0000_s31080" name="Equation" r:id="rId3" imgW="1828800" imgH="457200" progId="Equation.DSMT4">
                  <p:embed/>
                </p:oleObj>
              </mc:Choice>
              <mc:Fallback>
                <p:oleObj name="Equation" r:id="rId3" imgW="1828800" imgH="457200" progId="Equation.DSMT4">
                  <p:embed/>
                  <p:pic>
                    <p:nvPicPr>
                      <p:cNvPr id="7"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5425" y="1971370"/>
                        <a:ext cx="32893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8"/>
          <p:cNvGraphicFramePr>
            <a:graphicFrameLocks noChangeAspect="1"/>
          </p:cNvGraphicFramePr>
          <p:nvPr/>
        </p:nvGraphicFramePr>
        <p:xfrm>
          <a:off x="411163" y="4121150"/>
          <a:ext cx="8653462" cy="908050"/>
        </p:xfrm>
        <a:graphic>
          <a:graphicData uri="http://schemas.openxmlformats.org/presentationml/2006/ole">
            <mc:AlternateContent xmlns:mc="http://schemas.openxmlformats.org/markup-compatibility/2006">
              <mc:Choice xmlns:v="urn:schemas-microsoft-com:vml" Requires="v">
                <p:oleObj spid="_x0000_s31081" name="Equation" r:id="rId5" imgW="4813300" imgH="508000" progId="Equation.DSMT4">
                  <p:embed/>
                </p:oleObj>
              </mc:Choice>
              <mc:Fallback>
                <p:oleObj name="Equation" r:id="rId5" imgW="4813300" imgH="508000" progId="Equation.DSMT4">
                  <p:embed/>
                  <p:pic>
                    <p:nvPicPr>
                      <p:cNvPr id="8"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3" y="4121150"/>
                        <a:ext cx="8653462"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185772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solidFill>
              </a:rPr>
              <a:t>Principal Component Analysis (PCA)</a:t>
            </a:r>
            <a:endParaRPr lang="en-US" dirty="0"/>
          </a:p>
        </p:txBody>
      </p:sp>
      <p:sp>
        <p:nvSpPr>
          <p:cNvPr id="3" name="内容占位符 2"/>
          <p:cNvSpPr>
            <a:spLocks noGrp="1"/>
          </p:cNvSpPr>
          <p:nvPr>
            <p:ph idx="1"/>
          </p:nvPr>
        </p:nvSpPr>
        <p:spPr/>
        <p:txBody>
          <a:bodyPr/>
          <a:lstStyle/>
          <a:p>
            <a:r>
              <a:rPr lang="en-US" altLang="zh-CN" dirty="0">
                <a:ea typeface="ＭＳ Ｐゴシック" panose="020B0600070205080204" pitchFamily="34" charset="-128"/>
              </a:rPr>
              <a:t>Illustration</a:t>
            </a:r>
          </a:p>
          <a:p>
            <a:endParaRPr lang="en-US" dirty="0"/>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t>3/13/2017</a:t>
            </a: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smtClean="0">
                <a:ln>
                  <a:noFill/>
                </a:ln>
                <a:solidFill>
                  <a:srgbClr val="FFFFFF"/>
                </a:solidFill>
                <a:effectLst/>
                <a:uLnTx/>
                <a:uFillTx/>
                <a:latin typeface="Calibri" panose="020F0502020204030204"/>
                <a:ea typeface="+mn-ea"/>
                <a:cs typeface="+mn-cs"/>
              </a:rPr>
              <a:t>HUMAN COMPUTER INTERACTION</a:t>
            </a:r>
            <a:endParaRPr kumimoji="0" lang="en-US" sz="900" b="0" i="0" u="none" strike="noStrike" kern="1200" cap="all" spc="0" normalizeH="0" baseline="0" noProof="0">
              <a:ln>
                <a:noFill/>
              </a:ln>
              <a:solidFill>
                <a:srgbClr val="FFFFFF"/>
              </a:solidFill>
              <a:effectLst/>
              <a:uLnTx/>
              <a:uFillTx/>
              <a:latin typeface="Calibri" panose="020F0502020204030204"/>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D59EA-74EB-4426-9363-A4C6AA2DED66}"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4"/>
          <p:cNvSpPr>
            <a:spLocks noChangeArrowheads="1"/>
          </p:cNvSpPr>
          <p:nvPr/>
        </p:nvSpPr>
        <p:spPr bwMode="auto">
          <a:xfrm>
            <a:off x="1066800" y="5378450"/>
            <a:ext cx="2895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t>All PCs are used</a:t>
            </a:r>
          </a:p>
        </p:txBody>
      </p:sp>
      <p:sp>
        <p:nvSpPr>
          <p:cNvPr id="8" name="Rectangle 10"/>
          <p:cNvSpPr>
            <a:spLocks noChangeArrowheads="1"/>
          </p:cNvSpPr>
          <p:nvPr/>
        </p:nvSpPr>
        <p:spPr bwMode="auto">
          <a:xfrm>
            <a:off x="5410200" y="5410200"/>
            <a:ext cx="2895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t>Only 1 PC is used</a:t>
            </a:r>
          </a:p>
        </p:txBody>
      </p:sp>
      <p:sp>
        <p:nvSpPr>
          <p:cNvPr id="9" name="Rectangle 11"/>
          <p:cNvSpPr>
            <a:spLocks noChangeArrowheads="1"/>
          </p:cNvSpPr>
          <p:nvPr/>
        </p:nvSpPr>
        <p:spPr bwMode="auto">
          <a:xfrm>
            <a:off x="5410200" y="5835650"/>
            <a:ext cx="35052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Calibri" panose="020F0502020204030204" pitchFamily="34" charset="0"/>
              </a:defRPr>
            </a:lvl1pPr>
            <a:lvl2pPr marL="742950" indent="-285750">
              <a:spcBef>
                <a:spcPct val="20000"/>
              </a:spcBef>
              <a:buChar char="•"/>
              <a:defRPr sz="2000">
                <a:solidFill>
                  <a:schemeClr val="tx1"/>
                </a:solidFill>
                <a:latin typeface="Calibri" panose="020F0502020204030204" pitchFamily="34" charset="0"/>
              </a:defRPr>
            </a:lvl2pPr>
            <a:lvl3pPr marL="1143000" indent="-228600">
              <a:spcBef>
                <a:spcPct val="20000"/>
              </a:spcBef>
              <a:buChar char="–"/>
              <a:defRPr>
                <a:solidFill>
                  <a:schemeClr val="tx1"/>
                </a:solidFill>
                <a:latin typeface="Calibri" panose="020F0502020204030204" pitchFamily="34" charset="0"/>
              </a:defRPr>
            </a:lvl3pPr>
            <a:lvl4pPr marL="1600200" indent="-228600">
              <a:spcBef>
                <a:spcPct val="20000"/>
              </a:spcBef>
              <a:buChar char="»"/>
              <a:defRPr sz="1600">
                <a:solidFill>
                  <a:schemeClr val="tx1"/>
                </a:solidFill>
                <a:latin typeface="Calibri" panose="020F0502020204030204" pitchFamily="34" charset="0"/>
              </a:defRPr>
            </a:lvl4pPr>
            <a:lvl5pPr marL="2057400" indent="-228600">
              <a:spcBef>
                <a:spcPct val="20000"/>
              </a:spcBef>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4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600" b="0" i="0" u="none" strike="noStrike" kern="1200" cap="none" spc="0" normalizeH="0" baseline="0" noProof="0">
                <a:ln>
                  <a:noFill/>
                </a:ln>
                <a:solidFill>
                  <a:srgbClr val="FF0000"/>
                </a:solidFill>
                <a:effectLst/>
                <a:uLnTx/>
                <a:uFillTx/>
                <a:latin typeface="Calibri" panose="020F0502020204030204" pitchFamily="34" charset="0"/>
                <a:ea typeface="宋体" panose="02010600030101010101" pitchFamily="2" charset="-122"/>
                <a:cs typeface="+mn-cs"/>
              </a:rPr>
              <a:t>Dimension reduction!</a:t>
            </a:r>
          </a:p>
        </p:txBody>
      </p:sp>
      <p:pic>
        <p:nvPicPr>
          <p:cNvPr id="10"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9463" y="1924050"/>
            <a:ext cx="4246562"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88" y="1924050"/>
            <a:ext cx="42894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2060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a:solidFill>
                  <a:srgbClr val="404040"/>
                </a:solidFill>
              </a:rPr>
              <a:t>Facial expression </a:t>
            </a:r>
            <a:r>
              <a:rPr lang="en-US" dirty="0" smtClean="0">
                <a:solidFill>
                  <a:srgbClr val="404040"/>
                </a:solidFill>
              </a:rPr>
              <a:t>recognition</a:t>
            </a:r>
          </a:p>
          <a:p>
            <a:pPr lvl="1"/>
            <a:r>
              <a:rPr lang="en-US" dirty="0">
                <a:solidFill>
                  <a:srgbClr val="404040"/>
                </a:solidFill>
              </a:rPr>
              <a:t>Appearance-based vs. model based</a:t>
            </a:r>
          </a:p>
          <a:p>
            <a:r>
              <a:rPr lang="en-US" dirty="0" smtClean="0">
                <a:solidFill>
                  <a:srgbClr val="404040"/>
                </a:solidFill>
              </a:rPr>
              <a:t>Active </a:t>
            </a:r>
            <a:r>
              <a:rPr lang="en-US" dirty="0">
                <a:solidFill>
                  <a:srgbClr val="404040"/>
                </a:solidFill>
              </a:rPr>
              <a:t>appearance model (AAM</a:t>
            </a:r>
            <a:r>
              <a:rPr lang="en-US" dirty="0" smtClean="0">
                <a:solidFill>
                  <a:srgbClr val="404040"/>
                </a:solidFill>
              </a:rPr>
              <a:t>)</a:t>
            </a:r>
          </a:p>
          <a:p>
            <a:pPr lvl="1"/>
            <a:r>
              <a:rPr lang="en-US" dirty="0">
                <a:solidFill>
                  <a:srgbClr val="404040"/>
                </a:solidFill>
              </a:rPr>
              <a:t>Pre-requisite</a:t>
            </a:r>
          </a:p>
          <a:p>
            <a:pPr lvl="1"/>
            <a:r>
              <a:rPr lang="en-US" dirty="0">
                <a:solidFill>
                  <a:srgbClr val="404040"/>
                </a:solidFill>
              </a:rPr>
              <a:t>Principle component analysis (PCA)</a:t>
            </a:r>
          </a:p>
          <a:p>
            <a:pPr lvl="1"/>
            <a:r>
              <a:rPr lang="en-US" dirty="0">
                <a:solidFill>
                  <a:srgbClr val="404040"/>
                </a:solidFill>
              </a:rPr>
              <a:t>Procrustes analysis</a:t>
            </a:r>
          </a:p>
          <a:p>
            <a:pPr lvl="1"/>
            <a:r>
              <a:rPr lang="en-US" dirty="0" smtClean="0">
                <a:solidFill>
                  <a:schemeClr val="bg1">
                    <a:lumMod val="50000"/>
                  </a:schemeClr>
                </a:solidFill>
              </a:rPr>
              <a:t>ASM</a:t>
            </a:r>
            <a:endParaRPr lang="en-US" dirty="0">
              <a:solidFill>
                <a:schemeClr val="bg1">
                  <a:lumMod val="50000"/>
                </a:schemeClr>
              </a:solidFill>
            </a:endParaRPr>
          </a:p>
          <a:p>
            <a:pPr lvl="1"/>
            <a:r>
              <a:rPr lang="en-US" dirty="0" smtClean="0">
                <a:solidFill>
                  <a:schemeClr val="bg1">
                    <a:lumMod val="50000"/>
                  </a:schemeClr>
                </a:solidFill>
              </a:rPr>
              <a:t>Delaunay </a:t>
            </a:r>
            <a:r>
              <a:rPr lang="en-US" dirty="0">
                <a:solidFill>
                  <a:schemeClr val="bg1">
                    <a:lumMod val="50000"/>
                  </a:schemeClr>
                </a:solidFill>
              </a:rPr>
              <a:t>triangulation</a:t>
            </a:r>
          </a:p>
          <a:p>
            <a:pPr lvl="1"/>
            <a:r>
              <a:rPr lang="en-US" dirty="0" smtClean="0">
                <a:solidFill>
                  <a:schemeClr val="bg1">
                    <a:lumMod val="50000"/>
                  </a:schemeClr>
                </a:solidFill>
              </a:rPr>
              <a:t>AAM</a:t>
            </a:r>
            <a:endParaRPr lang="en-US" dirty="0">
              <a:solidFill>
                <a:schemeClr val="bg1">
                  <a:lumMod val="50000"/>
                </a:schemeClr>
              </a:solidFill>
            </a:endParaRPr>
          </a:p>
          <a:p>
            <a:endParaRPr lang="en-US" dirty="0"/>
          </a:p>
        </p:txBody>
      </p:sp>
      <p:sp>
        <p:nvSpPr>
          <p:cNvPr id="5" name="灯片编号占位符 4"/>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55</a:t>
            </a:fld>
            <a:endParaRPr lang="en-US" altLang="zh-CN" sz="1800" dirty="0">
              <a:solidFill>
                <a:srgbClr val="000000"/>
              </a:solidFill>
            </a:endParaRPr>
          </a:p>
        </p:txBody>
      </p:sp>
      <p:sp>
        <p:nvSpPr>
          <p:cNvPr id="6" name="页脚占位符 5"/>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8" name="日期占位符 7"/>
          <p:cNvSpPr>
            <a:spLocks noGrp="1"/>
          </p:cNvSpPr>
          <p:nvPr>
            <p:ph type="dt" sz="half" idx="10"/>
          </p:nvPr>
        </p:nvSpPr>
        <p:spPr/>
        <p:txBody>
          <a:bodyPr/>
          <a:lstStyle/>
          <a:p>
            <a:r>
              <a:rPr lang="en-US" altLang="zh-CN" smtClean="0"/>
              <a:t>3/13/2017</a:t>
            </a:r>
            <a:endParaRPr lang="en-US" altLang="zh-CN" dirty="0"/>
          </a:p>
        </p:txBody>
      </p:sp>
    </p:spTree>
    <p:extLst>
      <p:ext uri="{BB962C8B-B14F-4D97-AF65-F5344CB8AC3E}">
        <p14:creationId xmlns:p14="http://schemas.microsoft.com/office/powerpoint/2010/main" val="27507184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Procrustes analysis</a:t>
            </a:r>
          </a:p>
        </p:txBody>
      </p:sp>
      <p:sp>
        <p:nvSpPr>
          <p:cNvPr id="3" name="内容占位符 2"/>
          <p:cNvSpPr>
            <a:spLocks noGrp="1"/>
          </p:cNvSpPr>
          <p:nvPr>
            <p:ph idx="1"/>
          </p:nvPr>
        </p:nvSpPr>
        <p:spPr/>
        <p:txBody>
          <a:bodyPr/>
          <a:lstStyle/>
          <a:p>
            <a:r>
              <a:rPr lang="en-US" dirty="0"/>
              <a:t>Who is Procrustes?</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56</a:t>
            </a:fld>
            <a:endParaRPr lang="en-US"/>
          </a:p>
        </p:txBody>
      </p:sp>
      <p:pic>
        <p:nvPicPr>
          <p:cNvPr id="7" name="图片 6"/>
          <p:cNvPicPr>
            <a:picLocks noChangeAspect="1"/>
          </p:cNvPicPr>
          <p:nvPr/>
        </p:nvPicPr>
        <p:blipFill>
          <a:blip r:embed="rId2"/>
          <a:stretch>
            <a:fillRect/>
          </a:stretch>
        </p:blipFill>
        <p:spPr>
          <a:xfrm>
            <a:off x="456636" y="1909691"/>
            <a:ext cx="3405156" cy="3074409"/>
          </a:xfrm>
          <a:prstGeom prst="rect">
            <a:avLst/>
          </a:prstGeom>
        </p:spPr>
      </p:pic>
      <p:pic>
        <p:nvPicPr>
          <p:cNvPr id="8" name="图片 7"/>
          <p:cNvPicPr>
            <a:picLocks noChangeAspect="1"/>
          </p:cNvPicPr>
          <p:nvPr/>
        </p:nvPicPr>
        <p:blipFill>
          <a:blip r:embed="rId3"/>
          <a:stretch>
            <a:fillRect/>
          </a:stretch>
        </p:blipFill>
        <p:spPr>
          <a:xfrm>
            <a:off x="4023868" y="1909691"/>
            <a:ext cx="4715748" cy="3074409"/>
          </a:xfrm>
          <a:prstGeom prst="rect">
            <a:avLst/>
          </a:prstGeom>
        </p:spPr>
      </p:pic>
    </p:spTree>
    <p:extLst>
      <p:ext uri="{BB962C8B-B14F-4D97-AF65-F5344CB8AC3E}">
        <p14:creationId xmlns:p14="http://schemas.microsoft.com/office/powerpoint/2010/main" val="12280691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Procrustes analysis</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cap="small" dirty="0" smtClean="0">
                    <a:solidFill>
                      <a:srgbClr val="FF0000"/>
                    </a:solidFill>
                  </a:rPr>
                  <a:t>Problem</a:t>
                </a:r>
                <a:endParaRPr lang="en-US" cap="small" dirty="0" smtClean="0"/>
              </a:p>
              <a:p>
                <a:r>
                  <a:rPr lang="en-US" dirty="0"/>
                  <a:t>Suppose we have two sets of point correspondence </a:t>
                </a:r>
                <a:r>
                  <a:rPr lang="en-US" dirty="0" smtClean="0"/>
                  <a:t>pairs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𝐦</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altLang="zh-CN" b="1">
                            <a:latin typeface="Cambria Math" panose="02040503050406030204" pitchFamily="18" charset="0"/>
                          </a:rPr>
                          <m:t>𝐦</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altLang="zh-CN" b="1">
                            <a:latin typeface="Cambria Math" panose="02040503050406030204" pitchFamily="18" charset="0"/>
                          </a:rPr>
                          <m:t>𝐦</m:t>
                        </m:r>
                      </m:e>
                      <m:sub>
                        <m:r>
                          <a:rPr lang="en-US" b="0" i="1" smtClean="0">
                            <a:latin typeface="Cambria Math" panose="02040503050406030204" pitchFamily="18" charset="0"/>
                          </a:rPr>
                          <m:t>𝑁</m:t>
                        </m:r>
                      </m:sub>
                    </m:sSub>
                    <m:r>
                      <a:rPr lang="en-US" b="0" i="1" smtClean="0">
                        <a:latin typeface="Cambria Math" panose="02040503050406030204" pitchFamily="18" charset="0"/>
                      </a:rPr>
                      <m:t>)</m:t>
                    </m:r>
                  </m:oMath>
                </a14:m>
                <a:r>
                  <a:rPr lang="en-US" dirty="0" smtClean="0"/>
                  <a:t> and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b="1" i="0" smtClean="0">
                            <a:latin typeface="Cambria Math" panose="02040503050406030204" pitchFamily="18" charset="0"/>
                          </a:rPr>
                          <m:t>𝐧</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altLang="zh-CN" b="1">
                            <a:latin typeface="Cambria Math" panose="02040503050406030204" pitchFamily="18" charset="0"/>
                          </a:rPr>
                          <m:t>𝐧</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altLang="zh-CN" b="1">
                            <a:latin typeface="Cambria Math" panose="02040503050406030204" pitchFamily="18" charset="0"/>
                          </a:rPr>
                          <m:t>𝐧</m:t>
                        </m:r>
                      </m:e>
                      <m:sub>
                        <m:r>
                          <a:rPr lang="en-US" i="1">
                            <a:latin typeface="Cambria Math" panose="02040503050406030204" pitchFamily="18" charset="0"/>
                          </a:rPr>
                          <m:t>𝑁</m:t>
                        </m:r>
                      </m:sub>
                    </m:sSub>
                    <m:r>
                      <a:rPr lang="en-US" i="1">
                        <a:latin typeface="Cambria Math" panose="02040503050406030204" pitchFamily="18" charset="0"/>
                      </a:rPr>
                      <m:t>)</m:t>
                    </m:r>
                  </m:oMath>
                </a14:m>
                <a:endParaRPr lang="en-US" dirty="0" smtClean="0"/>
              </a:p>
              <a:p>
                <a:r>
                  <a:rPr lang="en-US" dirty="0"/>
                  <a:t>We want find a scale factor </a:t>
                </a:r>
                <a:r>
                  <a:rPr lang="en-US" i="1" dirty="0">
                    <a:latin typeface="Times New Roman" panose="02020603050405020304" pitchFamily="18" charset="0"/>
                    <a:cs typeface="Times New Roman" panose="02020603050405020304" pitchFamily="18" charset="0"/>
                  </a:rPr>
                  <a:t>s</a:t>
                </a:r>
                <a:r>
                  <a:rPr lang="en-US" dirty="0"/>
                  <a:t>, an orthogonal matrix </a:t>
                </a:r>
                <a:r>
                  <a:rPr lang="en-US" i="1" dirty="0" smtClean="0">
                    <a:latin typeface="Times New Roman" panose="02020603050405020304" pitchFamily="18" charset="0"/>
                    <a:cs typeface="Times New Roman" panose="02020603050405020304" pitchFamily="18" charset="0"/>
                  </a:rPr>
                  <a:t>R </a:t>
                </a:r>
                <a:r>
                  <a:rPr lang="en-US" dirty="0" smtClean="0"/>
                  <a:t>and </a:t>
                </a:r>
                <a:r>
                  <a:rPr lang="en-US" dirty="0"/>
                  <a:t>a vector </a:t>
                </a:r>
                <a:r>
                  <a:rPr lang="en-US" altLang="zh-CN" b="1" dirty="0" smtClean="0">
                    <a:latin typeface="Times New Roman" panose="02020603050405020304" pitchFamily="18" charset="0"/>
                    <a:cs typeface="Times New Roman" panose="02020603050405020304" pitchFamily="18" charset="0"/>
                  </a:rPr>
                  <a:t>t</a:t>
                </a:r>
                <a:r>
                  <a:rPr lang="en-US" i="1" dirty="0" smtClean="0">
                    <a:latin typeface="Times New Roman" panose="02020603050405020304" pitchFamily="18" charset="0"/>
                    <a:cs typeface="Times New Roman" panose="02020603050405020304" pitchFamily="18" charset="0"/>
                  </a:rPr>
                  <a:t> </a:t>
                </a:r>
                <a:r>
                  <a:rPr lang="en-US" dirty="0" smtClean="0"/>
                  <a:t>so </a:t>
                </a:r>
                <a:r>
                  <a:rPr lang="en-US" dirty="0"/>
                  <a:t>that</a:t>
                </a:r>
                <a:r>
                  <a:rPr lang="en-US" dirty="0" smtClean="0"/>
                  <a:t>: </a:t>
                </a:r>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2"/>
                <a:stretch>
                  <a:fillRect l="-1140" t="-1568"/>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57</a:t>
            </a:fld>
            <a:endParaRPr lang="en-US"/>
          </a:p>
        </p:txBody>
      </p:sp>
      <mc:AlternateContent xmlns:mc="http://schemas.openxmlformats.org/markup-compatibility/2006" xmlns:a14="http://schemas.microsoft.com/office/drawing/2010/main">
        <mc:Choice Requires="a14">
          <p:sp>
            <p:nvSpPr>
              <p:cNvPr id="9" name="文本框 8"/>
              <p:cNvSpPr txBox="1"/>
              <p:nvPr/>
            </p:nvSpPr>
            <p:spPr>
              <a:xfrm>
                <a:off x="2008197" y="2973333"/>
                <a:ext cx="4783810" cy="1211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b="0" i="1" smtClean="0">
                              <a:latin typeface="Cambria Math" panose="02040503050406030204" pitchFamily="18" charset="0"/>
                            </a:rPr>
                          </m:ctrlPr>
                        </m:sSupPr>
                        <m:e>
                          <m:r>
                            <m:rPr>
                              <m:sty m:val="p"/>
                            </m:rPr>
                            <a:rPr lang="en-US" sz="2800" b="0" i="0" smtClean="0">
                              <a:latin typeface="Cambria Math" panose="02040503050406030204" pitchFamily="18" charset="0"/>
                            </a:rPr>
                            <m:t>Σ</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m:t>
                      </m:r>
                      <m:nary>
                        <m:naryPr>
                          <m:chr m:val="∑"/>
                          <m:ctrlPr>
                            <a:rPr lang="en-US" sz="2800" b="0" i="1" smtClean="0">
                              <a:latin typeface="Cambria Math" panose="02040503050406030204" pitchFamily="18" charset="0"/>
                            </a:rPr>
                          </m:ctrlPr>
                        </m:naryPr>
                        <m:sub>
                          <m:r>
                            <a:rPr lang="en-US" sz="2800" b="0" i="1" smtClean="0">
                              <a:latin typeface="Cambria Math" panose="02040503050406030204" pitchFamily="18" charset="0"/>
                            </a:rPr>
                            <m:t>𝑖</m:t>
                          </m:r>
                        </m:sub>
                        <m:sup>
                          <m:r>
                            <a:rPr lang="en-US" sz="2800" b="0" i="1" smtClean="0">
                              <a:latin typeface="Cambria Math" panose="02040503050406030204" pitchFamily="18" charset="0"/>
                            </a:rPr>
                            <m:t>𝑁</m:t>
                          </m:r>
                        </m:sup>
                        <m:e>
                          <m:sSup>
                            <m:sSupPr>
                              <m:ctrlPr>
                                <a:rPr lang="en-US" sz="2800" b="0" i="1" smtClean="0">
                                  <a:latin typeface="Cambria Math" panose="02040503050406030204" pitchFamily="18" charset="0"/>
                                </a:rPr>
                              </m:ctrlPr>
                            </m:sSupPr>
                            <m:e>
                              <m:d>
                                <m:dPr>
                                  <m:begChr m:val="‖"/>
                                  <m:endChr m:val="‖"/>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𝐦</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𝑠𝑅</m:t>
                                      </m:r>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𝐧</m:t>
                                              </m:r>
                                            </m:e>
                                            <m:sub>
                                              <m:r>
                                                <a:rPr lang="en-US" sz="2800" b="0" i="1" smtClean="0">
                                                  <a:latin typeface="Cambria Math" panose="02040503050406030204" pitchFamily="18" charset="0"/>
                                                </a:rPr>
                                                <m:t>𝑖</m:t>
                                              </m:r>
                                            </m:sub>
                                          </m:sSub>
                                        </m:e>
                                      </m:d>
                                      <m:r>
                                        <a:rPr lang="en-US" sz="2800" b="0" i="1" smtClean="0">
                                          <a:latin typeface="Cambria Math" panose="02040503050406030204" pitchFamily="18" charset="0"/>
                                        </a:rPr>
                                        <m:t>+</m:t>
                                      </m:r>
                                      <m:r>
                                        <a:rPr lang="en-US" sz="2800" b="1" i="0" smtClean="0">
                                          <a:latin typeface="Cambria Math" panose="02040503050406030204" pitchFamily="18" charset="0"/>
                                        </a:rPr>
                                        <m:t>𝐭</m:t>
                                      </m:r>
                                    </m:e>
                                  </m:d>
                                </m:e>
                              </m:d>
                            </m:e>
                            <m:sup>
                              <m:r>
                                <a:rPr lang="en-US" sz="2800" b="0" i="1" smtClean="0">
                                  <a:latin typeface="Cambria Math" panose="02040503050406030204" pitchFamily="18" charset="0"/>
                                </a:rPr>
                                <m:t>2</m:t>
                              </m:r>
                            </m:sup>
                          </m:sSup>
                        </m:e>
                      </m:nary>
                    </m:oMath>
                  </m:oMathPara>
                </a14:m>
                <a:endParaRPr lang="en-US" sz="2800" dirty="0"/>
              </a:p>
            </p:txBody>
          </p:sp>
        </mc:Choice>
        <mc:Fallback xmlns="">
          <p:sp>
            <p:nvSpPr>
              <p:cNvPr id="9" name="文本框 8"/>
              <p:cNvSpPr txBox="1">
                <a:spLocks noRot="1" noChangeAspect="1" noMove="1" noResize="1" noEditPoints="1" noAdjustHandles="1" noChangeArrowheads="1" noChangeShapeType="1" noTextEdit="1"/>
              </p:cNvSpPr>
              <p:nvPr/>
            </p:nvSpPr>
            <p:spPr>
              <a:xfrm>
                <a:off x="2008197" y="2973333"/>
                <a:ext cx="4783810" cy="1211550"/>
              </a:xfrm>
              <a:prstGeom prst="rect">
                <a:avLst/>
              </a:prstGeom>
              <a:blipFill rotWithShape="0">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171252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Procrustes analysis</a:t>
            </a:r>
          </a:p>
        </p:txBody>
      </p:sp>
      <p:sp>
        <p:nvSpPr>
          <p:cNvPr id="3" name="内容占位符 2"/>
          <p:cNvSpPr>
            <a:spLocks noGrp="1"/>
          </p:cNvSpPr>
          <p:nvPr>
            <p:ph idx="1"/>
          </p:nvPr>
        </p:nvSpPr>
        <p:spPr/>
        <p:txBody>
          <a:bodyPr/>
          <a:lstStyle/>
          <a:p>
            <a:r>
              <a:rPr lang="en-US" dirty="0"/>
              <a:t>In 2D space:</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58</a:t>
            </a:fld>
            <a:endParaRPr lang="en-US"/>
          </a:p>
        </p:txBody>
      </p:sp>
      <p:pic>
        <p:nvPicPr>
          <p:cNvPr id="7" name="图片 6"/>
          <p:cNvPicPr>
            <a:picLocks noChangeAspect="1"/>
          </p:cNvPicPr>
          <p:nvPr/>
        </p:nvPicPr>
        <p:blipFill>
          <a:blip r:embed="rId2"/>
          <a:stretch>
            <a:fillRect/>
          </a:stretch>
        </p:blipFill>
        <p:spPr>
          <a:xfrm>
            <a:off x="6747976" y="1317199"/>
            <a:ext cx="1354735" cy="4984028"/>
          </a:xfrm>
          <a:prstGeom prst="rect">
            <a:avLst/>
          </a:prstGeom>
        </p:spPr>
      </p:pic>
      <p:grpSp>
        <p:nvGrpSpPr>
          <p:cNvPr id="67" name="组合 66"/>
          <p:cNvGrpSpPr/>
          <p:nvPr/>
        </p:nvGrpSpPr>
        <p:grpSpPr>
          <a:xfrm>
            <a:off x="1046445" y="1495939"/>
            <a:ext cx="3551681" cy="4626547"/>
            <a:chOff x="1102552" y="1655446"/>
            <a:chExt cx="3551681" cy="4626547"/>
          </a:xfrm>
        </p:grpSpPr>
        <p:sp>
          <p:nvSpPr>
            <p:cNvPr id="68" name="object 6"/>
            <p:cNvSpPr/>
            <p:nvPr/>
          </p:nvSpPr>
          <p:spPr>
            <a:xfrm>
              <a:off x="1324097" y="1708668"/>
              <a:ext cx="3293745" cy="4328795"/>
            </a:xfrm>
            <a:custGeom>
              <a:avLst/>
              <a:gdLst/>
              <a:ahLst/>
              <a:cxnLst/>
              <a:rect l="l" t="t" r="r" b="b"/>
              <a:pathLst>
                <a:path w="3293745" h="4328795">
                  <a:moveTo>
                    <a:pt x="0" y="4328253"/>
                  </a:moveTo>
                  <a:lnTo>
                    <a:pt x="3293680" y="4328253"/>
                  </a:lnTo>
                  <a:lnTo>
                    <a:pt x="3293680" y="0"/>
                  </a:lnTo>
                  <a:lnTo>
                    <a:pt x="0" y="0"/>
                  </a:lnTo>
                  <a:lnTo>
                    <a:pt x="0" y="4328253"/>
                  </a:lnTo>
                  <a:close/>
                </a:path>
              </a:pathLst>
            </a:custGeom>
            <a:solidFill>
              <a:srgbClr val="FFFFFF"/>
            </a:solidFill>
          </p:spPr>
          <p:txBody>
            <a:bodyPr wrap="square" lIns="0" tIns="0" rIns="0" bIns="0" rtlCol="0"/>
            <a:lstStyle/>
            <a:p>
              <a:endParaRPr/>
            </a:p>
          </p:txBody>
        </p:sp>
        <p:sp>
          <p:nvSpPr>
            <p:cNvPr id="69" name="object 7"/>
            <p:cNvSpPr/>
            <p:nvPr/>
          </p:nvSpPr>
          <p:spPr>
            <a:xfrm>
              <a:off x="1324097" y="1703642"/>
              <a:ext cx="0" cy="4338320"/>
            </a:xfrm>
            <a:custGeom>
              <a:avLst/>
              <a:gdLst/>
              <a:ahLst/>
              <a:cxnLst/>
              <a:rect l="l" t="t" r="r" b="b"/>
              <a:pathLst>
                <a:path h="4338320">
                  <a:moveTo>
                    <a:pt x="0" y="0"/>
                  </a:moveTo>
                  <a:lnTo>
                    <a:pt x="0" y="4338268"/>
                  </a:lnTo>
                </a:path>
              </a:pathLst>
            </a:custGeom>
            <a:ln w="11281">
              <a:solidFill>
                <a:srgbClr val="252525"/>
              </a:solidFill>
            </a:ln>
          </p:spPr>
          <p:txBody>
            <a:bodyPr wrap="square" lIns="0" tIns="0" rIns="0" bIns="0" rtlCol="0"/>
            <a:lstStyle/>
            <a:p>
              <a:endParaRPr/>
            </a:p>
          </p:txBody>
        </p:sp>
        <p:sp>
          <p:nvSpPr>
            <p:cNvPr id="70" name="object 8"/>
            <p:cNvSpPr/>
            <p:nvPr/>
          </p:nvSpPr>
          <p:spPr>
            <a:xfrm>
              <a:off x="1653465" y="1703642"/>
              <a:ext cx="0" cy="4338320"/>
            </a:xfrm>
            <a:custGeom>
              <a:avLst/>
              <a:gdLst/>
              <a:ahLst/>
              <a:cxnLst/>
              <a:rect l="l" t="t" r="r" b="b"/>
              <a:pathLst>
                <a:path h="4338320">
                  <a:moveTo>
                    <a:pt x="0" y="0"/>
                  </a:moveTo>
                  <a:lnTo>
                    <a:pt x="0" y="4338268"/>
                  </a:lnTo>
                </a:path>
              </a:pathLst>
            </a:custGeom>
            <a:ln w="11281">
              <a:solidFill>
                <a:srgbClr val="252525"/>
              </a:solidFill>
            </a:ln>
          </p:spPr>
          <p:txBody>
            <a:bodyPr wrap="square" lIns="0" tIns="0" rIns="0" bIns="0" rtlCol="0"/>
            <a:lstStyle/>
            <a:p>
              <a:endParaRPr/>
            </a:p>
          </p:txBody>
        </p:sp>
        <p:sp>
          <p:nvSpPr>
            <p:cNvPr id="71" name="object 9"/>
            <p:cNvSpPr/>
            <p:nvPr/>
          </p:nvSpPr>
          <p:spPr>
            <a:xfrm>
              <a:off x="1982833" y="1703642"/>
              <a:ext cx="0" cy="4338320"/>
            </a:xfrm>
            <a:custGeom>
              <a:avLst/>
              <a:gdLst/>
              <a:ahLst/>
              <a:cxnLst/>
              <a:rect l="l" t="t" r="r" b="b"/>
              <a:pathLst>
                <a:path h="4338320">
                  <a:moveTo>
                    <a:pt x="0" y="0"/>
                  </a:moveTo>
                  <a:lnTo>
                    <a:pt x="0" y="4338268"/>
                  </a:lnTo>
                </a:path>
              </a:pathLst>
            </a:custGeom>
            <a:ln w="11281">
              <a:solidFill>
                <a:srgbClr val="252525"/>
              </a:solidFill>
            </a:ln>
          </p:spPr>
          <p:txBody>
            <a:bodyPr wrap="square" lIns="0" tIns="0" rIns="0" bIns="0" rtlCol="0"/>
            <a:lstStyle/>
            <a:p>
              <a:endParaRPr/>
            </a:p>
          </p:txBody>
        </p:sp>
        <p:sp>
          <p:nvSpPr>
            <p:cNvPr id="72" name="object 10"/>
            <p:cNvSpPr/>
            <p:nvPr/>
          </p:nvSpPr>
          <p:spPr>
            <a:xfrm>
              <a:off x="2312201" y="1703642"/>
              <a:ext cx="0" cy="4338320"/>
            </a:xfrm>
            <a:custGeom>
              <a:avLst/>
              <a:gdLst/>
              <a:ahLst/>
              <a:cxnLst/>
              <a:rect l="l" t="t" r="r" b="b"/>
              <a:pathLst>
                <a:path h="4338320">
                  <a:moveTo>
                    <a:pt x="0" y="0"/>
                  </a:moveTo>
                  <a:lnTo>
                    <a:pt x="0" y="4338268"/>
                  </a:lnTo>
                </a:path>
              </a:pathLst>
            </a:custGeom>
            <a:ln w="11281">
              <a:solidFill>
                <a:srgbClr val="252525"/>
              </a:solidFill>
            </a:ln>
          </p:spPr>
          <p:txBody>
            <a:bodyPr wrap="square" lIns="0" tIns="0" rIns="0" bIns="0" rtlCol="0"/>
            <a:lstStyle/>
            <a:p>
              <a:endParaRPr/>
            </a:p>
          </p:txBody>
        </p:sp>
        <p:sp>
          <p:nvSpPr>
            <p:cNvPr id="73" name="object 11"/>
            <p:cNvSpPr/>
            <p:nvPr/>
          </p:nvSpPr>
          <p:spPr>
            <a:xfrm>
              <a:off x="2641569" y="1703642"/>
              <a:ext cx="0" cy="4338320"/>
            </a:xfrm>
            <a:custGeom>
              <a:avLst/>
              <a:gdLst/>
              <a:ahLst/>
              <a:cxnLst/>
              <a:rect l="l" t="t" r="r" b="b"/>
              <a:pathLst>
                <a:path h="4338320">
                  <a:moveTo>
                    <a:pt x="0" y="0"/>
                  </a:moveTo>
                  <a:lnTo>
                    <a:pt x="0" y="4338268"/>
                  </a:lnTo>
                </a:path>
              </a:pathLst>
            </a:custGeom>
            <a:ln w="11281">
              <a:solidFill>
                <a:srgbClr val="252525"/>
              </a:solidFill>
            </a:ln>
          </p:spPr>
          <p:txBody>
            <a:bodyPr wrap="square" lIns="0" tIns="0" rIns="0" bIns="0" rtlCol="0"/>
            <a:lstStyle/>
            <a:p>
              <a:endParaRPr/>
            </a:p>
          </p:txBody>
        </p:sp>
        <p:sp>
          <p:nvSpPr>
            <p:cNvPr id="74" name="object 12"/>
            <p:cNvSpPr/>
            <p:nvPr/>
          </p:nvSpPr>
          <p:spPr>
            <a:xfrm>
              <a:off x="2971004" y="1703642"/>
              <a:ext cx="0" cy="4338320"/>
            </a:xfrm>
            <a:custGeom>
              <a:avLst/>
              <a:gdLst/>
              <a:ahLst/>
              <a:cxnLst/>
              <a:rect l="l" t="t" r="r" b="b"/>
              <a:pathLst>
                <a:path h="4338320">
                  <a:moveTo>
                    <a:pt x="0" y="0"/>
                  </a:moveTo>
                  <a:lnTo>
                    <a:pt x="0" y="4338268"/>
                  </a:lnTo>
                </a:path>
              </a:pathLst>
            </a:custGeom>
            <a:ln w="11281">
              <a:solidFill>
                <a:srgbClr val="252525"/>
              </a:solidFill>
            </a:ln>
          </p:spPr>
          <p:txBody>
            <a:bodyPr wrap="square" lIns="0" tIns="0" rIns="0" bIns="0" rtlCol="0"/>
            <a:lstStyle/>
            <a:p>
              <a:endParaRPr/>
            </a:p>
          </p:txBody>
        </p:sp>
        <p:sp>
          <p:nvSpPr>
            <p:cNvPr id="75" name="object 13"/>
            <p:cNvSpPr/>
            <p:nvPr/>
          </p:nvSpPr>
          <p:spPr>
            <a:xfrm>
              <a:off x="3300372" y="1703642"/>
              <a:ext cx="0" cy="4338320"/>
            </a:xfrm>
            <a:custGeom>
              <a:avLst/>
              <a:gdLst/>
              <a:ahLst/>
              <a:cxnLst/>
              <a:rect l="l" t="t" r="r" b="b"/>
              <a:pathLst>
                <a:path h="4338320">
                  <a:moveTo>
                    <a:pt x="0" y="0"/>
                  </a:moveTo>
                  <a:lnTo>
                    <a:pt x="0" y="4338268"/>
                  </a:lnTo>
                </a:path>
              </a:pathLst>
            </a:custGeom>
            <a:ln w="11281">
              <a:solidFill>
                <a:srgbClr val="252525"/>
              </a:solidFill>
            </a:ln>
          </p:spPr>
          <p:txBody>
            <a:bodyPr wrap="square" lIns="0" tIns="0" rIns="0" bIns="0" rtlCol="0"/>
            <a:lstStyle/>
            <a:p>
              <a:endParaRPr/>
            </a:p>
          </p:txBody>
        </p:sp>
        <p:sp>
          <p:nvSpPr>
            <p:cNvPr id="76" name="object 14"/>
            <p:cNvSpPr/>
            <p:nvPr/>
          </p:nvSpPr>
          <p:spPr>
            <a:xfrm>
              <a:off x="3629740" y="1703642"/>
              <a:ext cx="0" cy="4338320"/>
            </a:xfrm>
            <a:custGeom>
              <a:avLst/>
              <a:gdLst/>
              <a:ahLst/>
              <a:cxnLst/>
              <a:rect l="l" t="t" r="r" b="b"/>
              <a:pathLst>
                <a:path h="4338320">
                  <a:moveTo>
                    <a:pt x="0" y="0"/>
                  </a:moveTo>
                  <a:lnTo>
                    <a:pt x="0" y="4338268"/>
                  </a:lnTo>
                </a:path>
              </a:pathLst>
            </a:custGeom>
            <a:ln w="11281">
              <a:solidFill>
                <a:srgbClr val="252525"/>
              </a:solidFill>
            </a:ln>
          </p:spPr>
          <p:txBody>
            <a:bodyPr wrap="square" lIns="0" tIns="0" rIns="0" bIns="0" rtlCol="0"/>
            <a:lstStyle/>
            <a:p>
              <a:endParaRPr/>
            </a:p>
          </p:txBody>
        </p:sp>
        <p:sp>
          <p:nvSpPr>
            <p:cNvPr id="77" name="object 15"/>
            <p:cNvSpPr/>
            <p:nvPr/>
          </p:nvSpPr>
          <p:spPr>
            <a:xfrm>
              <a:off x="3959108" y="1703642"/>
              <a:ext cx="0" cy="4338320"/>
            </a:xfrm>
            <a:custGeom>
              <a:avLst/>
              <a:gdLst/>
              <a:ahLst/>
              <a:cxnLst/>
              <a:rect l="l" t="t" r="r" b="b"/>
              <a:pathLst>
                <a:path h="4338320">
                  <a:moveTo>
                    <a:pt x="0" y="0"/>
                  </a:moveTo>
                  <a:lnTo>
                    <a:pt x="0" y="4338268"/>
                  </a:lnTo>
                </a:path>
              </a:pathLst>
            </a:custGeom>
            <a:ln w="11281">
              <a:solidFill>
                <a:srgbClr val="252525"/>
              </a:solidFill>
            </a:ln>
          </p:spPr>
          <p:txBody>
            <a:bodyPr wrap="square" lIns="0" tIns="0" rIns="0" bIns="0" rtlCol="0"/>
            <a:lstStyle/>
            <a:p>
              <a:endParaRPr/>
            </a:p>
          </p:txBody>
        </p:sp>
        <p:sp>
          <p:nvSpPr>
            <p:cNvPr id="78" name="object 16"/>
            <p:cNvSpPr/>
            <p:nvPr/>
          </p:nvSpPr>
          <p:spPr>
            <a:xfrm>
              <a:off x="4288476" y="1703642"/>
              <a:ext cx="0" cy="4338320"/>
            </a:xfrm>
            <a:custGeom>
              <a:avLst/>
              <a:gdLst/>
              <a:ahLst/>
              <a:cxnLst/>
              <a:rect l="l" t="t" r="r" b="b"/>
              <a:pathLst>
                <a:path h="4338320">
                  <a:moveTo>
                    <a:pt x="0" y="0"/>
                  </a:moveTo>
                  <a:lnTo>
                    <a:pt x="0" y="4338268"/>
                  </a:lnTo>
                </a:path>
              </a:pathLst>
            </a:custGeom>
            <a:ln w="11281">
              <a:solidFill>
                <a:srgbClr val="252525"/>
              </a:solidFill>
            </a:ln>
          </p:spPr>
          <p:txBody>
            <a:bodyPr wrap="square" lIns="0" tIns="0" rIns="0" bIns="0" rtlCol="0"/>
            <a:lstStyle/>
            <a:p>
              <a:endParaRPr/>
            </a:p>
          </p:txBody>
        </p:sp>
        <p:sp>
          <p:nvSpPr>
            <p:cNvPr id="79" name="object 17"/>
            <p:cNvSpPr/>
            <p:nvPr/>
          </p:nvSpPr>
          <p:spPr>
            <a:xfrm>
              <a:off x="4617844" y="1703642"/>
              <a:ext cx="0" cy="4338320"/>
            </a:xfrm>
            <a:custGeom>
              <a:avLst/>
              <a:gdLst/>
              <a:ahLst/>
              <a:cxnLst/>
              <a:rect l="l" t="t" r="r" b="b"/>
              <a:pathLst>
                <a:path h="4338320">
                  <a:moveTo>
                    <a:pt x="0" y="0"/>
                  </a:moveTo>
                  <a:lnTo>
                    <a:pt x="0" y="4338268"/>
                  </a:lnTo>
                </a:path>
              </a:pathLst>
            </a:custGeom>
            <a:ln w="11281">
              <a:solidFill>
                <a:srgbClr val="252525"/>
              </a:solidFill>
            </a:ln>
          </p:spPr>
          <p:txBody>
            <a:bodyPr wrap="square" lIns="0" tIns="0" rIns="0" bIns="0" rtlCol="0"/>
            <a:lstStyle/>
            <a:p>
              <a:endParaRPr/>
            </a:p>
          </p:txBody>
        </p:sp>
        <p:sp>
          <p:nvSpPr>
            <p:cNvPr id="80" name="object 18"/>
            <p:cNvSpPr/>
            <p:nvPr/>
          </p:nvSpPr>
          <p:spPr>
            <a:xfrm>
              <a:off x="1319091" y="6036905"/>
              <a:ext cx="3303904" cy="0"/>
            </a:xfrm>
            <a:custGeom>
              <a:avLst/>
              <a:gdLst/>
              <a:ahLst/>
              <a:cxnLst/>
              <a:rect l="l" t="t" r="r" b="b"/>
              <a:pathLst>
                <a:path w="3303904">
                  <a:moveTo>
                    <a:pt x="0" y="0"/>
                  </a:moveTo>
                  <a:lnTo>
                    <a:pt x="3303691" y="0"/>
                  </a:lnTo>
                </a:path>
              </a:pathLst>
            </a:custGeom>
            <a:ln w="11289">
              <a:solidFill>
                <a:srgbClr val="252525"/>
              </a:solidFill>
            </a:ln>
          </p:spPr>
          <p:txBody>
            <a:bodyPr wrap="square" lIns="0" tIns="0" rIns="0" bIns="0" rtlCol="0"/>
            <a:lstStyle/>
            <a:p>
              <a:endParaRPr/>
            </a:p>
          </p:txBody>
        </p:sp>
        <p:sp>
          <p:nvSpPr>
            <p:cNvPr id="81" name="object 19"/>
            <p:cNvSpPr/>
            <p:nvPr/>
          </p:nvSpPr>
          <p:spPr>
            <a:xfrm>
              <a:off x="1319091" y="5676234"/>
              <a:ext cx="3298825" cy="0"/>
            </a:xfrm>
            <a:custGeom>
              <a:avLst/>
              <a:gdLst/>
              <a:ahLst/>
              <a:cxnLst/>
              <a:rect l="l" t="t" r="r" b="b"/>
              <a:pathLst>
                <a:path w="3298825">
                  <a:moveTo>
                    <a:pt x="0" y="0"/>
                  </a:moveTo>
                  <a:lnTo>
                    <a:pt x="3298686" y="0"/>
                  </a:lnTo>
                </a:path>
              </a:pathLst>
            </a:custGeom>
            <a:ln w="11289">
              <a:solidFill>
                <a:srgbClr val="252525"/>
              </a:solidFill>
            </a:ln>
          </p:spPr>
          <p:txBody>
            <a:bodyPr wrap="square" lIns="0" tIns="0" rIns="0" bIns="0" rtlCol="0"/>
            <a:lstStyle/>
            <a:p>
              <a:endParaRPr/>
            </a:p>
          </p:txBody>
        </p:sp>
        <p:sp>
          <p:nvSpPr>
            <p:cNvPr id="82" name="object 20"/>
            <p:cNvSpPr/>
            <p:nvPr/>
          </p:nvSpPr>
          <p:spPr>
            <a:xfrm>
              <a:off x="1319091" y="5315547"/>
              <a:ext cx="3298825" cy="0"/>
            </a:xfrm>
            <a:custGeom>
              <a:avLst/>
              <a:gdLst/>
              <a:ahLst/>
              <a:cxnLst/>
              <a:rect l="l" t="t" r="r" b="b"/>
              <a:pathLst>
                <a:path w="3298825">
                  <a:moveTo>
                    <a:pt x="0" y="0"/>
                  </a:moveTo>
                  <a:lnTo>
                    <a:pt x="3298686" y="0"/>
                  </a:lnTo>
                </a:path>
              </a:pathLst>
            </a:custGeom>
            <a:ln w="11289">
              <a:solidFill>
                <a:srgbClr val="252525"/>
              </a:solidFill>
            </a:ln>
          </p:spPr>
          <p:txBody>
            <a:bodyPr wrap="square" lIns="0" tIns="0" rIns="0" bIns="0" rtlCol="0"/>
            <a:lstStyle/>
            <a:p>
              <a:endParaRPr/>
            </a:p>
          </p:txBody>
        </p:sp>
        <p:sp>
          <p:nvSpPr>
            <p:cNvPr id="83" name="object 21"/>
            <p:cNvSpPr/>
            <p:nvPr/>
          </p:nvSpPr>
          <p:spPr>
            <a:xfrm>
              <a:off x="1319091" y="4954859"/>
              <a:ext cx="3298825" cy="0"/>
            </a:xfrm>
            <a:custGeom>
              <a:avLst/>
              <a:gdLst/>
              <a:ahLst/>
              <a:cxnLst/>
              <a:rect l="l" t="t" r="r" b="b"/>
              <a:pathLst>
                <a:path w="3298825">
                  <a:moveTo>
                    <a:pt x="0" y="0"/>
                  </a:moveTo>
                  <a:lnTo>
                    <a:pt x="3298686" y="0"/>
                  </a:lnTo>
                </a:path>
              </a:pathLst>
            </a:custGeom>
            <a:ln w="11289">
              <a:solidFill>
                <a:srgbClr val="252525"/>
              </a:solidFill>
            </a:ln>
          </p:spPr>
          <p:txBody>
            <a:bodyPr wrap="square" lIns="0" tIns="0" rIns="0" bIns="0" rtlCol="0"/>
            <a:lstStyle/>
            <a:p>
              <a:endParaRPr/>
            </a:p>
          </p:txBody>
        </p:sp>
        <p:sp>
          <p:nvSpPr>
            <p:cNvPr id="84" name="object 22"/>
            <p:cNvSpPr/>
            <p:nvPr/>
          </p:nvSpPr>
          <p:spPr>
            <a:xfrm>
              <a:off x="1319091" y="4594188"/>
              <a:ext cx="3298825" cy="0"/>
            </a:xfrm>
            <a:custGeom>
              <a:avLst/>
              <a:gdLst/>
              <a:ahLst/>
              <a:cxnLst/>
              <a:rect l="l" t="t" r="r" b="b"/>
              <a:pathLst>
                <a:path w="3298825">
                  <a:moveTo>
                    <a:pt x="0" y="0"/>
                  </a:moveTo>
                  <a:lnTo>
                    <a:pt x="3298686" y="0"/>
                  </a:lnTo>
                </a:path>
              </a:pathLst>
            </a:custGeom>
            <a:ln w="11289">
              <a:solidFill>
                <a:srgbClr val="252525"/>
              </a:solidFill>
            </a:ln>
          </p:spPr>
          <p:txBody>
            <a:bodyPr wrap="square" lIns="0" tIns="0" rIns="0" bIns="0" rtlCol="0"/>
            <a:lstStyle/>
            <a:p>
              <a:endParaRPr/>
            </a:p>
          </p:txBody>
        </p:sp>
        <p:sp>
          <p:nvSpPr>
            <p:cNvPr id="85" name="object 23"/>
            <p:cNvSpPr/>
            <p:nvPr/>
          </p:nvSpPr>
          <p:spPr>
            <a:xfrm>
              <a:off x="1319091" y="4233500"/>
              <a:ext cx="3298825" cy="0"/>
            </a:xfrm>
            <a:custGeom>
              <a:avLst/>
              <a:gdLst/>
              <a:ahLst/>
              <a:cxnLst/>
              <a:rect l="l" t="t" r="r" b="b"/>
              <a:pathLst>
                <a:path w="3298825">
                  <a:moveTo>
                    <a:pt x="0" y="0"/>
                  </a:moveTo>
                  <a:lnTo>
                    <a:pt x="3298686" y="0"/>
                  </a:lnTo>
                </a:path>
              </a:pathLst>
            </a:custGeom>
            <a:ln w="11289">
              <a:solidFill>
                <a:srgbClr val="252525"/>
              </a:solidFill>
            </a:ln>
          </p:spPr>
          <p:txBody>
            <a:bodyPr wrap="square" lIns="0" tIns="0" rIns="0" bIns="0" rtlCol="0"/>
            <a:lstStyle/>
            <a:p>
              <a:endParaRPr/>
            </a:p>
          </p:txBody>
        </p:sp>
        <p:sp>
          <p:nvSpPr>
            <p:cNvPr id="86" name="object 24"/>
            <p:cNvSpPr/>
            <p:nvPr/>
          </p:nvSpPr>
          <p:spPr>
            <a:xfrm>
              <a:off x="1319091" y="3872812"/>
              <a:ext cx="3298825" cy="0"/>
            </a:xfrm>
            <a:custGeom>
              <a:avLst/>
              <a:gdLst/>
              <a:ahLst/>
              <a:cxnLst/>
              <a:rect l="l" t="t" r="r" b="b"/>
              <a:pathLst>
                <a:path w="3298825">
                  <a:moveTo>
                    <a:pt x="0" y="0"/>
                  </a:moveTo>
                  <a:lnTo>
                    <a:pt x="3298686" y="0"/>
                  </a:lnTo>
                </a:path>
              </a:pathLst>
            </a:custGeom>
            <a:ln w="11289">
              <a:solidFill>
                <a:srgbClr val="252525"/>
              </a:solidFill>
            </a:ln>
          </p:spPr>
          <p:txBody>
            <a:bodyPr wrap="square" lIns="0" tIns="0" rIns="0" bIns="0" rtlCol="0"/>
            <a:lstStyle/>
            <a:p>
              <a:endParaRPr/>
            </a:p>
          </p:txBody>
        </p:sp>
        <p:sp>
          <p:nvSpPr>
            <p:cNvPr id="87" name="object 25"/>
            <p:cNvSpPr/>
            <p:nvPr/>
          </p:nvSpPr>
          <p:spPr>
            <a:xfrm>
              <a:off x="1319091" y="3512124"/>
              <a:ext cx="3298825" cy="0"/>
            </a:xfrm>
            <a:custGeom>
              <a:avLst/>
              <a:gdLst/>
              <a:ahLst/>
              <a:cxnLst/>
              <a:rect l="l" t="t" r="r" b="b"/>
              <a:pathLst>
                <a:path w="3298825">
                  <a:moveTo>
                    <a:pt x="0" y="0"/>
                  </a:moveTo>
                  <a:lnTo>
                    <a:pt x="3298686" y="0"/>
                  </a:lnTo>
                </a:path>
              </a:pathLst>
            </a:custGeom>
            <a:ln w="11289">
              <a:solidFill>
                <a:srgbClr val="252525"/>
              </a:solidFill>
            </a:ln>
          </p:spPr>
          <p:txBody>
            <a:bodyPr wrap="square" lIns="0" tIns="0" rIns="0" bIns="0" rtlCol="0"/>
            <a:lstStyle/>
            <a:p>
              <a:endParaRPr/>
            </a:p>
          </p:txBody>
        </p:sp>
        <p:sp>
          <p:nvSpPr>
            <p:cNvPr id="88" name="object 26"/>
            <p:cNvSpPr/>
            <p:nvPr/>
          </p:nvSpPr>
          <p:spPr>
            <a:xfrm>
              <a:off x="1319091" y="3151436"/>
              <a:ext cx="3298825" cy="0"/>
            </a:xfrm>
            <a:custGeom>
              <a:avLst/>
              <a:gdLst/>
              <a:ahLst/>
              <a:cxnLst/>
              <a:rect l="l" t="t" r="r" b="b"/>
              <a:pathLst>
                <a:path w="3298825">
                  <a:moveTo>
                    <a:pt x="0" y="0"/>
                  </a:moveTo>
                  <a:lnTo>
                    <a:pt x="3298686" y="0"/>
                  </a:lnTo>
                </a:path>
              </a:pathLst>
            </a:custGeom>
            <a:ln w="11289">
              <a:solidFill>
                <a:srgbClr val="252525"/>
              </a:solidFill>
            </a:ln>
          </p:spPr>
          <p:txBody>
            <a:bodyPr wrap="square" lIns="0" tIns="0" rIns="0" bIns="0" rtlCol="0"/>
            <a:lstStyle/>
            <a:p>
              <a:endParaRPr/>
            </a:p>
          </p:txBody>
        </p:sp>
        <p:sp>
          <p:nvSpPr>
            <p:cNvPr id="89" name="object 27"/>
            <p:cNvSpPr/>
            <p:nvPr/>
          </p:nvSpPr>
          <p:spPr>
            <a:xfrm>
              <a:off x="1319091" y="2790749"/>
              <a:ext cx="3298825" cy="0"/>
            </a:xfrm>
            <a:custGeom>
              <a:avLst/>
              <a:gdLst/>
              <a:ahLst/>
              <a:cxnLst/>
              <a:rect l="l" t="t" r="r" b="b"/>
              <a:pathLst>
                <a:path w="3298825">
                  <a:moveTo>
                    <a:pt x="0" y="0"/>
                  </a:moveTo>
                  <a:lnTo>
                    <a:pt x="3298686" y="0"/>
                  </a:lnTo>
                </a:path>
              </a:pathLst>
            </a:custGeom>
            <a:ln w="11289">
              <a:solidFill>
                <a:srgbClr val="252525"/>
              </a:solidFill>
            </a:ln>
          </p:spPr>
          <p:txBody>
            <a:bodyPr wrap="square" lIns="0" tIns="0" rIns="0" bIns="0" rtlCol="0"/>
            <a:lstStyle/>
            <a:p>
              <a:endParaRPr/>
            </a:p>
          </p:txBody>
        </p:sp>
        <p:sp>
          <p:nvSpPr>
            <p:cNvPr id="90" name="object 28"/>
            <p:cNvSpPr/>
            <p:nvPr/>
          </p:nvSpPr>
          <p:spPr>
            <a:xfrm>
              <a:off x="1319091" y="2430061"/>
              <a:ext cx="3298825" cy="0"/>
            </a:xfrm>
            <a:custGeom>
              <a:avLst/>
              <a:gdLst/>
              <a:ahLst/>
              <a:cxnLst/>
              <a:rect l="l" t="t" r="r" b="b"/>
              <a:pathLst>
                <a:path w="3298825">
                  <a:moveTo>
                    <a:pt x="0" y="0"/>
                  </a:moveTo>
                  <a:lnTo>
                    <a:pt x="3298686" y="0"/>
                  </a:lnTo>
                </a:path>
              </a:pathLst>
            </a:custGeom>
            <a:ln w="11289">
              <a:solidFill>
                <a:srgbClr val="252525"/>
              </a:solidFill>
            </a:ln>
          </p:spPr>
          <p:txBody>
            <a:bodyPr wrap="square" lIns="0" tIns="0" rIns="0" bIns="0" rtlCol="0"/>
            <a:lstStyle/>
            <a:p>
              <a:endParaRPr/>
            </a:p>
          </p:txBody>
        </p:sp>
        <p:sp>
          <p:nvSpPr>
            <p:cNvPr id="91" name="object 29"/>
            <p:cNvSpPr/>
            <p:nvPr/>
          </p:nvSpPr>
          <p:spPr>
            <a:xfrm>
              <a:off x="1319091" y="2069373"/>
              <a:ext cx="3298825" cy="0"/>
            </a:xfrm>
            <a:custGeom>
              <a:avLst/>
              <a:gdLst/>
              <a:ahLst/>
              <a:cxnLst/>
              <a:rect l="l" t="t" r="r" b="b"/>
              <a:pathLst>
                <a:path w="3298825">
                  <a:moveTo>
                    <a:pt x="0" y="0"/>
                  </a:moveTo>
                  <a:lnTo>
                    <a:pt x="3298686" y="0"/>
                  </a:lnTo>
                </a:path>
              </a:pathLst>
            </a:custGeom>
            <a:ln w="11289">
              <a:solidFill>
                <a:srgbClr val="252525"/>
              </a:solidFill>
            </a:ln>
          </p:spPr>
          <p:txBody>
            <a:bodyPr wrap="square" lIns="0" tIns="0" rIns="0" bIns="0" rtlCol="0"/>
            <a:lstStyle/>
            <a:p>
              <a:endParaRPr/>
            </a:p>
          </p:txBody>
        </p:sp>
        <p:sp>
          <p:nvSpPr>
            <p:cNvPr id="92" name="object 30"/>
            <p:cNvSpPr/>
            <p:nvPr/>
          </p:nvSpPr>
          <p:spPr>
            <a:xfrm>
              <a:off x="1319091" y="1708685"/>
              <a:ext cx="3303904" cy="0"/>
            </a:xfrm>
            <a:custGeom>
              <a:avLst/>
              <a:gdLst/>
              <a:ahLst/>
              <a:cxnLst/>
              <a:rect l="l" t="t" r="r" b="b"/>
              <a:pathLst>
                <a:path w="3303904">
                  <a:moveTo>
                    <a:pt x="0" y="0"/>
                  </a:moveTo>
                  <a:lnTo>
                    <a:pt x="3303691" y="0"/>
                  </a:lnTo>
                </a:path>
              </a:pathLst>
            </a:custGeom>
            <a:ln w="11289">
              <a:solidFill>
                <a:srgbClr val="252525"/>
              </a:solidFill>
            </a:ln>
          </p:spPr>
          <p:txBody>
            <a:bodyPr wrap="square" lIns="0" tIns="0" rIns="0" bIns="0" rtlCol="0"/>
            <a:lstStyle/>
            <a:p>
              <a:endParaRPr/>
            </a:p>
          </p:txBody>
        </p:sp>
        <p:sp>
          <p:nvSpPr>
            <p:cNvPr id="93" name="object 31"/>
            <p:cNvSpPr/>
            <p:nvPr/>
          </p:nvSpPr>
          <p:spPr>
            <a:xfrm>
              <a:off x="1249380" y="6161192"/>
              <a:ext cx="137795" cy="118745"/>
            </a:xfrm>
            <a:custGeom>
              <a:avLst/>
              <a:gdLst/>
              <a:ahLst/>
              <a:cxnLst/>
              <a:rect l="l" t="t" r="r" b="b"/>
              <a:pathLst>
                <a:path w="137794" h="118745">
                  <a:moveTo>
                    <a:pt x="45951" y="68230"/>
                  </a:moveTo>
                  <a:lnTo>
                    <a:pt x="0" y="68230"/>
                  </a:lnTo>
                  <a:lnTo>
                    <a:pt x="0" y="82841"/>
                  </a:lnTo>
                  <a:lnTo>
                    <a:pt x="45951" y="82841"/>
                  </a:lnTo>
                  <a:lnTo>
                    <a:pt x="45951" y="68230"/>
                  </a:lnTo>
                  <a:close/>
                </a:path>
                <a:path w="137794" h="118745">
                  <a:moveTo>
                    <a:pt x="121202" y="90021"/>
                  </a:moveTo>
                  <a:lnTo>
                    <a:pt x="106252" y="90021"/>
                  </a:lnTo>
                  <a:lnTo>
                    <a:pt x="106252" y="118375"/>
                  </a:lnTo>
                  <a:lnTo>
                    <a:pt x="121202" y="118375"/>
                  </a:lnTo>
                  <a:lnTo>
                    <a:pt x="121202" y="90021"/>
                  </a:lnTo>
                  <a:close/>
                </a:path>
                <a:path w="137794" h="118745">
                  <a:moveTo>
                    <a:pt x="121202" y="0"/>
                  </a:moveTo>
                  <a:lnTo>
                    <a:pt x="108988" y="0"/>
                  </a:lnTo>
                  <a:lnTo>
                    <a:pt x="53392" y="76696"/>
                  </a:lnTo>
                  <a:lnTo>
                    <a:pt x="53392" y="90021"/>
                  </a:lnTo>
                  <a:lnTo>
                    <a:pt x="137670" y="90021"/>
                  </a:lnTo>
                  <a:lnTo>
                    <a:pt x="137670" y="76696"/>
                  </a:lnTo>
                  <a:lnTo>
                    <a:pt x="68109" y="76696"/>
                  </a:lnTo>
                  <a:lnTo>
                    <a:pt x="106252" y="23327"/>
                  </a:lnTo>
                  <a:lnTo>
                    <a:pt x="121202" y="23327"/>
                  </a:lnTo>
                  <a:lnTo>
                    <a:pt x="121202" y="0"/>
                  </a:lnTo>
                  <a:close/>
                </a:path>
                <a:path w="137794" h="118745">
                  <a:moveTo>
                    <a:pt x="121202" y="23327"/>
                  </a:moveTo>
                  <a:lnTo>
                    <a:pt x="106252" y="23327"/>
                  </a:lnTo>
                  <a:lnTo>
                    <a:pt x="106252" y="76696"/>
                  </a:lnTo>
                  <a:lnTo>
                    <a:pt x="121202" y="76696"/>
                  </a:lnTo>
                  <a:lnTo>
                    <a:pt x="121202" y="23327"/>
                  </a:lnTo>
                  <a:close/>
                </a:path>
              </a:pathLst>
            </a:custGeom>
            <a:solidFill>
              <a:srgbClr val="252525"/>
            </a:solidFill>
          </p:spPr>
          <p:txBody>
            <a:bodyPr wrap="square" lIns="0" tIns="0" rIns="0" bIns="0" rtlCol="0"/>
            <a:lstStyle/>
            <a:p>
              <a:endParaRPr/>
            </a:p>
          </p:txBody>
        </p:sp>
        <p:sp>
          <p:nvSpPr>
            <p:cNvPr id="94" name="object 32"/>
            <p:cNvSpPr/>
            <p:nvPr/>
          </p:nvSpPr>
          <p:spPr>
            <a:xfrm>
              <a:off x="1578748" y="6160708"/>
              <a:ext cx="138430" cy="120650"/>
            </a:xfrm>
            <a:custGeom>
              <a:avLst/>
              <a:gdLst/>
              <a:ahLst/>
              <a:cxnLst/>
              <a:rect l="l" t="t" r="r" b="b"/>
              <a:pathLst>
                <a:path w="138430" h="120650">
                  <a:moveTo>
                    <a:pt x="45951" y="68714"/>
                  </a:moveTo>
                  <a:lnTo>
                    <a:pt x="0" y="68714"/>
                  </a:lnTo>
                  <a:lnTo>
                    <a:pt x="0" y="83325"/>
                  </a:lnTo>
                  <a:lnTo>
                    <a:pt x="45951" y="83325"/>
                  </a:lnTo>
                  <a:lnTo>
                    <a:pt x="45951" y="68714"/>
                  </a:lnTo>
                  <a:close/>
                </a:path>
                <a:path w="138430" h="120650">
                  <a:moveTo>
                    <a:pt x="73348" y="85663"/>
                  </a:moveTo>
                  <a:lnTo>
                    <a:pt x="58381" y="87600"/>
                  </a:lnTo>
                  <a:lnTo>
                    <a:pt x="60045" y="95396"/>
                  </a:lnTo>
                  <a:lnTo>
                    <a:pt x="65935" y="105478"/>
                  </a:lnTo>
                  <a:lnTo>
                    <a:pt x="78005" y="116580"/>
                  </a:lnTo>
                  <a:lnTo>
                    <a:pt x="89374" y="119630"/>
                  </a:lnTo>
                  <a:lnTo>
                    <a:pt x="106213" y="120131"/>
                  </a:lnTo>
                  <a:lnTo>
                    <a:pt x="117825" y="115972"/>
                  </a:lnTo>
                  <a:lnTo>
                    <a:pt x="127301" y="108924"/>
                  </a:lnTo>
                  <a:lnTo>
                    <a:pt x="91268" y="108924"/>
                  </a:lnTo>
                  <a:lnTo>
                    <a:pt x="86246" y="107104"/>
                  </a:lnTo>
                  <a:lnTo>
                    <a:pt x="77987" y="99840"/>
                  </a:lnTo>
                  <a:lnTo>
                    <a:pt x="75067" y="93912"/>
                  </a:lnTo>
                  <a:lnTo>
                    <a:pt x="73348" y="85663"/>
                  </a:lnTo>
                  <a:close/>
                </a:path>
                <a:path w="138430" h="120650">
                  <a:moveTo>
                    <a:pt x="129358" y="61200"/>
                  </a:moveTo>
                  <a:lnTo>
                    <a:pt x="105367" y="61200"/>
                  </a:lnTo>
                  <a:lnTo>
                    <a:pt x="111074" y="63370"/>
                  </a:lnTo>
                  <a:lnTo>
                    <a:pt x="120050" y="72037"/>
                  </a:lnTo>
                  <a:lnTo>
                    <a:pt x="122286" y="77547"/>
                  </a:lnTo>
                  <a:lnTo>
                    <a:pt x="122286" y="91223"/>
                  </a:lnTo>
                  <a:lnTo>
                    <a:pt x="119867" y="97085"/>
                  </a:lnTo>
                  <a:lnTo>
                    <a:pt x="110173" y="106553"/>
                  </a:lnTo>
                  <a:lnTo>
                    <a:pt x="104233" y="108924"/>
                  </a:lnTo>
                  <a:lnTo>
                    <a:pt x="127301" y="108924"/>
                  </a:lnTo>
                  <a:lnTo>
                    <a:pt x="129078" y="107603"/>
                  </a:lnTo>
                  <a:lnTo>
                    <a:pt x="135896" y="96671"/>
                  </a:lnTo>
                  <a:lnTo>
                    <a:pt x="138171" y="83893"/>
                  </a:lnTo>
                  <a:lnTo>
                    <a:pt x="138171" y="76245"/>
                  </a:lnTo>
                  <a:lnTo>
                    <a:pt x="136168" y="69883"/>
                  </a:lnTo>
                  <a:lnTo>
                    <a:pt x="129358" y="61200"/>
                  </a:lnTo>
                  <a:close/>
                </a:path>
                <a:path w="138430" h="120650">
                  <a:moveTo>
                    <a:pt x="125536" y="11956"/>
                  </a:moveTo>
                  <a:lnTo>
                    <a:pt x="102731" y="11956"/>
                  </a:lnTo>
                  <a:lnTo>
                    <a:pt x="107537" y="13726"/>
                  </a:lnTo>
                  <a:lnTo>
                    <a:pt x="114945" y="20706"/>
                  </a:lnTo>
                  <a:lnTo>
                    <a:pt x="116797" y="25114"/>
                  </a:lnTo>
                  <a:lnTo>
                    <a:pt x="116797" y="37170"/>
                  </a:lnTo>
                  <a:lnTo>
                    <a:pt x="114261" y="42147"/>
                  </a:lnTo>
                  <a:lnTo>
                    <a:pt x="104066" y="48609"/>
                  </a:lnTo>
                  <a:lnTo>
                    <a:pt x="98326" y="50229"/>
                  </a:lnTo>
                  <a:lnTo>
                    <a:pt x="89528" y="50229"/>
                  </a:lnTo>
                  <a:lnTo>
                    <a:pt x="87881" y="62819"/>
                  </a:lnTo>
                  <a:lnTo>
                    <a:pt x="92102" y="61751"/>
                  </a:lnTo>
                  <a:lnTo>
                    <a:pt x="95606" y="61200"/>
                  </a:lnTo>
                  <a:lnTo>
                    <a:pt x="129358" y="61200"/>
                  </a:lnTo>
                  <a:lnTo>
                    <a:pt x="128193" y="59713"/>
                  </a:lnTo>
                  <a:lnTo>
                    <a:pt x="122603" y="56357"/>
                  </a:lnTo>
                  <a:lnTo>
                    <a:pt x="115395" y="54737"/>
                  </a:lnTo>
                  <a:lnTo>
                    <a:pt x="120935" y="52266"/>
                  </a:lnTo>
                  <a:lnTo>
                    <a:pt x="123489" y="50229"/>
                  </a:lnTo>
                  <a:lnTo>
                    <a:pt x="91352" y="50229"/>
                  </a:lnTo>
                  <a:lnTo>
                    <a:pt x="89550" y="50062"/>
                  </a:lnTo>
                  <a:lnTo>
                    <a:pt x="123699" y="50062"/>
                  </a:lnTo>
                  <a:lnTo>
                    <a:pt x="125123" y="48926"/>
                  </a:lnTo>
                  <a:lnTo>
                    <a:pt x="130762" y="40543"/>
                  </a:lnTo>
                  <a:lnTo>
                    <a:pt x="132181" y="35885"/>
                  </a:lnTo>
                  <a:lnTo>
                    <a:pt x="132102" y="25114"/>
                  </a:lnTo>
                  <a:lnTo>
                    <a:pt x="130696" y="20305"/>
                  </a:lnTo>
                  <a:lnTo>
                    <a:pt x="125536" y="11956"/>
                  </a:lnTo>
                  <a:close/>
                </a:path>
                <a:path w="138430" h="120650">
                  <a:moveTo>
                    <a:pt x="103181" y="0"/>
                  </a:moveTo>
                  <a:lnTo>
                    <a:pt x="64256" y="17909"/>
                  </a:lnTo>
                  <a:lnTo>
                    <a:pt x="59883" y="30675"/>
                  </a:lnTo>
                  <a:lnTo>
                    <a:pt x="74833" y="33263"/>
                  </a:lnTo>
                  <a:lnTo>
                    <a:pt x="75951" y="26166"/>
                  </a:lnTo>
                  <a:lnTo>
                    <a:pt x="78437" y="20839"/>
                  </a:lnTo>
                  <a:lnTo>
                    <a:pt x="86196" y="13726"/>
                  </a:lnTo>
                  <a:lnTo>
                    <a:pt x="91051" y="11956"/>
                  </a:lnTo>
                  <a:lnTo>
                    <a:pt x="125536" y="11956"/>
                  </a:lnTo>
                  <a:lnTo>
                    <a:pt x="124772" y="10720"/>
                  </a:lnTo>
                  <a:lnTo>
                    <a:pt x="120501" y="6929"/>
                  </a:lnTo>
                  <a:lnTo>
                    <a:pt x="109305" y="1385"/>
                  </a:lnTo>
                  <a:lnTo>
                    <a:pt x="103181" y="0"/>
                  </a:lnTo>
                  <a:close/>
                </a:path>
              </a:pathLst>
            </a:custGeom>
            <a:solidFill>
              <a:srgbClr val="252525"/>
            </a:solidFill>
          </p:spPr>
          <p:txBody>
            <a:bodyPr wrap="square" lIns="0" tIns="0" rIns="0" bIns="0" rtlCol="0"/>
            <a:lstStyle/>
            <a:p>
              <a:endParaRPr/>
            </a:p>
          </p:txBody>
        </p:sp>
        <p:sp>
          <p:nvSpPr>
            <p:cNvPr id="95" name="object 33"/>
            <p:cNvSpPr/>
            <p:nvPr/>
          </p:nvSpPr>
          <p:spPr>
            <a:xfrm>
              <a:off x="1908116" y="6161040"/>
              <a:ext cx="137160" cy="118745"/>
            </a:xfrm>
            <a:custGeom>
              <a:avLst/>
              <a:gdLst/>
              <a:ahLst/>
              <a:cxnLst/>
              <a:rect l="l" t="t" r="r" b="b"/>
              <a:pathLst>
                <a:path w="137160" h="118745">
                  <a:moveTo>
                    <a:pt x="45951" y="68382"/>
                  </a:moveTo>
                  <a:lnTo>
                    <a:pt x="0" y="68382"/>
                  </a:lnTo>
                  <a:lnTo>
                    <a:pt x="0" y="82993"/>
                  </a:lnTo>
                  <a:lnTo>
                    <a:pt x="45951" y="82993"/>
                  </a:lnTo>
                  <a:lnTo>
                    <a:pt x="45951" y="68382"/>
                  </a:lnTo>
                  <a:close/>
                </a:path>
                <a:path w="137160" h="118745">
                  <a:moveTo>
                    <a:pt x="127089" y="11707"/>
                  </a:moveTo>
                  <a:lnTo>
                    <a:pt x="105250" y="11707"/>
                  </a:lnTo>
                  <a:lnTo>
                    <a:pt x="110790" y="13678"/>
                  </a:lnTo>
                  <a:lnTo>
                    <a:pt x="119266" y="21593"/>
                  </a:lnTo>
                  <a:lnTo>
                    <a:pt x="121368" y="26452"/>
                  </a:lnTo>
                  <a:lnTo>
                    <a:pt x="121368" y="37707"/>
                  </a:lnTo>
                  <a:lnTo>
                    <a:pt x="86454" y="75634"/>
                  </a:lnTo>
                  <a:lnTo>
                    <a:pt x="75840" y="84715"/>
                  </a:lnTo>
                  <a:lnTo>
                    <a:pt x="56279" y="115021"/>
                  </a:lnTo>
                  <a:lnTo>
                    <a:pt x="56396" y="118528"/>
                  </a:lnTo>
                  <a:lnTo>
                    <a:pt x="136919" y="118528"/>
                  </a:lnTo>
                  <a:lnTo>
                    <a:pt x="136919" y="104551"/>
                  </a:lnTo>
                  <a:lnTo>
                    <a:pt x="77169" y="104551"/>
                  </a:lnTo>
                  <a:lnTo>
                    <a:pt x="78821" y="101913"/>
                  </a:lnTo>
                  <a:lnTo>
                    <a:pt x="80940" y="99291"/>
                  </a:lnTo>
                  <a:lnTo>
                    <a:pt x="84924" y="95278"/>
                  </a:lnTo>
                  <a:lnTo>
                    <a:pt x="92193" y="88902"/>
                  </a:lnTo>
                  <a:lnTo>
                    <a:pt x="106346" y="77134"/>
                  </a:lnTo>
                  <a:lnTo>
                    <a:pt x="116621" y="68100"/>
                  </a:lnTo>
                  <a:lnTo>
                    <a:pt x="136659" y="37707"/>
                  </a:lnTo>
                  <a:lnTo>
                    <a:pt x="136572" y="33900"/>
                  </a:lnTo>
                  <a:lnTo>
                    <a:pt x="136155" y="26452"/>
                  </a:lnTo>
                  <a:lnTo>
                    <a:pt x="131437" y="16099"/>
                  </a:lnTo>
                  <a:lnTo>
                    <a:pt x="127089" y="11707"/>
                  </a:lnTo>
                  <a:close/>
                </a:path>
                <a:path w="137160" h="118745">
                  <a:moveTo>
                    <a:pt x="92388" y="0"/>
                  </a:moveTo>
                  <a:lnTo>
                    <a:pt x="80193" y="3147"/>
                  </a:lnTo>
                  <a:lnTo>
                    <a:pt x="69199" y="10192"/>
                  </a:lnTo>
                  <a:lnTo>
                    <a:pt x="62427" y="20424"/>
                  </a:lnTo>
                  <a:lnTo>
                    <a:pt x="59216" y="33900"/>
                  </a:lnTo>
                  <a:lnTo>
                    <a:pt x="74583" y="35436"/>
                  </a:lnTo>
                  <a:lnTo>
                    <a:pt x="74650" y="28005"/>
                  </a:lnTo>
                  <a:lnTo>
                    <a:pt x="76835" y="22194"/>
                  </a:lnTo>
                  <a:lnTo>
                    <a:pt x="85478" y="13795"/>
                  </a:lnTo>
                  <a:lnTo>
                    <a:pt x="91235" y="11707"/>
                  </a:lnTo>
                  <a:lnTo>
                    <a:pt x="127089" y="11707"/>
                  </a:lnTo>
                  <a:lnTo>
                    <a:pt x="119966" y="4513"/>
                  </a:lnTo>
                  <a:lnTo>
                    <a:pt x="108685" y="966"/>
                  </a:lnTo>
                  <a:lnTo>
                    <a:pt x="92388" y="0"/>
                  </a:lnTo>
                  <a:close/>
                </a:path>
              </a:pathLst>
            </a:custGeom>
            <a:solidFill>
              <a:srgbClr val="252525"/>
            </a:solidFill>
          </p:spPr>
          <p:txBody>
            <a:bodyPr wrap="square" lIns="0" tIns="0" rIns="0" bIns="0" rtlCol="0"/>
            <a:lstStyle/>
            <a:p>
              <a:endParaRPr/>
            </a:p>
          </p:txBody>
        </p:sp>
        <p:sp>
          <p:nvSpPr>
            <p:cNvPr id="96" name="object 34"/>
            <p:cNvSpPr/>
            <p:nvPr/>
          </p:nvSpPr>
          <p:spPr>
            <a:xfrm>
              <a:off x="2237484" y="6160708"/>
              <a:ext cx="114935" cy="119380"/>
            </a:xfrm>
            <a:custGeom>
              <a:avLst/>
              <a:gdLst/>
              <a:ahLst/>
              <a:cxnLst/>
              <a:rect l="l" t="t" r="r" b="b"/>
              <a:pathLst>
                <a:path w="114935" h="119379">
                  <a:moveTo>
                    <a:pt x="45951" y="68714"/>
                  </a:moveTo>
                  <a:lnTo>
                    <a:pt x="0" y="68714"/>
                  </a:lnTo>
                  <a:lnTo>
                    <a:pt x="0" y="83325"/>
                  </a:lnTo>
                  <a:lnTo>
                    <a:pt x="45951" y="83325"/>
                  </a:lnTo>
                  <a:lnTo>
                    <a:pt x="45951" y="68714"/>
                  </a:lnTo>
                  <a:close/>
                </a:path>
                <a:path w="114935" h="119379">
                  <a:moveTo>
                    <a:pt x="114644" y="26233"/>
                  </a:moveTo>
                  <a:lnTo>
                    <a:pt x="99678" y="26233"/>
                  </a:lnTo>
                  <a:lnTo>
                    <a:pt x="99678" y="118859"/>
                  </a:lnTo>
                  <a:lnTo>
                    <a:pt x="114644" y="118859"/>
                  </a:lnTo>
                  <a:lnTo>
                    <a:pt x="114644" y="26233"/>
                  </a:lnTo>
                  <a:close/>
                </a:path>
                <a:path w="114935" h="119379">
                  <a:moveTo>
                    <a:pt x="114644" y="0"/>
                  </a:moveTo>
                  <a:lnTo>
                    <a:pt x="105000" y="0"/>
                  </a:lnTo>
                  <a:lnTo>
                    <a:pt x="102397" y="5109"/>
                  </a:lnTo>
                  <a:lnTo>
                    <a:pt x="97976" y="10386"/>
                  </a:lnTo>
                  <a:lnTo>
                    <a:pt x="91311" y="16181"/>
                  </a:lnTo>
                  <a:lnTo>
                    <a:pt x="81293" y="23531"/>
                  </a:lnTo>
                  <a:lnTo>
                    <a:pt x="69777" y="29706"/>
                  </a:lnTo>
                  <a:lnTo>
                    <a:pt x="69777" y="43766"/>
                  </a:lnTo>
                  <a:lnTo>
                    <a:pt x="99678" y="26233"/>
                  </a:lnTo>
                  <a:lnTo>
                    <a:pt x="114644" y="26233"/>
                  </a:lnTo>
                  <a:lnTo>
                    <a:pt x="114644" y="0"/>
                  </a:lnTo>
                  <a:close/>
                </a:path>
              </a:pathLst>
            </a:custGeom>
            <a:solidFill>
              <a:srgbClr val="252525"/>
            </a:solidFill>
          </p:spPr>
          <p:txBody>
            <a:bodyPr wrap="square" lIns="0" tIns="0" rIns="0" bIns="0" rtlCol="0"/>
            <a:lstStyle/>
            <a:p>
              <a:endParaRPr/>
            </a:p>
          </p:txBody>
        </p:sp>
        <p:sp>
          <p:nvSpPr>
            <p:cNvPr id="97" name="object 35"/>
            <p:cNvSpPr/>
            <p:nvPr/>
          </p:nvSpPr>
          <p:spPr>
            <a:xfrm>
              <a:off x="2598643" y="6160708"/>
              <a:ext cx="79375" cy="121285"/>
            </a:xfrm>
            <a:custGeom>
              <a:avLst/>
              <a:gdLst/>
              <a:ahLst/>
              <a:cxnLst/>
              <a:rect l="l" t="t" r="r" b="b"/>
              <a:pathLst>
                <a:path w="79375" h="121285">
                  <a:moveTo>
                    <a:pt x="46162" y="0"/>
                  </a:moveTo>
                  <a:lnTo>
                    <a:pt x="8352" y="18566"/>
                  </a:lnTo>
                  <a:lnTo>
                    <a:pt x="66" y="56811"/>
                  </a:lnTo>
                  <a:lnTo>
                    <a:pt x="0" y="65998"/>
                  </a:lnTo>
                  <a:lnTo>
                    <a:pt x="1240" y="79710"/>
                  </a:lnTo>
                  <a:lnTo>
                    <a:pt x="27558" y="118980"/>
                  </a:lnTo>
                  <a:lnTo>
                    <a:pt x="42020" y="120803"/>
                  </a:lnTo>
                  <a:lnTo>
                    <a:pt x="53461" y="118218"/>
                  </a:lnTo>
                  <a:lnTo>
                    <a:pt x="65514" y="110366"/>
                  </a:lnTo>
                  <a:lnTo>
                    <a:pt x="66431" y="108924"/>
                  </a:lnTo>
                  <a:lnTo>
                    <a:pt x="32764" y="108924"/>
                  </a:lnTo>
                  <a:lnTo>
                    <a:pt x="26979" y="105701"/>
                  </a:lnTo>
                  <a:lnTo>
                    <a:pt x="15360" y="62362"/>
                  </a:lnTo>
                  <a:lnTo>
                    <a:pt x="15309" y="56811"/>
                  </a:lnTo>
                  <a:lnTo>
                    <a:pt x="16369" y="41141"/>
                  </a:lnTo>
                  <a:lnTo>
                    <a:pt x="18933" y="29039"/>
                  </a:lnTo>
                  <a:lnTo>
                    <a:pt x="23003" y="20505"/>
                  </a:lnTo>
                  <a:lnTo>
                    <a:pt x="27107" y="14861"/>
                  </a:lnTo>
                  <a:lnTo>
                    <a:pt x="32597" y="12039"/>
                  </a:lnTo>
                  <a:lnTo>
                    <a:pt x="67137" y="12039"/>
                  </a:lnTo>
                  <a:lnTo>
                    <a:pt x="65834" y="10085"/>
                  </a:lnTo>
                  <a:lnTo>
                    <a:pt x="61763" y="6395"/>
                  </a:lnTo>
                  <a:lnTo>
                    <a:pt x="51902" y="1285"/>
                  </a:lnTo>
                  <a:lnTo>
                    <a:pt x="46162" y="0"/>
                  </a:lnTo>
                  <a:close/>
                </a:path>
                <a:path w="79375" h="121285">
                  <a:moveTo>
                    <a:pt x="67137" y="12039"/>
                  </a:moveTo>
                  <a:lnTo>
                    <a:pt x="46446" y="12039"/>
                  </a:lnTo>
                  <a:lnTo>
                    <a:pt x="52269" y="15245"/>
                  </a:lnTo>
                  <a:lnTo>
                    <a:pt x="58009" y="23262"/>
                  </a:lnTo>
                  <a:lnTo>
                    <a:pt x="61323" y="32071"/>
                  </a:lnTo>
                  <a:lnTo>
                    <a:pt x="63314" y="44994"/>
                  </a:lnTo>
                  <a:lnTo>
                    <a:pt x="63974" y="62362"/>
                  </a:lnTo>
                  <a:lnTo>
                    <a:pt x="63093" y="78680"/>
                  </a:lnTo>
                  <a:lnTo>
                    <a:pt x="60752" y="90973"/>
                  </a:lnTo>
                  <a:lnTo>
                    <a:pt x="56957" y="99239"/>
                  </a:lnTo>
                  <a:lnTo>
                    <a:pt x="52239" y="105718"/>
                  </a:lnTo>
                  <a:lnTo>
                    <a:pt x="46496" y="108924"/>
                  </a:lnTo>
                  <a:lnTo>
                    <a:pt x="66431" y="108924"/>
                  </a:lnTo>
                  <a:lnTo>
                    <a:pt x="78829" y="72805"/>
                  </a:lnTo>
                  <a:lnTo>
                    <a:pt x="79304" y="56811"/>
                  </a:lnTo>
                  <a:lnTo>
                    <a:pt x="78524" y="43348"/>
                  </a:lnTo>
                  <a:lnTo>
                    <a:pt x="76613" y="32495"/>
                  </a:lnTo>
                  <a:lnTo>
                    <a:pt x="74777" y="25582"/>
                  </a:lnTo>
                  <a:lnTo>
                    <a:pt x="72258" y="19720"/>
                  </a:lnTo>
                  <a:lnTo>
                    <a:pt x="67137" y="12039"/>
                  </a:lnTo>
                  <a:close/>
                </a:path>
              </a:pathLst>
            </a:custGeom>
            <a:solidFill>
              <a:srgbClr val="252525"/>
            </a:solidFill>
          </p:spPr>
          <p:txBody>
            <a:bodyPr wrap="square" lIns="0" tIns="0" rIns="0" bIns="0" rtlCol="0"/>
            <a:lstStyle/>
            <a:p>
              <a:endParaRPr/>
            </a:p>
          </p:txBody>
        </p:sp>
        <p:sp>
          <p:nvSpPr>
            <p:cNvPr id="98" name="object 36"/>
            <p:cNvSpPr/>
            <p:nvPr/>
          </p:nvSpPr>
          <p:spPr>
            <a:xfrm>
              <a:off x="2939468" y="6160702"/>
              <a:ext cx="45085" cy="119380"/>
            </a:xfrm>
            <a:custGeom>
              <a:avLst/>
              <a:gdLst/>
              <a:ahLst/>
              <a:cxnLst/>
              <a:rect l="l" t="t" r="r" b="b"/>
              <a:pathLst>
                <a:path w="45085" h="119379">
                  <a:moveTo>
                    <a:pt x="44716" y="26233"/>
                  </a:moveTo>
                  <a:lnTo>
                    <a:pt x="29866" y="26233"/>
                  </a:lnTo>
                  <a:lnTo>
                    <a:pt x="29866" y="118859"/>
                  </a:lnTo>
                  <a:lnTo>
                    <a:pt x="44716" y="118859"/>
                  </a:lnTo>
                  <a:lnTo>
                    <a:pt x="44716" y="26233"/>
                  </a:lnTo>
                  <a:close/>
                </a:path>
                <a:path w="45085" h="119379">
                  <a:moveTo>
                    <a:pt x="44716" y="0"/>
                  </a:moveTo>
                  <a:lnTo>
                    <a:pt x="35206" y="0"/>
                  </a:lnTo>
                  <a:lnTo>
                    <a:pt x="32536" y="5109"/>
                  </a:lnTo>
                  <a:lnTo>
                    <a:pt x="28198" y="10386"/>
                  </a:lnTo>
                  <a:lnTo>
                    <a:pt x="21496" y="16138"/>
                  </a:lnTo>
                  <a:lnTo>
                    <a:pt x="11473" y="23513"/>
                  </a:lnTo>
                  <a:lnTo>
                    <a:pt x="0" y="29706"/>
                  </a:lnTo>
                  <a:lnTo>
                    <a:pt x="0" y="43766"/>
                  </a:lnTo>
                  <a:lnTo>
                    <a:pt x="29866" y="26233"/>
                  </a:lnTo>
                  <a:lnTo>
                    <a:pt x="44716" y="26233"/>
                  </a:lnTo>
                  <a:lnTo>
                    <a:pt x="44716" y="0"/>
                  </a:lnTo>
                  <a:close/>
                </a:path>
              </a:pathLst>
            </a:custGeom>
            <a:solidFill>
              <a:srgbClr val="252525"/>
            </a:solidFill>
          </p:spPr>
          <p:txBody>
            <a:bodyPr wrap="square" lIns="0" tIns="0" rIns="0" bIns="0" rtlCol="0"/>
            <a:lstStyle/>
            <a:p>
              <a:endParaRPr/>
            </a:p>
          </p:txBody>
        </p:sp>
        <p:sp>
          <p:nvSpPr>
            <p:cNvPr id="99" name="object 37"/>
            <p:cNvSpPr/>
            <p:nvPr/>
          </p:nvSpPr>
          <p:spPr>
            <a:xfrm>
              <a:off x="3255321" y="6161040"/>
              <a:ext cx="80645" cy="118745"/>
            </a:xfrm>
            <a:custGeom>
              <a:avLst/>
              <a:gdLst/>
              <a:ahLst/>
              <a:cxnLst/>
              <a:rect l="l" t="t" r="r" b="b"/>
              <a:pathLst>
                <a:path w="80645" h="118745">
                  <a:moveTo>
                    <a:pt x="70776" y="11708"/>
                  </a:moveTo>
                  <a:lnTo>
                    <a:pt x="48887" y="11708"/>
                  </a:lnTo>
                  <a:lnTo>
                    <a:pt x="54394" y="13678"/>
                  </a:lnTo>
                  <a:lnTo>
                    <a:pt x="58732" y="17636"/>
                  </a:lnTo>
                  <a:lnTo>
                    <a:pt x="62903" y="21593"/>
                  </a:lnTo>
                  <a:lnTo>
                    <a:pt x="65072" y="26452"/>
                  </a:lnTo>
                  <a:lnTo>
                    <a:pt x="64921" y="33900"/>
                  </a:lnTo>
                  <a:lnTo>
                    <a:pt x="62036" y="42540"/>
                  </a:lnTo>
                  <a:lnTo>
                    <a:pt x="51917" y="56616"/>
                  </a:lnTo>
                  <a:lnTo>
                    <a:pt x="42675" y="65191"/>
                  </a:lnTo>
                  <a:lnTo>
                    <a:pt x="30143" y="75608"/>
                  </a:lnTo>
                  <a:lnTo>
                    <a:pt x="19533" y="84704"/>
                  </a:lnTo>
                  <a:lnTo>
                    <a:pt x="11679" y="92695"/>
                  </a:lnTo>
                  <a:lnTo>
                    <a:pt x="7174" y="97855"/>
                  </a:lnTo>
                  <a:lnTo>
                    <a:pt x="3837" y="103099"/>
                  </a:lnTo>
                  <a:lnTo>
                    <a:pt x="1835" y="108425"/>
                  </a:lnTo>
                  <a:lnTo>
                    <a:pt x="500" y="111665"/>
                  </a:lnTo>
                  <a:lnTo>
                    <a:pt x="0" y="115038"/>
                  </a:lnTo>
                  <a:lnTo>
                    <a:pt x="0" y="118528"/>
                  </a:lnTo>
                  <a:lnTo>
                    <a:pt x="80590" y="118528"/>
                  </a:lnTo>
                  <a:lnTo>
                    <a:pt x="80590" y="104551"/>
                  </a:lnTo>
                  <a:lnTo>
                    <a:pt x="20856" y="104551"/>
                  </a:lnTo>
                  <a:lnTo>
                    <a:pt x="22525" y="101913"/>
                  </a:lnTo>
                  <a:lnTo>
                    <a:pt x="24527" y="99291"/>
                  </a:lnTo>
                  <a:lnTo>
                    <a:pt x="28599" y="95298"/>
                  </a:lnTo>
                  <a:lnTo>
                    <a:pt x="35804" y="88925"/>
                  </a:lnTo>
                  <a:lnTo>
                    <a:pt x="49993" y="77153"/>
                  </a:lnTo>
                  <a:lnTo>
                    <a:pt x="60291" y="68105"/>
                  </a:lnTo>
                  <a:lnTo>
                    <a:pt x="80423" y="37273"/>
                  </a:lnTo>
                  <a:lnTo>
                    <a:pt x="79838" y="26452"/>
                  </a:lnTo>
                  <a:lnTo>
                    <a:pt x="75123" y="16084"/>
                  </a:lnTo>
                  <a:lnTo>
                    <a:pt x="70776" y="11708"/>
                  </a:lnTo>
                  <a:close/>
                </a:path>
                <a:path w="80645" h="118745">
                  <a:moveTo>
                    <a:pt x="36029" y="0"/>
                  </a:moveTo>
                  <a:lnTo>
                    <a:pt x="23867" y="3145"/>
                  </a:lnTo>
                  <a:lnTo>
                    <a:pt x="12802" y="10184"/>
                  </a:lnTo>
                  <a:lnTo>
                    <a:pt x="6089" y="20418"/>
                  </a:lnTo>
                  <a:lnTo>
                    <a:pt x="2836" y="33900"/>
                  </a:lnTo>
                  <a:lnTo>
                    <a:pt x="18186" y="35436"/>
                  </a:lnTo>
                  <a:lnTo>
                    <a:pt x="18353" y="28005"/>
                  </a:lnTo>
                  <a:lnTo>
                    <a:pt x="20522" y="22194"/>
                  </a:lnTo>
                  <a:lnTo>
                    <a:pt x="29199" y="13795"/>
                  </a:lnTo>
                  <a:lnTo>
                    <a:pt x="34872" y="11708"/>
                  </a:lnTo>
                  <a:lnTo>
                    <a:pt x="70776" y="11708"/>
                  </a:lnTo>
                  <a:lnTo>
                    <a:pt x="63610" y="4493"/>
                  </a:lnTo>
                  <a:lnTo>
                    <a:pt x="52295" y="961"/>
                  </a:lnTo>
                  <a:lnTo>
                    <a:pt x="36029" y="0"/>
                  </a:lnTo>
                  <a:close/>
                </a:path>
              </a:pathLst>
            </a:custGeom>
            <a:solidFill>
              <a:srgbClr val="252525"/>
            </a:solidFill>
          </p:spPr>
          <p:txBody>
            <a:bodyPr wrap="square" lIns="0" tIns="0" rIns="0" bIns="0" rtlCol="0"/>
            <a:lstStyle/>
            <a:p>
              <a:endParaRPr/>
            </a:p>
          </p:txBody>
        </p:sp>
        <p:sp>
          <p:nvSpPr>
            <p:cNvPr id="100" name="object 38"/>
            <p:cNvSpPr/>
            <p:nvPr/>
          </p:nvSpPr>
          <p:spPr>
            <a:xfrm>
              <a:off x="3586691" y="6160713"/>
              <a:ext cx="80010" cy="120650"/>
            </a:xfrm>
            <a:custGeom>
              <a:avLst/>
              <a:gdLst/>
              <a:ahLst/>
              <a:cxnLst/>
              <a:rect l="l" t="t" r="r" b="b"/>
              <a:pathLst>
                <a:path w="80010" h="120650">
                  <a:moveTo>
                    <a:pt x="15016" y="85663"/>
                  </a:moveTo>
                  <a:lnTo>
                    <a:pt x="0" y="87600"/>
                  </a:lnTo>
                  <a:lnTo>
                    <a:pt x="1656" y="95391"/>
                  </a:lnTo>
                  <a:lnTo>
                    <a:pt x="7538" y="105471"/>
                  </a:lnTo>
                  <a:lnTo>
                    <a:pt x="19630" y="116565"/>
                  </a:lnTo>
                  <a:lnTo>
                    <a:pt x="30977" y="119625"/>
                  </a:lnTo>
                  <a:lnTo>
                    <a:pt x="47847" y="120125"/>
                  </a:lnTo>
                  <a:lnTo>
                    <a:pt x="59463" y="115968"/>
                  </a:lnTo>
                  <a:lnTo>
                    <a:pt x="68988" y="108924"/>
                  </a:lnTo>
                  <a:lnTo>
                    <a:pt x="32870" y="108924"/>
                  </a:lnTo>
                  <a:lnTo>
                    <a:pt x="27864" y="107104"/>
                  </a:lnTo>
                  <a:lnTo>
                    <a:pt x="23693" y="103463"/>
                  </a:lnTo>
                  <a:lnTo>
                    <a:pt x="19688" y="99840"/>
                  </a:lnTo>
                  <a:lnTo>
                    <a:pt x="16685" y="93895"/>
                  </a:lnTo>
                  <a:lnTo>
                    <a:pt x="15016" y="85663"/>
                  </a:lnTo>
                  <a:close/>
                </a:path>
                <a:path w="80010" h="120650">
                  <a:moveTo>
                    <a:pt x="71079" y="61200"/>
                  </a:moveTo>
                  <a:lnTo>
                    <a:pt x="47052" y="61200"/>
                  </a:lnTo>
                  <a:lnTo>
                    <a:pt x="52725" y="63370"/>
                  </a:lnTo>
                  <a:lnTo>
                    <a:pt x="61735" y="72037"/>
                  </a:lnTo>
                  <a:lnTo>
                    <a:pt x="63904" y="77531"/>
                  </a:lnTo>
                  <a:lnTo>
                    <a:pt x="63904" y="91207"/>
                  </a:lnTo>
                  <a:lnTo>
                    <a:pt x="61568" y="97085"/>
                  </a:lnTo>
                  <a:lnTo>
                    <a:pt x="51891" y="106553"/>
                  </a:lnTo>
                  <a:lnTo>
                    <a:pt x="45884" y="108924"/>
                  </a:lnTo>
                  <a:lnTo>
                    <a:pt x="68988" y="108924"/>
                  </a:lnTo>
                  <a:lnTo>
                    <a:pt x="70744" y="107625"/>
                  </a:lnTo>
                  <a:lnTo>
                    <a:pt x="77502" y="96679"/>
                  </a:lnTo>
                  <a:lnTo>
                    <a:pt x="79755" y="83876"/>
                  </a:lnTo>
                  <a:lnTo>
                    <a:pt x="79755" y="76245"/>
                  </a:lnTo>
                  <a:lnTo>
                    <a:pt x="77753" y="69883"/>
                  </a:lnTo>
                  <a:lnTo>
                    <a:pt x="73915" y="64806"/>
                  </a:lnTo>
                  <a:lnTo>
                    <a:pt x="71079" y="61200"/>
                  </a:lnTo>
                  <a:close/>
                </a:path>
                <a:path w="80010" h="120650">
                  <a:moveTo>
                    <a:pt x="67181" y="11956"/>
                  </a:moveTo>
                  <a:lnTo>
                    <a:pt x="44382" y="11956"/>
                  </a:lnTo>
                  <a:lnTo>
                    <a:pt x="49239" y="13726"/>
                  </a:lnTo>
                  <a:lnTo>
                    <a:pt x="56563" y="20706"/>
                  </a:lnTo>
                  <a:lnTo>
                    <a:pt x="58398" y="25114"/>
                  </a:lnTo>
                  <a:lnTo>
                    <a:pt x="58398" y="37170"/>
                  </a:lnTo>
                  <a:lnTo>
                    <a:pt x="55895" y="42147"/>
                  </a:lnTo>
                  <a:lnTo>
                    <a:pt x="50890" y="45386"/>
                  </a:lnTo>
                  <a:lnTo>
                    <a:pt x="45717" y="48609"/>
                  </a:lnTo>
                  <a:lnTo>
                    <a:pt x="40044" y="50229"/>
                  </a:lnTo>
                  <a:lnTo>
                    <a:pt x="31179" y="50229"/>
                  </a:lnTo>
                  <a:lnTo>
                    <a:pt x="29533" y="62819"/>
                  </a:lnTo>
                  <a:lnTo>
                    <a:pt x="33704" y="61751"/>
                  </a:lnTo>
                  <a:lnTo>
                    <a:pt x="37208" y="61200"/>
                  </a:lnTo>
                  <a:lnTo>
                    <a:pt x="71079" y="61200"/>
                  </a:lnTo>
                  <a:lnTo>
                    <a:pt x="69911" y="59713"/>
                  </a:lnTo>
                  <a:lnTo>
                    <a:pt x="64238" y="56357"/>
                  </a:lnTo>
                  <a:lnTo>
                    <a:pt x="57063" y="54737"/>
                  </a:lnTo>
                  <a:lnTo>
                    <a:pt x="62569" y="52266"/>
                  </a:lnTo>
                  <a:lnTo>
                    <a:pt x="65114" y="50229"/>
                  </a:lnTo>
                  <a:lnTo>
                    <a:pt x="33036" y="50229"/>
                  </a:lnTo>
                  <a:lnTo>
                    <a:pt x="31201" y="50062"/>
                  </a:lnTo>
                  <a:lnTo>
                    <a:pt x="65322" y="50062"/>
                  </a:lnTo>
                  <a:lnTo>
                    <a:pt x="66741" y="48926"/>
                  </a:lnTo>
                  <a:lnTo>
                    <a:pt x="72414" y="40543"/>
                  </a:lnTo>
                  <a:lnTo>
                    <a:pt x="73915" y="35885"/>
                  </a:lnTo>
                  <a:lnTo>
                    <a:pt x="73836" y="25114"/>
                  </a:lnTo>
                  <a:lnTo>
                    <a:pt x="72414" y="20305"/>
                  </a:lnTo>
                  <a:lnTo>
                    <a:pt x="67181" y="11956"/>
                  </a:lnTo>
                  <a:close/>
                </a:path>
                <a:path w="80010" h="120650">
                  <a:moveTo>
                    <a:pt x="44883" y="0"/>
                  </a:moveTo>
                  <a:lnTo>
                    <a:pt x="5893" y="17919"/>
                  </a:lnTo>
                  <a:lnTo>
                    <a:pt x="1501" y="30675"/>
                  </a:lnTo>
                  <a:lnTo>
                    <a:pt x="16518" y="33263"/>
                  </a:lnTo>
                  <a:lnTo>
                    <a:pt x="17686" y="26166"/>
                  </a:lnTo>
                  <a:lnTo>
                    <a:pt x="20022" y="20839"/>
                  </a:lnTo>
                  <a:lnTo>
                    <a:pt x="24026" y="17282"/>
                  </a:lnTo>
                  <a:lnTo>
                    <a:pt x="27864" y="13726"/>
                  </a:lnTo>
                  <a:lnTo>
                    <a:pt x="32703" y="11956"/>
                  </a:lnTo>
                  <a:lnTo>
                    <a:pt x="67181" y="11956"/>
                  </a:lnTo>
                  <a:lnTo>
                    <a:pt x="66407" y="10720"/>
                  </a:lnTo>
                  <a:lnTo>
                    <a:pt x="62236" y="6929"/>
                  </a:lnTo>
                  <a:lnTo>
                    <a:pt x="50890" y="1385"/>
                  </a:lnTo>
                  <a:lnTo>
                    <a:pt x="44883" y="0"/>
                  </a:lnTo>
                  <a:close/>
                </a:path>
              </a:pathLst>
            </a:custGeom>
            <a:solidFill>
              <a:srgbClr val="252525"/>
            </a:solidFill>
          </p:spPr>
          <p:txBody>
            <a:bodyPr wrap="square" lIns="0" tIns="0" rIns="0" bIns="0" rtlCol="0"/>
            <a:lstStyle/>
            <a:p>
              <a:endParaRPr/>
            </a:p>
          </p:txBody>
        </p:sp>
        <p:sp>
          <p:nvSpPr>
            <p:cNvPr id="101" name="object 39"/>
            <p:cNvSpPr/>
            <p:nvPr/>
          </p:nvSpPr>
          <p:spPr>
            <a:xfrm>
              <a:off x="3911054" y="6161186"/>
              <a:ext cx="84455" cy="118745"/>
            </a:xfrm>
            <a:custGeom>
              <a:avLst/>
              <a:gdLst/>
              <a:ahLst/>
              <a:cxnLst/>
              <a:rect l="l" t="t" r="r" b="b"/>
              <a:pathLst>
                <a:path w="84454" h="118745">
                  <a:moveTo>
                    <a:pt x="67909" y="90038"/>
                  </a:moveTo>
                  <a:lnTo>
                    <a:pt x="52892" y="90038"/>
                  </a:lnTo>
                  <a:lnTo>
                    <a:pt x="52892" y="118375"/>
                  </a:lnTo>
                  <a:lnTo>
                    <a:pt x="67909" y="118375"/>
                  </a:lnTo>
                  <a:lnTo>
                    <a:pt x="67909" y="90038"/>
                  </a:lnTo>
                  <a:close/>
                </a:path>
                <a:path w="84454" h="118745">
                  <a:moveTo>
                    <a:pt x="67909" y="0"/>
                  </a:moveTo>
                  <a:lnTo>
                    <a:pt x="55728" y="0"/>
                  </a:lnTo>
                  <a:lnTo>
                    <a:pt x="0" y="76712"/>
                  </a:lnTo>
                  <a:lnTo>
                    <a:pt x="0" y="90038"/>
                  </a:lnTo>
                  <a:lnTo>
                    <a:pt x="84260" y="90038"/>
                  </a:lnTo>
                  <a:lnTo>
                    <a:pt x="84260" y="76712"/>
                  </a:lnTo>
                  <a:lnTo>
                    <a:pt x="14849" y="76712"/>
                  </a:lnTo>
                  <a:lnTo>
                    <a:pt x="52892" y="23327"/>
                  </a:lnTo>
                  <a:lnTo>
                    <a:pt x="67909" y="23327"/>
                  </a:lnTo>
                  <a:lnTo>
                    <a:pt x="67909" y="0"/>
                  </a:lnTo>
                  <a:close/>
                </a:path>
                <a:path w="84454" h="118745">
                  <a:moveTo>
                    <a:pt x="67909" y="23327"/>
                  </a:moveTo>
                  <a:lnTo>
                    <a:pt x="52892" y="23327"/>
                  </a:lnTo>
                  <a:lnTo>
                    <a:pt x="52892" y="76712"/>
                  </a:lnTo>
                  <a:lnTo>
                    <a:pt x="67909" y="76712"/>
                  </a:lnTo>
                  <a:lnTo>
                    <a:pt x="67909" y="23327"/>
                  </a:lnTo>
                  <a:close/>
                </a:path>
              </a:pathLst>
            </a:custGeom>
            <a:solidFill>
              <a:srgbClr val="252525"/>
            </a:solidFill>
          </p:spPr>
          <p:txBody>
            <a:bodyPr wrap="square" lIns="0" tIns="0" rIns="0" bIns="0" rtlCol="0"/>
            <a:lstStyle/>
            <a:p>
              <a:endParaRPr/>
            </a:p>
          </p:txBody>
        </p:sp>
        <p:sp>
          <p:nvSpPr>
            <p:cNvPr id="102" name="object 40"/>
            <p:cNvSpPr/>
            <p:nvPr/>
          </p:nvSpPr>
          <p:spPr>
            <a:xfrm>
              <a:off x="4245428" y="6162809"/>
              <a:ext cx="80645" cy="118745"/>
            </a:xfrm>
            <a:custGeom>
              <a:avLst/>
              <a:gdLst/>
              <a:ahLst/>
              <a:cxnLst/>
              <a:rect l="l" t="t" r="r" b="b"/>
              <a:pathLst>
                <a:path w="80645" h="118745">
                  <a:moveTo>
                    <a:pt x="15684" y="84461"/>
                  </a:moveTo>
                  <a:lnTo>
                    <a:pt x="0" y="85746"/>
                  </a:lnTo>
                  <a:lnTo>
                    <a:pt x="1168" y="92127"/>
                  </a:lnTo>
                  <a:lnTo>
                    <a:pt x="6399" y="102652"/>
                  </a:lnTo>
                  <a:lnTo>
                    <a:pt x="17281" y="113444"/>
                  </a:lnTo>
                  <a:lnTo>
                    <a:pt x="28354" y="117394"/>
                  </a:lnTo>
                  <a:lnTo>
                    <a:pt x="43775" y="118557"/>
                  </a:lnTo>
                  <a:lnTo>
                    <a:pt x="54694" y="115768"/>
                  </a:lnTo>
                  <a:lnTo>
                    <a:pt x="65228" y="108820"/>
                  </a:lnTo>
                  <a:lnTo>
                    <a:pt x="67003" y="106820"/>
                  </a:lnTo>
                  <a:lnTo>
                    <a:pt x="33036" y="106820"/>
                  </a:lnTo>
                  <a:lnTo>
                    <a:pt x="28031" y="104950"/>
                  </a:lnTo>
                  <a:lnTo>
                    <a:pt x="23693" y="101209"/>
                  </a:lnTo>
                  <a:lnTo>
                    <a:pt x="19521" y="97469"/>
                  </a:lnTo>
                  <a:lnTo>
                    <a:pt x="16852" y="91891"/>
                  </a:lnTo>
                  <a:lnTo>
                    <a:pt x="15684" y="84461"/>
                  </a:lnTo>
                  <a:close/>
                </a:path>
                <a:path w="80645" h="118745">
                  <a:moveTo>
                    <a:pt x="70688" y="51114"/>
                  </a:moveTo>
                  <a:lnTo>
                    <a:pt x="46552" y="51114"/>
                  </a:lnTo>
                  <a:lnTo>
                    <a:pt x="52892" y="53502"/>
                  </a:lnTo>
                  <a:lnTo>
                    <a:pt x="57731" y="58294"/>
                  </a:lnTo>
                  <a:lnTo>
                    <a:pt x="62403" y="63086"/>
                  </a:lnTo>
                  <a:lnTo>
                    <a:pt x="64905" y="69632"/>
                  </a:lnTo>
                  <a:lnTo>
                    <a:pt x="64905" y="86648"/>
                  </a:lnTo>
                  <a:lnTo>
                    <a:pt x="62403" y="93645"/>
                  </a:lnTo>
                  <a:lnTo>
                    <a:pt x="52391" y="104198"/>
                  </a:lnTo>
                  <a:lnTo>
                    <a:pt x="46385" y="106820"/>
                  </a:lnTo>
                  <a:lnTo>
                    <a:pt x="67003" y="106820"/>
                  </a:lnTo>
                  <a:lnTo>
                    <a:pt x="76148" y="96515"/>
                  </a:lnTo>
                  <a:lnTo>
                    <a:pt x="79439" y="85085"/>
                  </a:lnTo>
                  <a:lnTo>
                    <a:pt x="80128" y="69090"/>
                  </a:lnTo>
                  <a:lnTo>
                    <a:pt x="75932" y="57586"/>
                  </a:lnTo>
                  <a:lnTo>
                    <a:pt x="70688" y="51114"/>
                  </a:lnTo>
                  <a:close/>
                </a:path>
                <a:path w="80645" h="118745">
                  <a:moveTo>
                    <a:pt x="75083" y="0"/>
                  </a:moveTo>
                  <a:lnTo>
                    <a:pt x="14349" y="0"/>
                  </a:lnTo>
                  <a:lnTo>
                    <a:pt x="2669" y="60799"/>
                  </a:lnTo>
                  <a:lnTo>
                    <a:pt x="16685" y="62569"/>
                  </a:lnTo>
                  <a:lnTo>
                    <a:pt x="18854" y="59179"/>
                  </a:lnTo>
                  <a:lnTo>
                    <a:pt x="21857" y="56424"/>
                  </a:lnTo>
                  <a:lnTo>
                    <a:pt x="25862" y="54303"/>
                  </a:lnTo>
                  <a:lnTo>
                    <a:pt x="29699" y="52166"/>
                  </a:lnTo>
                  <a:lnTo>
                    <a:pt x="34038" y="51114"/>
                  </a:lnTo>
                  <a:lnTo>
                    <a:pt x="70688" y="51114"/>
                  </a:lnTo>
                  <a:lnTo>
                    <a:pt x="66989" y="46548"/>
                  </a:lnTo>
                  <a:lnTo>
                    <a:pt x="65452" y="45687"/>
                  </a:lnTo>
                  <a:lnTo>
                    <a:pt x="19855" y="45687"/>
                  </a:lnTo>
                  <a:lnTo>
                    <a:pt x="26362" y="13876"/>
                  </a:lnTo>
                  <a:lnTo>
                    <a:pt x="75083" y="13876"/>
                  </a:lnTo>
                  <a:lnTo>
                    <a:pt x="75083" y="0"/>
                  </a:lnTo>
                  <a:close/>
                </a:path>
                <a:path w="80645" h="118745">
                  <a:moveTo>
                    <a:pt x="42881" y="38272"/>
                  </a:moveTo>
                  <a:lnTo>
                    <a:pt x="34872" y="38272"/>
                  </a:lnTo>
                  <a:lnTo>
                    <a:pt x="27197" y="40744"/>
                  </a:lnTo>
                  <a:lnTo>
                    <a:pt x="19855" y="45687"/>
                  </a:lnTo>
                  <a:lnTo>
                    <a:pt x="65452" y="45687"/>
                  </a:lnTo>
                  <a:lnTo>
                    <a:pt x="55911" y="40340"/>
                  </a:lnTo>
                  <a:lnTo>
                    <a:pt x="42881" y="38272"/>
                  </a:lnTo>
                  <a:close/>
                </a:path>
              </a:pathLst>
            </a:custGeom>
            <a:solidFill>
              <a:srgbClr val="252525"/>
            </a:solidFill>
          </p:spPr>
          <p:txBody>
            <a:bodyPr wrap="square" lIns="0" tIns="0" rIns="0" bIns="0" rtlCol="0"/>
            <a:lstStyle/>
            <a:p>
              <a:endParaRPr/>
            </a:p>
          </p:txBody>
        </p:sp>
        <p:sp>
          <p:nvSpPr>
            <p:cNvPr id="103" name="object 41"/>
            <p:cNvSpPr/>
            <p:nvPr/>
          </p:nvSpPr>
          <p:spPr>
            <a:xfrm>
              <a:off x="4574223" y="6161847"/>
              <a:ext cx="80010" cy="120014"/>
            </a:xfrm>
            <a:custGeom>
              <a:avLst/>
              <a:gdLst/>
              <a:ahLst/>
              <a:cxnLst/>
              <a:rect l="l" t="t" r="r" b="b"/>
              <a:pathLst>
                <a:path w="80010" h="120014">
                  <a:moveTo>
                    <a:pt x="33238" y="0"/>
                  </a:moveTo>
                  <a:lnTo>
                    <a:pt x="2824" y="34352"/>
                  </a:lnTo>
                  <a:lnTo>
                    <a:pt x="0" y="65555"/>
                  </a:lnTo>
                  <a:lnTo>
                    <a:pt x="918" y="78089"/>
                  </a:lnTo>
                  <a:lnTo>
                    <a:pt x="28900" y="117770"/>
                  </a:lnTo>
                  <a:lnTo>
                    <a:pt x="42119" y="119725"/>
                  </a:lnTo>
                  <a:lnTo>
                    <a:pt x="49461" y="119725"/>
                  </a:lnTo>
                  <a:lnTo>
                    <a:pt x="55968" y="118038"/>
                  </a:lnTo>
                  <a:lnTo>
                    <a:pt x="61808" y="114649"/>
                  </a:lnTo>
                  <a:lnTo>
                    <a:pt x="67481" y="111259"/>
                  </a:lnTo>
                  <a:lnTo>
                    <a:pt x="70809" y="107786"/>
                  </a:lnTo>
                  <a:lnTo>
                    <a:pt x="37614" y="107786"/>
                  </a:lnTo>
                  <a:lnTo>
                    <a:pt x="33443" y="106600"/>
                  </a:lnTo>
                  <a:lnTo>
                    <a:pt x="29605" y="104195"/>
                  </a:lnTo>
                  <a:lnTo>
                    <a:pt x="25601" y="101807"/>
                  </a:lnTo>
                  <a:lnTo>
                    <a:pt x="22590" y="98302"/>
                  </a:lnTo>
                  <a:lnTo>
                    <a:pt x="20428" y="93742"/>
                  </a:lnTo>
                  <a:lnTo>
                    <a:pt x="18092" y="89167"/>
                  </a:lnTo>
                  <a:lnTo>
                    <a:pt x="17091" y="84374"/>
                  </a:lnTo>
                  <a:lnTo>
                    <a:pt x="17091" y="71717"/>
                  </a:lnTo>
                  <a:lnTo>
                    <a:pt x="19427" y="65555"/>
                  </a:lnTo>
                  <a:lnTo>
                    <a:pt x="28771" y="56120"/>
                  </a:lnTo>
                  <a:lnTo>
                    <a:pt x="34537" y="53796"/>
                  </a:lnTo>
                  <a:lnTo>
                    <a:pt x="14820" y="53796"/>
                  </a:lnTo>
                  <a:lnTo>
                    <a:pt x="33776" y="12103"/>
                  </a:lnTo>
                  <a:lnTo>
                    <a:pt x="37948" y="10817"/>
                  </a:lnTo>
                  <a:lnTo>
                    <a:pt x="69590" y="10817"/>
                  </a:lnTo>
                  <a:lnTo>
                    <a:pt x="61439" y="2997"/>
                  </a:lnTo>
                  <a:lnTo>
                    <a:pt x="50600" y="186"/>
                  </a:lnTo>
                  <a:lnTo>
                    <a:pt x="33238" y="0"/>
                  </a:lnTo>
                  <a:close/>
                </a:path>
                <a:path w="80010" h="120014">
                  <a:moveTo>
                    <a:pt x="70907" y="53766"/>
                  </a:moveTo>
                  <a:lnTo>
                    <a:pt x="48126" y="53766"/>
                  </a:lnTo>
                  <a:lnTo>
                    <a:pt x="53799" y="56120"/>
                  </a:lnTo>
                  <a:lnTo>
                    <a:pt x="62809" y="65555"/>
                  </a:lnTo>
                  <a:lnTo>
                    <a:pt x="64882" y="71717"/>
                  </a:lnTo>
                  <a:lnTo>
                    <a:pt x="64822" y="89167"/>
                  </a:lnTo>
                  <a:lnTo>
                    <a:pt x="62809" y="95412"/>
                  </a:lnTo>
                  <a:lnTo>
                    <a:pt x="58137" y="100355"/>
                  </a:lnTo>
                  <a:lnTo>
                    <a:pt x="53632" y="105314"/>
                  </a:lnTo>
                  <a:lnTo>
                    <a:pt x="48293" y="107786"/>
                  </a:lnTo>
                  <a:lnTo>
                    <a:pt x="70809" y="107786"/>
                  </a:lnTo>
                  <a:lnTo>
                    <a:pt x="72153" y="106383"/>
                  </a:lnTo>
                  <a:lnTo>
                    <a:pt x="76165" y="98302"/>
                  </a:lnTo>
                  <a:lnTo>
                    <a:pt x="79217" y="88060"/>
                  </a:lnTo>
                  <a:lnTo>
                    <a:pt x="79887" y="72690"/>
                  </a:lnTo>
                  <a:lnTo>
                    <a:pt x="76153" y="60801"/>
                  </a:lnTo>
                  <a:lnTo>
                    <a:pt x="70907" y="53766"/>
                  </a:lnTo>
                  <a:close/>
                </a:path>
                <a:path w="80010" h="120014">
                  <a:moveTo>
                    <a:pt x="44288" y="40925"/>
                  </a:moveTo>
                  <a:lnTo>
                    <a:pt x="38615" y="40925"/>
                  </a:lnTo>
                  <a:lnTo>
                    <a:pt x="33109" y="42227"/>
                  </a:lnTo>
                  <a:lnTo>
                    <a:pt x="22764" y="47387"/>
                  </a:lnTo>
                  <a:lnTo>
                    <a:pt x="18426" y="51345"/>
                  </a:lnTo>
                  <a:lnTo>
                    <a:pt x="14820" y="53796"/>
                  </a:lnTo>
                  <a:lnTo>
                    <a:pt x="34537" y="53796"/>
                  </a:lnTo>
                  <a:lnTo>
                    <a:pt x="70907" y="53766"/>
                  </a:lnTo>
                  <a:lnTo>
                    <a:pt x="68053" y="49938"/>
                  </a:lnTo>
                  <a:lnTo>
                    <a:pt x="57119" y="43180"/>
                  </a:lnTo>
                  <a:lnTo>
                    <a:pt x="44288" y="40925"/>
                  </a:lnTo>
                  <a:close/>
                </a:path>
                <a:path w="80010" h="120014">
                  <a:moveTo>
                    <a:pt x="69590" y="10817"/>
                  </a:moveTo>
                  <a:lnTo>
                    <a:pt x="48626" y="10817"/>
                  </a:lnTo>
                  <a:lnTo>
                    <a:pt x="53632" y="12888"/>
                  </a:lnTo>
                  <a:lnTo>
                    <a:pt x="60139" y="19617"/>
                  </a:lnTo>
                  <a:lnTo>
                    <a:pt x="61975" y="23759"/>
                  </a:lnTo>
                  <a:lnTo>
                    <a:pt x="63309" y="29453"/>
                  </a:lnTo>
                  <a:lnTo>
                    <a:pt x="78159" y="28334"/>
                  </a:lnTo>
                  <a:lnTo>
                    <a:pt x="77362" y="23970"/>
                  </a:lnTo>
                  <a:lnTo>
                    <a:pt x="72458" y="13569"/>
                  </a:lnTo>
                  <a:lnTo>
                    <a:pt x="69590" y="10817"/>
                  </a:lnTo>
                  <a:close/>
                </a:path>
              </a:pathLst>
            </a:custGeom>
            <a:solidFill>
              <a:srgbClr val="252525"/>
            </a:solidFill>
          </p:spPr>
          <p:txBody>
            <a:bodyPr wrap="square" lIns="0" tIns="0" rIns="0" bIns="0" rtlCol="0"/>
            <a:lstStyle/>
            <a:p>
              <a:endParaRPr/>
            </a:p>
          </p:txBody>
        </p:sp>
        <p:sp>
          <p:nvSpPr>
            <p:cNvPr id="104" name="object 42"/>
            <p:cNvSpPr/>
            <p:nvPr/>
          </p:nvSpPr>
          <p:spPr>
            <a:xfrm>
              <a:off x="1102552" y="5984188"/>
              <a:ext cx="137795" cy="118745"/>
            </a:xfrm>
            <a:custGeom>
              <a:avLst/>
              <a:gdLst/>
              <a:ahLst/>
              <a:cxnLst/>
              <a:rect l="l" t="t" r="r" b="b"/>
              <a:pathLst>
                <a:path w="137794" h="118745">
                  <a:moveTo>
                    <a:pt x="45951" y="68230"/>
                  </a:moveTo>
                  <a:lnTo>
                    <a:pt x="0" y="68230"/>
                  </a:lnTo>
                  <a:lnTo>
                    <a:pt x="0" y="82841"/>
                  </a:lnTo>
                  <a:lnTo>
                    <a:pt x="45951" y="82841"/>
                  </a:lnTo>
                  <a:lnTo>
                    <a:pt x="45951" y="68230"/>
                  </a:lnTo>
                  <a:close/>
                </a:path>
                <a:path w="137794" h="118745">
                  <a:moveTo>
                    <a:pt x="121202" y="90021"/>
                  </a:moveTo>
                  <a:lnTo>
                    <a:pt x="106252" y="90021"/>
                  </a:lnTo>
                  <a:lnTo>
                    <a:pt x="106252" y="118375"/>
                  </a:lnTo>
                  <a:lnTo>
                    <a:pt x="121202" y="118375"/>
                  </a:lnTo>
                  <a:lnTo>
                    <a:pt x="121202" y="90021"/>
                  </a:lnTo>
                  <a:close/>
                </a:path>
                <a:path w="137794" h="118745">
                  <a:moveTo>
                    <a:pt x="121202" y="0"/>
                  </a:moveTo>
                  <a:lnTo>
                    <a:pt x="108988" y="0"/>
                  </a:lnTo>
                  <a:lnTo>
                    <a:pt x="53392" y="76712"/>
                  </a:lnTo>
                  <a:lnTo>
                    <a:pt x="53392" y="90021"/>
                  </a:lnTo>
                  <a:lnTo>
                    <a:pt x="137670" y="90021"/>
                  </a:lnTo>
                  <a:lnTo>
                    <a:pt x="137670" y="76712"/>
                  </a:lnTo>
                  <a:lnTo>
                    <a:pt x="68109" y="76712"/>
                  </a:lnTo>
                  <a:lnTo>
                    <a:pt x="106252" y="23327"/>
                  </a:lnTo>
                  <a:lnTo>
                    <a:pt x="121202" y="23327"/>
                  </a:lnTo>
                  <a:lnTo>
                    <a:pt x="121202" y="0"/>
                  </a:lnTo>
                  <a:close/>
                </a:path>
                <a:path w="137794" h="118745">
                  <a:moveTo>
                    <a:pt x="121202" y="23327"/>
                  </a:moveTo>
                  <a:lnTo>
                    <a:pt x="106252" y="23327"/>
                  </a:lnTo>
                  <a:lnTo>
                    <a:pt x="106252" y="76712"/>
                  </a:lnTo>
                  <a:lnTo>
                    <a:pt x="121202" y="76712"/>
                  </a:lnTo>
                  <a:lnTo>
                    <a:pt x="121202" y="23327"/>
                  </a:lnTo>
                  <a:close/>
                </a:path>
              </a:pathLst>
            </a:custGeom>
            <a:solidFill>
              <a:srgbClr val="252525"/>
            </a:solidFill>
          </p:spPr>
          <p:txBody>
            <a:bodyPr wrap="square" lIns="0" tIns="0" rIns="0" bIns="0" rtlCol="0"/>
            <a:lstStyle/>
            <a:p>
              <a:endParaRPr/>
            </a:p>
          </p:txBody>
        </p:sp>
        <p:sp>
          <p:nvSpPr>
            <p:cNvPr id="105" name="object 43"/>
            <p:cNvSpPr/>
            <p:nvPr/>
          </p:nvSpPr>
          <p:spPr>
            <a:xfrm>
              <a:off x="1102552" y="5623016"/>
              <a:ext cx="138430" cy="120650"/>
            </a:xfrm>
            <a:custGeom>
              <a:avLst/>
              <a:gdLst/>
              <a:ahLst/>
              <a:cxnLst/>
              <a:rect l="l" t="t" r="r" b="b"/>
              <a:pathLst>
                <a:path w="138430" h="120650">
                  <a:moveTo>
                    <a:pt x="45951" y="68714"/>
                  </a:moveTo>
                  <a:lnTo>
                    <a:pt x="0" y="68714"/>
                  </a:lnTo>
                  <a:lnTo>
                    <a:pt x="0" y="83325"/>
                  </a:lnTo>
                  <a:lnTo>
                    <a:pt x="45951" y="83325"/>
                  </a:lnTo>
                  <a:lnTo>
                    <a:pt x="45951" y="68714"/>
                  </a:lnTo>
                  <a:close/>
                </a:path>
                <a:path w="138430" h="120650">
                  <a:moveTo>
                    <a:pt x="73331" y="85663"/>
                  </a:moveTo>
                  <a:lnTo>
                    <a:pt x="58381" y="87600"/>
                  </a:lnTo>
                  <a:lnTo>
                    <a:pt x="60045" y="95404"/>
                  </a:lnTo>
                  <a:lnTo>
                    <a:pt x="65934" y="105483"/>
                  </a:lnTo>
                  <a:lnTo>
                    <a:pt x="77999" y="116584"/>
                  </a:lnTo>
                  <a:lnTo>
                    <a:pt x="89365" y="119630"/>
                  </a:lnTo>
                  <a:lnTo>
                    <a:pt x="106213" y="120131"/>
                  </a:lnTo>
                  <a:lnTo>
                    <a:pt x="117825" y="115972"/>
                  </a:lnTo>
                  <a:lnTo>
                    <a:pt x="127301" y="108924"/>
                  </a:lnTo>
                  <a:lnTo>
                    <a:pt x="91268" y="108924"/>
                  </a:lnTo>
                  <a:lnTo>
                    <a:pt x="86229" y="107104"/>
                  </a:lnTo>
                  <a:lnTo>
                    <a:pt x="77987" y="99840"/>
                  </a:lnTo>
                  <a:lnTo>
                    <a:pt x="75050" y="93912"/>
                  </a:lnTo>
                  <a:lnTo>
                    <a:pt x="73331" y="85663"/>
                  </a:lnTo>
                  <a:close/>
                </a:path>
                <a:path w="138430" h="120650">
                  <a:moveTo>
                    <a:pt x="129358" y="61200"/>
                  </a:moveTo>
                  <a:lnTo>
                    <a:pt x="105367" y="61200"/>
                  </a:lnTo>
                  <a:lnTo>
                    <a:pt x="111074" y="63370"/>
                  </a:lnTo>
                  <a:lnTo>
                    <a:pt x="120050" y="72037"/>
                  </a:lnTo>
                  <a:lnTo>
                    <a:pt x="122286" y="77547"/>
                  </a:lnTo>
                  <a:lnTo>
                    <a:pt x="122286" y="91223"/>
                  </a:lnTo>
                  <a:lnTo>
                    <a:pt x="119867" y="97085"/>
                  </a:lnTo>
                  <a:lnTo>
                    <a:pt x="110173" y="106553"/>
                  </a:lnTo>
                  <a:lnTo>
                    <a:pt x="104233" y="108924"/>
                  </a:lnTo>
                  <a:lnTo>
                    <a:pt x="127301" y="108924"/>
                  </a:lnTo>
                  <a:lnTo>
                    <a:pt x="129078" y="107603"/>
                  </a:lnTo>
                  <a:lnTo>
                    <a:pt x="135896" y="96671"/>
                  </a:lnTo>
                  <a:lnTo>
                    <a:pt x="138171" y="83893"/>
                  </a:lnTo>
                  <a:lnTo>
                    <a:pt x="138171" y="76245"/>
                  </a:lnTo>
                  <a:lnTo>
                    <a:pt x="136168" y="69883"/>
                  </a:lnTo>
                  <a:lnTo>
                    <a:pt x="129358" y="61200"/>
                  </a:lnTo>
                  <a:close/>
                </a:path>
                <a:path w="138430" h="120650">
                  <a:moveTo>
                    <a:pt x="125536" y="11956"/>
                  </a:moveTo>
                  <a:lnTo>
                    <a:pt x="102731" y="11956"/>
                  </a:lnTo>
                  <a:lnTo>
                    <a:pt x="107537" y="13726"/>
                  </a:lnTo>
                  <a:lnTo>
                    <a:pt x="114945" y="20706"/>
                  </a:lnTo>
                  <a:lnTo>
                    <a:pt x="116797" y="25114"/>
                  </a:lnTo>
                  <a:lnTo>
                    <a:pt x="116797" y="37170"/>
                  </a:lnTo>
                  <a:lnTo>
                    <a:pt x="114261" y="42147"/>
                  </a:lnTo>
                  <a:lnTo>
                    <a:pt x="104066" y="48609"/>
                  </a:lnTo>
                  <a:lnTo>
                    <a:pt x="98326" y="50229"/>
                  </a:lnTo>
                  <a:lnTo>
                    <a:pt x="89528" y="50229"/>
                  </a:lnTo>
                  <a:lnTo>
                    <a:pt x="87881" y="62819"/>
                  </a:lnTo>
                  <a:lnTo>
                    <a:pt x="92102" y="61751"/>
                  </a:lnTo>
                  <a:lnTo>
                    <a:pt x="95606" y="61200"/>
                  </a:lnTo>
                  <a:lnTo>
                    <a:pt x="129358" y="61200"/>
                  </a:lnTo>
                  <a:lnTo>
                    <a:pt x="128193" y="59713"/>
                  </a:lnTo>
                  <a:lnTo>
                    <a:pt x="122603" y="56357"/>
                  </a:lnTo>
                  <a:lnTo>
                    <a:pt x="115395" y="54737"/>
                  </a:lnTo>
                  <a:lnTo>
                    <a:pt x="120935" y="52266"/>
                  </a:lnTo>
                  <a:lnTo>
                    <a:pt x="123489" y="50229"/>
                  </a:lnTo>
                  <a:lnTo>
                    <a:pt x="91352" y="50229"/>
                  </a:lnTo>
                  <a:lnTo>
                    <a:pt x="89550" y="50062"/>
                  </a:lnTo>
                  <a:lnTo>
                    <a:pt x="123699" y="50062"/>
                  </a:lnTo>
                  <a:lnTo>
                    <a:pt x="125123" y="48926"/>
                  </a:lnTo>
                  <a:lnTo>
                    <a:pt x="130762" y="40543"/>
                  </a:lnTo>
                  <a:lnTo>
                    <a:pt x="132181" y="35885"/>
                  </a:lnTo>
                  <a:lnTo>
                    <a:pt x="132102" y="25114"/>
                  </a:lnTo>
                  <a:lnTo>
                    <a:pt x="130696" y="20305"/>
                  </a:lnTo>
                  <a:lnTo>
                    <a:pt x="125536" y="11956"/>
                  </a:lnTo>
                  <a:close/>
                </a:path>
                <a:path w="138430" h="120650">
                  <a:moveTo>
                    <a:pt x="103181" y="0"/>
                  </a:moveTo>
                  <a:lnTo>
                    <a:pt x="64256" y="17909"/>
                  </a:lnTo>
                  <a:lnTo>
                    <a:pt x="59883" y="30675"/>
                  </a:lnTo>
                  <a:lnTo>
                    <a:pt x="74833" y="33263"/>
                  </a:lnTo>
                  <a:lnTo>
                    <a:pt x="75951" y="26166"/>
                  </a:lnTo>
                  <a:lnTo>
                    <a:pt x="78437" y="20839"/>
                  </a:lnTo>
                  <a:lnTo>
                    <a:pt x="86196" y="13726"/>
                  </a:lnTo>
                  <a:lnTo>
                    <a:pt x="91035" y="11956"/>
                  </a:lnTo>
                  <a:lnTo>
                    <a:pt x="125536" y="11956"/>
                  </a:lnTo>
                  <a:lnTo>
                    <a:pt x="124772" y="10720"/>
                  </a:lnTo>
                  <a:lnTo>
                    <a:pt x="120501" y="6929"/>
                  </a:lnTo>
                  <a:lnTo>
                    <a:pt x="109305" y="1385"/>
                  </a:lnTo>
                  <a:lnTo>
                    <a:pt x="103181" y="0"/>
                  </a:lnTo>
                  <a:close/>
                </a:path>
              </a:pathLst>
            </a:custGeom>
            <a:solidFill>
              <a:srgbClr val="252525"/>
            </a:solidFill>
          </p:spPr>
          <p:txBody>
            <a:bodyPr wrap="square" lIns="0" tIns="0" rIns="0" bIns="0" rtlCol="0"/>
            <a:lstStyle/>
            <a:p>
              <a:endParaRPr/>
            </a:p>
          </p:txBody>
        </p:sp>
        <p:sp>
          <p:nvSpPr>
            <p:cNvPr id="106" name="object 44"/>
            <p:cNvSpPr/>
            <p:nvPr/>
          </p:nvSpPr>
          <p:spPr>
            <a:xfrm>
              <a:off x="1102552" y="5262659"/>
              <a:ext cx="137160" cy="118745"/>
            </a:xfrm>
            <a:custGeom>
              <a:avLst/>
              <a:gdLst/>
              <a:ahLst/>
              <a:cxnLst/>
              <a:rect l="l" t="t" r="r" b="b"/>
              <a:pathLst>
                <a:path w="137159" h="118745">
                  <a:moveTo>
                    <a:pt x="45951" y="68383"/>
                  </a:moveTo>
                  <a:lnTo>
                    <a:pt x="0" y="68383"/>
                  </a:lnTo>
                  <a:lnTo>
                    <a:pt x="0" y="82995"/>
                  </a:lnTo>
                  <a:lnTo>
                    <a:pt x="45951" y="82995"/>
                  </a:lnTo>
                  <a:lnTo>
                    <a:pt x="45951" y="68383"/>
                  </a:lnTo>
                  <a:close/>
                </a:path>
                <a:path w="137159" h="118745">
                  <a:moveTo>
                    <a:pt x="127090" y="11709"/>
                  </a:moveTo>
                  <a:lnTo>
                    <a:pt x="105250" y="11709"/>
                  </a:lnTo>
                  <a:lnTo>
                    <a:pt x="110790" y="13679"/>
                  </a:lnTo>
                  <a:lnTo>
                    <a:pt x="119266" y="21594"/>
                  </a:lnTo>
                  <a:lnTo>
                    <a:pt x="121368" y="26453"/>
                  </a:lnTo>
                  <a:lnTo>
                    <a:pt x="121368" y="37708"/>
                  </a:lnTo>
                  <a:lnTo>
                    <a:pt x="86454" y="75636"/>
                  </a:lnTo>
                  <a:lnTo>
                    <a:pt x="75840" y="84717"/>
                  </a:lnTo>
                  <a:lnTo>
                    <a:pt x="56279" y="115022"/>
                  </a:lnTo>
                  <a:lnTo>
                    <a:pt x="56379" y="118529"/>
                  </a:lnTo>
                  <a:lnTo>
                    <a:pt x="136919" y="118529"/>
                  </a:lnTo>
                  <a:lnTo>
                    <a:pt x="136919" y="104552"/>
                  </a:lnTo>
                  <a:lnTo>
                    <a:pt x="77152" y="104552"/>
                  </a:lnTo>
                  <a:lnTo>
                    <a:pt x="78821" y="101914"/>
                  </a:lnTo>
                  <a:lnTo>
                    <a:pt x="80923" y="99292"/>
                  </a:lnTo>
                  <a:lnTo>
                    <a:pt x="84924" y="95280"/>
                  </a:lnTo>
                  <a:lnTo>
                    <a:pt x="92193" y="88903"/>
                  </a:lnTo>
                  <a:lnTo>
                    <a:pt x="106346" y="77136"/>
                  </a:lnTo>
                  <a:lnTo>
                    <a:pt x="116621" y="68102"/>
                  </a:lnTo>
                  <a:lnTo>
                    <a:pt x="136659" y="37708"/>
                  </a:lnTo>
                  <a:lnTo>
                    <a:pt x="136572" y="33901"/>
                  </a:lnTo>
                  <a:lnTo>
                    <a:pt x="136154" y="26453"/>
                  </a:lnTo>
                  <a:lnTo>
                    <a:pt x="131438" y="16101"/>
                  </a:lnTo>
                  <a:lnTo>
                    <a:pt x="127090" y="11709"/>
                  </a:lnTo>
                  <a:close/>
                </a:path>
                <a:path w="137159" h="118745">
                  <a:moveTo>
                    <a:pt x="92392" y="0"/>
                  </a:moveTo>
                  <a:lnTo>
                    <a:pt x="80197" y="3146"/>
                  </a:lnTo>
                  <a:lnTo>
                    <a:pt x="69199" y="10194"/>
                  </a:lnTo>
                  <a:lnTo>
                    <a:pt x="62427" y="20425"/>
                  </a:lnTo>
                  <a:lnTo>
                    <a:pt x="59216" y="33901"/>
                  </a:lnTo>
                  <a:lnTo>
                    <a:pt x="74583" y="35437"/>
                  </a:lnTo>
                  <a:lnTo>
                    <a:pt x="74650" y="28006"/>
                  </a:lnTo>
                  <a:lnTo>
                    <a:pt x="76835" y="22195"/>
                  </a:lnTo>
                  <a:lnTo>
                    <a:pt x="85478" y="13796"/>
                  </a:lnTo>
                  <a:lnTo>
                    <a:pt x="91235" y="11709"/>
                  </a:lnTo>
                  <a:lnTo>
                    <a:pt x="127090" y="11709"/>
                  </a:lnTo>
                  <a:lnTo>
                    <a:pt x="119969" y="4516"/>
                  </a:lnTo>
                  <a:lnTo>
                    <a:pt x="108687" y="967"/>
                  </a:lnTo>
                  <a:lnTo>
                    <a:pt x="92392" y="0"/>
                  </a:lnTo>
                  <a:close/>
                </a:path>
              </a:pathLst>
            </a:custGeom>
            <a:solidFill>
              <a:srgbClr val="252525"/>
            </a:solidFill>
          </p:spPr>
          <p:txBody>
            <a:bodyPr wrap="square" lIns="0" tIns="0" rIns="0" bIns="0" rtlCol="0"/>
            <a:lstStyle/>
            <a:p>
              <a:endParaRPr/>
            </a:p>
          </p:txBody>
        </p:sp>
        <p:sp>
          <p:nvSpPr>
            <p:cNvPr id="107" name="object 45"/>
            <p:cNvSpPr/>
            <p:nvPr/>
          </p:nvSpPr>
          <p:spPr>
            <a:xfrm>
              <a:off x="1102552" y="4901641"/>
              <a:ext cx="114935" cy="119380"/>
            </a:xfrm>
            <a:custGeom>
              <a:avLst/>
              <a:gdLst/>
              <a:ahLst/>
              <a:cxnLst/>
              <a:rect l="l" t="t" r="r" b="b"/>
              <a:pathLst>
                <a:path w="114934" h="119379">
                  <a:moveTo>
                    <a:pt x="45951" y="68714"/>
                  </a:moveTo>
                  <a:lnTo>
                    <a:pt x="0" y="68714"/>
                  </a:lnTo>
                  <a:lnTo>
                    <a:pt x="0" y="83325"/>
                  </a:lnTo>
                  <a:lnTo>
                    <a:pt x="45951" y="83325"/>
                  </a:lnTo>
                  <a:lnTo>
                    <a:pt x="45951" y="68714"/>
                  </a:lnTo>
                  <a:close/>
                </a:path>
                <a:path w="114934" h="119379">
                  <a:moveTo>
                    <a:pt x="114644" y="26233"/>
                  </a:moveTo>
                  <a:lnTo>
                    <a:pt x="99678" y="26233"/>
                  </a:lnTo>
                  <a:lnTo>
                    <a:pt x="99678" y="118859"/>
                  </a:lnTo>
                  <a:lnTo>
                    <a:pt x="114644" y="118859"/>
                  </a:lnTo>
                  <a:lnTo>
                    <a:pt x="114644" y="26233"/>
                  </a:lnTo>
                  <a:close/>
                </a:path>
                <a:path w="114934" h="119379">
                  <a:moveTo>
                    <a:pt x="114644" y="0"/>
                  </a:moveTo>
                  <a:lnTo>
                    <a:pt x="105000" y="0"/>
                  </a:lnTo>
                  <a:lnTo>
                    <a:pt x="102397" y="5109"/>
                  </a:lnTo>
                  <a:lnTo>
                    <a:pt x="97976" y="10386"/>
                  </a:lnTo>
                  <a:lnTo>
                    <a:pt x="91295" y="16181"/>
                  </a:lnTo>
                  <a:lnTo>
                    <a:pt x="81289" y="23531"/>
                  </a:lnTo>
                  <a:lnTo>
                    <a:pt x="69761" y="29706"/>
                  </a:lnTo>
                  <a:lnTo>
                    <a:pt x="69761" y="43766"/>
                  </a:lnTo>
                  <a:lnTo>
                    <a:pt x="99678" y="26233"/>
                  </a:lnTo>
                  <a:lnTo>
                    <a:pt x="114644" y="26233"/>
                  </a:lnTo>
                  <a:lnTo>
                    <a:pt x="114644" y="0"/>
                  </a:lnTo>
                  <a:close/>
                </a:path>
              </a:pathLst>
            </a:custGeom>
            <a:solidFill>
              <a:srgbClr val="252525"/>
            </a:solidFill>
          </p:spPr>
          <p:txBody>
            <a:bodyPr wrap="square" lIns="0" tIns="0" rIns="0" bIns="0" rtlCol="0"/>
            <a:lstStyle/>
            <a:p>
              <a:endParaRPr/>
            </a:p>
          </p:txBody>
        </p:sp>
        <p:sp>
          <p:nvSpPr>
            <p:cNvPr id="108" name="object 46"/>
            <p:cNvSpPr/>
            <p:nvPr/>
          </p:nvSpPr>
          <p:spPr>
            <a:xfrm>
              <a:off x="1164371" y="4540920"/>
              <a:ext cx="79375" cy="121285"/>
            </a:xfrm>
            <a:custGeom>
              <a:avLst/>
              <a:gdLst/>
              <a:ahLst/>
              <a:cxnLst/>
              <a:rect l="l" t="t" r="r" b="b"/>
              <a:pathLst>
                <a:path w="79375" h="121285">
                  <a:moveTo>
                    <a:pt x="46158" y="0"/>
                  </a:moveTo>
                  <a:lnTo>
                    <a:pt x="8368" y="18593"/>
                  </a:lnTo>
                  <a:lnTo>
                    <a:pt x="60" y="56869"/>
                  </a:lnTo>
                  <a:lnTo>
                    <a:pt x="0" y="66099"/>
                  </a:lnTo>
                  <a:lnTo>
                    <a:pt x="1249" y="79840"/>
                  </a:lnTo>
                  <a:lnTo>
                    <a:pt x="27528" y="119031"/>
                  </a:lnTo>
                  <a:lnTo>
                    <a:pt x="41992" y="120838"/>
                  </a:lnTo>
                  <a:lnTo>
                    <a:pt x="53437" y="118252"/>
                  </a:lnTo>
                  <a:lnTo>
                    <a:pt x="65478" y="110395"/>
                  </a:lnTo>
                  <a:lnTo>
                    <a:pt x="66345" y="109041"/>
                  </a:lnTo>
                  <a:lnTo>
                    <a:pt x="32760" y="109041"/>
                  </a:lnTo>
                  <a:lnTo>
                    <a:pt x="26987" y="105701"/>
                  </a:lnTo>
                  <a:lnTo>
                    <a:pt x="15355" y="62306"/>
                  </a:lnTo>
                  <a:lnTo>
                    <a:pt x="15305" y="56869"/>
                  </a:lnTo>
                  <a:lnTo>
                    <a:pt x="16365" y="41192"/>
                  </a:lnTo>
                  <a:lnTo>
                    <a:pt x="18937" y="29072"/>
                  </a:lnTo>
                  <a:lnTo>
                    <a:pt x="23016" y="20539"/>
                  </a:lnTo>
                  <a:lnTo>
                    <a:pt x="27120" y="14861"/>
                  </a:lnTo>
                  <a:lnTo>
                    <a:pt x="32593" y="12022"/>
                  </a:lnTo>
                  <a:lnTo>
                    <a:pt x="67096" y="12022"/>
                  </a:lnTo>
                  <a:lnTo>
                    <a:pt x="65830" y="10186"/>
                  </a:lnTo>
                  <a:lnTo>
                    <a:pt x="61759" y="6512"/>
                  </a:lnTo>
                  <a:lnTo>
                    <a:pt x="56820" y="3840"/>
                  </a:lnTo>
                  <a:lnTo>
                    <a:pt x="51898" y="1335"/>
                  </a:lnTo>
                  <a:lnTo>
                    <a:pt x="46158" y="0"/>
                  </a:lnTo>
                  <a:close/>
                </a:path>
                <a:path w="79375" h="121285">
                  <a:moveTo>
                    <a:pt x="39634" y="108874"/>
                  </a:moveTo>
                  <a:lnTo>
                    <a:pt x="32760" y="109041"/>
                  </a:lnTo>
                  <a:lnTo>
                    <a:pt x="46492" y="109041"/>
                  </a:lnTo>
                  <a:lnTo>
                    <a:pt x="39634" y="108874"/>
                  </a:lnTo>
                  <a:close/>
                </a:path>
                <a:path w="79375" h="121285">
                  <a:moveTo>
                    <a:pt x="67096" y="12022"/>
                  </a:moveTo>
                  <a:lnTo>
                    <a:pt x="46442" y="12022"/>
                  </a:lnTo>
                  <a:lnTo>
                    <a:pt x="52265" y="15195"/>
                  </a:lnTo>
                  <a:lnTo>
                    <a:pt x="57970" y="23255"/>
                  </a:lnTo>
                  <a:lnTo>
                    <a:pt x="61304" y="32042"/>
                  </a:lnTo>
                  <a:lnTo>
                    <a:pt x="63306" y="44970"/>
                  </a:lnTo>
                  <a:lnTo>
                    <a:pt x="63971" y="62306"/>
                  </a:lnTo>
                  <a:lnTo>
                    <a:pt x="63091" y="78658"/>
                  </a:lnTo>
                  <a:lnTo>
                    <a:pt x="60750" y="90975"/>
                  </a:lnTo>
                  <a:lnTo>
                    <a:pt x="56954" y="99189"/>
                  </a:lnTo>
                  <a:lnTo>
                    <a:pt x="52265" y="105701"/>
                  </a:lnTo>
                  <a:lnTo>
                    <a:pt x="46492" y="109041"/>
                  </a:lnTo>
                  <a:lnTo>
                    <a:pt x="66345" y="109041"/>
                  </a:lnTo>
                  <a:lnTo>
                    <a:pt x="78826" y="72904"/>
                  </a:lnTo>
                  <a:lnTo>
                    <a:pt x="79301" y="56869"/>
                  </a:lnTo>
                  <a:lnTo>
                    <a:pt x="78525" y="43399"/>
                  </a:lnTo>
                  <a:lnTo>
                    <a:pt x="76609" y="32562"/>
                  </a:lnTo>
                  <a:lnTo>
                    <a:pt x="74774" y="25548"/>
                  </a:lnTo>
                  <a:lnTo>
                    <a:pt x="72254" y="19704"/>
                  </a:lnTo>
                  <a:lnTo>
                    <a:pt x="69051" y="14861"/>
                  </a:lnTo>
                  <a:lnTo>
                    <a:pt x="67096" y="12022"/>
                  </a:lnTo>
                  <a:close/>
                </a:path>
              </a:pathLst>
            </a:custGeom>
            <a:solidFill>
              <a:srgbClr val="252525"/>
            </a:solidFill>
          </p:spPr>
          <p:txBody>
            <a:bodyPr wrap="square" lIns="0" tIns="0" rIns="0" bIns="0" rtlCol="0"/>
            <a:lstStyle/>
            <a:p>
              <a:endParaRPr/>
            </a:p>
          </p:txBody>
        </p:sp>
        <p:sp>
          <p:nvSpPr>
            <p:cNvPr id="109" name="object 47"/>
            <p:cNvSpPr/>
            <p:nvPr/>
          </p:nvSpPr>
          <p:spPr>
            <a:xfrm>
              <a:off x="1175748" y="4180232"/>
              <a:ext cx="45085" cy="119380"/>
            </a:xfrm>
            <a:custGeom>
              <a:avLst/>
              <a:gdLst/>
              <a:ahLst/>
              <a:cxnLst/>
              <a:rect l="l" t="t" r="r" b="b"/>
              <a:pathLst>
                <a:path w="45084" h="119379">
                  <a:moveTo>
                    <a:pt x="44883" y="26216"/>
                  </a:moveTo>
                  <a:lnTo>
                    <a:pt x="29916" y="26216"/>
                  </a:lnTo>
                  <a:lnTo>
                    <a:pt x="29916" y="118893"/>
                  </a:lnTo>
                  <a:lnTo>
                    <a:pt x="44883" y="118893"/>
                  </a:lnTo>
                  <a:lnTo>
                    <a:pt x="44883" y="26216"/>
                  </a:lnTo>
                  <a:close/>
                </a:path>
                <a:path w="45084" h="119379">
                  <a:moveTo>
                    <a:pt x="44883" y="0"/>
                  </a:moveTo>
                  <a:lnTo>
                    <a:pt x="35239" y="0"/>
                  </a:lnTo>
                  <a:lnTo>
                    <a:pt x="32636" y="5176"/>
                  </a:lnTo>
                  <a:lnTo>
                    <a:pt x="28198" y="10353"/>
                  </a:lnTo>
                  <a:lnTo>
                    <a:pt x="21540" y="16213"/>
                  </a:lnTo>
                  <a:lnTo>
                    <a:pt x="11531" y="23565"/>
                  </a:lnTo>
                  <a:lnTo>
                    <a:pt x="0" y="29723"/>
                  </a:lnTo>
                  <a:lnTo>
                    <a:pt x="0" y="43750"/>
                  </a:lnTo>
                  <a:lnTo>
                    <a:pt x="29916" y="26216"/>
                  </a:lnTo>
                  <a:lnTo>
                    <a:pt x="44883" y="26216"/>
                  </a:lnTo>
                  <a:lnTo>
                    <a:pt x="44883" y="0"/>
                  </a:lnTo>
                  <a:close/>
                </a:path>
              </a:pathLst>
            </a:custGeom>
            <a:solidFill>
              <a:srgbClr val="252525"/>
            </a:solidFill>
          </p:spPr>
          <p:txBody>
            <a:bodyPr wrap="square" lIns="0" tIns="0" rIns="0" bIns="0" rtlCol="0"/>
            <a:lstStyle/>
            <a:p>
              <a:endParaRPr/>
            </a:p>
          </p:txBody>
        </p:sp>
        <p:sp>
          <p:nvSpPr>
            <p:cNvPr id="110" name="object 48"/>
            <p:cNvSpPr/>
            <p:nvPr/>
          </p:nvSpPr>
          <p:spPr>
            <a:xfrm>
              <a:off x="1162249" y="3819880"/>
              <a:ext cx="80645" cy="118745"/>
            </a:xfrm>
            <a:custGeom>
              <a:avLst/>
              <a:gdLst/>
              <a:ahLst/>
              <a:cxnLst/>
              <a:rect l="l" t="t" r="r" b="b"/>
              <a:pathLst>
                <a:path w="80644" h="118745">
                  <a:moveTo>
                    <a:pt x="70752" y="11687"/>
                  </a:moveTo>
                  <a:lnTo>
                    <a:pt x="48988" y="11687"/>
                  </a:lnTo>
                  <a:lnTo>
                    <a:pt x="54510" y="13691"/>
                  </a:lnTo>
                  <a:lnTo>
                    <a:pt x="58748" y="17698"/>
                  </a:lnTo>
                  <a:lnTo>
                    <a:pt x="62987" y="21539"/>
                  </a:lnTo>
                  <a:lnTo>
                    <a:pt x="65093" y="26519"/>
                  </a:lnTo>
                  <a:lnTo>
                    <a:pt x="64964" y="33896"/>
                  </a:lnTo>
                  <a:lnTo>
                    <a:pt x="62084" y="42585"/>
                  </a:lnTo>
                  <a:lnTo>
                    <a:pt x="52017" y="56679"/>
                  </a:lnTo>
                  <a:lnTo>
                    <a:pt x="42788" y="65254"/>
                  </a:lnTo>
                  <a:lnTo>
                    <a:pt x="30230" y="75655"/>
                  </a:lnTo>
                  <a:lnTo>
                    <a:pt x="19587" y="84736"/>
                  </a:lnTo>
                  <a:lnTo>
                    <a:pt x="11713" y="92675"/>
                  </a:lnTo>
                  <a:lnTo>
                    <a:pt x="7191" y="97851"/>
                  </a:lnTo>
                  <a:lnTo>
                    <a:pt x="3921" y="103195"/>
                  </a:lnTo>
                  <a:lnTo>
                    <a:pt x="1868" y="108538"/>
                  </a:lnTo>
                  <a:lnTo>
                    <a:pt x="600" y="111711"/>
                  </a:lnTo>
                  <a:lnTo>
                    <a:pt x="0" y="115051"/>
                  </a:lnTo>
                  <a:lnTo>
                    <a:pt x="116" y="118557"/>
                  </a:lnTo>
                  <a:lnTo>
                    <a:pt x="80640" y="118557"/>
                  </a:lnTo>
                  <a:lnTo>
                    <a:pt x="80640" y="104531"/>
                  </a:lnTo>
                  <a:lnTo>
                    <a:pt x="20890" y="104531"/>
                  </a:lnTo>
                  <a:lnTo>
                    <a:pt x="22558" y="102026"/>
                  </a:lnTo>
                  <a:lnTo>
                    <a:pt x="24660" y="99354"/>
                  </a:lnTo>
                  <a:lnTo>
                    <a:pt x="28661" y="95312"/>
                  </a:lnTo>
                  <a:lnTo>
                    <a:pt x="35934" y="88961"/>
                  </a:lnTo>
                  <a:lnTo>
                    <a:pt x="50102" y="77152"/>
                  </a:lnTo>
                  <a:lnTo>
                    <a:pt x="60362" y="68146"/>
                  </a:lnTo>
                  <a:lnTo>
                    <a:pt x="80473" y="37236"/>
                  </a:lnTo>
                  <a:lnTo>
                    <a:pt x="79896" y="26519"/>
                  </a:lnTo>
                  <a:lnTo>
                    <a:pt x="75161" y="16152"/>
                  </a:lnTo>
                  <a:lnTo>
                    <a:pt x="70752" y="11687"/>
                  </a:lnTo>
                  <a:close/>
                </a:path>
                <a:path w="80644" h="118745">
                  <a:moveTo>
                    <a:pt x="36146" y="0"/>
                  </a:moveTo>
                  <a:lnTo>
                    <a:pt x="23949" y="3181"/>
                  </a:lnTo>
                  <a:lnTo>
                    <a:pt x="12978" y="10226"/>
                  </a:lnTo>
                  <a:lnTo>
                    <a:pt x="6172" y="20471"/>
                  </a:lnTo>
                  <a:lnTo>
                    <a:pt x="2953" y="33896"/>
                  </a:lnTo>
                  <a:lnTo>
                    <a:pt x="18320" y="35399"/>
                  </a:lnTo>
                  <a:lnTo>
                    <a:pt x="18370" y="28051"/>
                  </a:lnTo>
                  <a:lnTo>
                    <a:pt x="20572" y="22207"/>
                  </a:lnTo>
                  <a:lnTo>
                    <a:pt x="29215" y="13858"/>
                  </a:lnTo>
                  <a:lnTo>
                    <a:pt x="34972" y="11687"/>
                  </a:lnTo>
                  <a:lnTo>
                    <a:pt x="70752" y="11687"/>
                  </a:lnTo>
                  <a:lnTo>
                    <a:pt x="63697" y="4542"/>
                  </a:lnTo>
                  <a:lnTo>
                    <a:pt x="52423" y="970"/>
                  </a:lnTo>
                  <a:lnTo>
                    <a:pt x="36146" y="0"/>
                  </a:lnTo>
                  <a:close/>
                </a:path>
              </a:pathLst>
            </a:custGeom>
            <a:solidFill>
              <a:srgbClr val="252525"/>
            </a:solidFill>
          </p:spPr>
          <p:txBody>
            <a:bodyPr wrap="square" lIns="0" tIns="0" rIns="0" bIns="0" rtlCol="0"/>
            <a:lstStyle/>
            <a:p>
              <a:endParaRPr/>
            </a:p>
          </p:txBody>
        </p:sp>
        <p:sp>
          <p:nvSpPr>
            <p:cNvPr id="111" name="object 49"/>
            <p:cNvSpPr/>
            <p:nvPr/>
          </p:nvSpPr>
          <p:spPr>
            <a:xfrm>
              <a:off x="1164365" y="3458856"/>
              <a:ext cx="80010" cy="120650"/>
            </a:xfrm>
            <a:custGeom>
              <a:avLst/>
              <a:gdLst/>
              <a:ahLst/>
              <a:cxnLst/>
              <a:rect l="l" t="t" r="r" b="b"/>
              <a:pathLst>
                <a:path w="80009" h="120650">
                  <a:moveTo>
                    <a:pt x="14950" y="85663"/>
                  </a:moveTo>
                  <a:lnTo>
                    <a:pt x="0" y="87667"/>
                  </a:lnTo>
                  <a:lnTo>
                    <a:pt x="1661" y="95452"/>
                  </a:lnTo>
                  <a:lnTo>
                    <a:pt x="7548" y="105531"/>
                  </a:lnTo>
                  <a:lnTo>
                    <a:pt x="19615" y="116636"/>
                  </a:lnTo>
                  <a:lnTo>
                    <a:pt x="30974" y="119722"/>
                  </a:lnTo>
                  <a:lnTo>
                    <a:pt x="47802" y="120238"/>
                  </a:lnTo>
                  <a:lnTo>
                    <a:pt x="59411" y="116048"/>
                  </a:lnTo>
                  <a:lnTo>
                    <a:pt x="68832" y="109041"/>
                  </a:lnTo>
                  <a:lnTo>
                    <a:pt x="32886" y="109041"/>
                  </a:lnTo>
                  <a:lnTo>
                    <a:pt x="27847" y="107204"/>
                  </a:lnTo>
                  <a:lnTo>
                    <a:pt x="19605" y="99857"/>
                  </a:lnTo>
                  <a:lnTo>
                    <a:pt x="16668" y="94012"/>
                  </a:lnTo>
                  <a:lnTo>
                    <a:pt x="14950" y="85663"/>
                  </a:lnTo>
                  <a:close/>
                </a:path>
                <a:path w="80009" h="120650">
                  <a:moveTo>
                    <a:pt x="38810" y="108874"/>
                  </a:moveTo>
                  <a:lnTo>
                    <a:pt x="32886" y="109041"/>
                  </a:lnTo>
                  <a:lnTo>
                    <a:pt x="45834" y="109041"/>
                  </a:lnTo>
                  <a:lnTo>
                    <a:pt x="38810" y="108874"/>
                  </a:lnTo>
                  <a:close/>
                </a:path>
                <a:path w="80009" h="120650">
                  <a:moveTo>
                    <a:pt x="71007" y="61283"/>
                  </a:moveTo>
                  <a:lnTo>
                    <a:pt x="46969" y="61283"/>
                  </a:lnTo>
                  <a:lnTo>
                    <a:pt x="52675" y="63454"/>
                  </a:lnTo>
                  <a:lnTo>
                    <a:pt x="61652" y="72137"/>
                  </a:lnTo>
                  <a:lnTo>
                    <a:pt x="63904" y="77648"/>
                  </a:lnTo>
                  <a:lnTo>
                    <a:pt x="63904" y="91173"/>
                  </a:lnTo>
                  <a:lnTo>
                    <a:pt x="61485" y="97185"/>
                  </a:lnTo>
                  <a:lnTo>
                    <a:pt x="51774" y="106536"/>
                  </a:lnTo>
                  <a:lnTo>
                    <a:pt x="45834" y="109041"/>
                  </a:lnTo>
                  <a:lnTo>
                    <a:pt x="68832" y="109041"/>
                  </a:lnTo>
                  <a:lnTo>
                    <a:pt x="70652" y="107687"/>
                  </a:lnTo>
                  <a:lnTo>
                    <a:pt x="77493" y="96779"/>
                  </a:lnTo>
                  <a:lnTo>
                    <a:pt x="79772" y="83993"/>
                  </a:lnTo>
                  <a:lnTo>
                    <a:pt x="79772" y="76312"/>
                  </a:lnTo>
                  <a:lnTo>
                    <a:pt x="77786" y="69966"/>
                  </a:lnTo>
                  <a:lnTo>
                    <a:pt x="73799" y="64790"/>
                  </a:lnTo>
                  <a:lnTo>
                    <a:pt x="71007" y="61283"/>
                  </a:lnTo>
                  <a:close/>
                </a:path>
                <a:path w="80009" h="120650">
                  <a:moveTo>
                    <a:pt x="67193" y="12022"/>
                  </a:moveTo>
                  <a:lnTo>
                    <a:pt x="44349" y="12022"/>
                  </a:lnTo>
                  <a:lnTo>
                    <a:pt x="49138" y="13692"/>
                  </a:lnTo>
                  <a:lnTo>
                    <a:pt x="56563" y="20706"/>
                  </a:lnTo>
                  <a:lnTo>
                    <a:pt x="58415" y="25214"/>
                  </a:lnTo>
                  <a:lnTo>
                    <a:pt x="58415" y="37237"/>
                  </a:lnTo>
                  <a:lnTo>
                    <a:pt x="55862" y="42247"/>
                  </a:lnTo>
                  <a:lnTo>
                    <a:pt x="45684" y="48592"/>
                  </a:lnTo>
                  <a:lnTo>
                    <a:pt x="39944" y="50262"/>
                  </a:lnTo>
                  <a:lnTo>
                    <a:pt x="31146" y="50262"/>
                  </a:lnTo>
                  <a:lnTo>
                    <a:pt x="29499" y="62786"/>
                  </a:lnTo>
                  <a:lnTo>
                    <a:pt x="33721" y="61784"/>
                  </a:lnTo>
                  <a:lnTo>
                    <a:pt x="37224" y="61283"/>
                  </a:lnTo>
                  <a:lnTo>
                    <a:pt x="71007" y="61283"/>
                  </a:lnTo>
                  <a:lnTo>
                    <a:pt x="69811" y="59780"/>
                  </a:lnTo>
                  <a:lnTo>
                    <a:pt x="64205" y="56440"/>
                  </a:lnTo>
                  <a:lnTo>
                    <a:pt x="56997" y="54771"/>
                  </a:lnTo>
                  <a:lnTo>
                    <a:pt x="62536" y="52266"/>
                  </a:lnTo>
                  <a:lnTo>
                    <a:pt x="65049" y="50262"/>
                  </a:lnTo>
                  <a:lnTo>
                    <a:pt x="32152" y="50262"/>
                  </a:lnTo>
                  <a:lnTo>
                    <a:pt x="31168" y="50095"/>
                  </a:lnTo>
                  <a:lnTo>
                    <a:pt x="65258" y="50095"/>
                  </a:lnTo>
                  <a:lnTo>
                    <a:pt x="66724" y="48926"/>
                  </a:lnTo>
                  <a:lnTo>
                    <a:pt x="72380" y="40577"/>
                  </a:lnTo>
                  <a:lnTo>
                    <a:pt x="73782" y="35901"/>
                  </a:lnTo>
                  <a:lnTo>
                    <a:pt x="73733" y="25214"/>
                  </a:lnTo>
                  <a:lnTo>
                    <a:pt x="72314" y="20372"/>
                  </a:lnTo>
                  <a:lnTo>
                    <a:pt x="67193" y="12022"/>
                  </a:lnTo>
                  <a:close/>
                </a:path>
                <a:path w="80009" h="120650">
                  <a:moveTo>
                    <a:pt x="44783" y="0"/>
                  </a:moveTo>
                  <a:lnTo>
                    <a:pt x="5860" y="17965"/>
                  </a:lnTo>
                  <a:lnTo>
                    <a:pt x="1501" y="30725"/>
                  </a:lnTo>
                  <a:lnTo>
                    <a:pt x="16451" y="33230"/>
                  </a:lnTo>
                  <a:lnTo>
                    <a:pt x="17569" y="26216"/>
                  </a:lnTo>
                  <a:lnTo>
                    <a:pt x="20055" y="20873"/>
                  </a:lnTo>
                  <a:lnTo>
                    <a:pt x="23943" y="17366"/>
                  </a:lnTo>
                  <a:lnTo>
                    <a:pt x="27814" y="13692"/>
                  </a:lnTo>
                  <a:lnTo>
                    <a:pt x="32653" y="12022"/>
                  </a:lnTo>
                  <a:lnTo>
                    <a:pt x="67193" y="12022"/>
                  </a:lnTo>
                  <a:lnTo>
                    <a:pt x="66374" y="10687"/>
                  </a:lnTo>
                  <a:lnTo>
                    <a:pt x="62102" y="7013"/>
                  </a:lnTo>
                  <a:lnTo>
                    <a:pt x="56513" y="4174"/>
                  </a:lnTo>
                  <a:lnTo>
                    <a:pt x="50906" y="1502"/>
                  </a:lnTo>
                  <a:lnTo>
                    <a:pt x="44783" y="0"/>
                  </a:lnTo>
                  <a:close/>
                </a:path>
              </a:pathLst>
            </a:custGeom>
            <a:solidFill>
              <a:srgbClr val="252525"/>
            </a:solidFill>
          </p:spPr>
          <p:txBody>
            <a:bodyPr wrap="square" lIns="0" tIns="0" rIns="0" bIns="0" rtlCol="0"/>
            <a:lstStyle/>
            <a:p>
              <a:endParaRPr/>
            </a:p>
          </p:txBody>
        </p:sp>
        <p:sp>
          <p:nvSpPr>
            <p:cNvPr id="112" name="object 50"/>
            <p:cNvSpPr/>
            <p:nvPr/>
          </p:nvSpPr>
          <p:spPr>
            <a:xfrm>
              <a:off x="1159379" y="3098669"/>
              <a:ext cx="84455" cy="118745"/>
            </a:xfrm>
            <a:custGeom>
              <a:avLst/>
              <a:gdLst/>
              <a:ahLst/>
              <a:cxnLst/>
              <a:rect l="l" t="t" r="r" b="b"/>
              <a:pathLst>
                <a:path w="84455" h="118744">
                  <a:moveTo>
                    <a:pt x="67809" y="90004"/>
                  </a:moveTo>
                  <a:lnTo>
                    <a:pt x="52842" y="90004"/>
                  </a:lnTo>
                  <a:lnTo>
                    <a:pt x="52842" y="118392"/>
                  </a:lnTo>
                  <a:lnTo>
                    <a:pt x="67809" y="118392"/>
                  </a:lnTo>
                  <a:lnTo>
                    <a:pt x="67809" y="90004"/>
                  </a:lnTo>
                  <a:close/>
                </a:path>
                <a:path w="84455" h="118744">
                  <a:moveTo>
                    <a:pt x="67809" y="0"/>
                  </a:moveTo>
                  <a:lnTo>
                    <a:pt x="55595" y="0"/>
                  </a:lnTo>
                  <a:lnTo>
                    <a:pt x="0" y="76646"/>
                  </a:lnTo>
                  <a:lnTo>
                    <a:pt x="0" y="90004"/>
                  </a:lnTo>
                  <a:lnTo>
                    <a:pt x="84260" y="90004"/>
                  </a:lnTo>
                  <a:lnTo>
                    <a:pt x="84260" y="76646"/>
                  </a:lnTo>
                  <a:lnTo>
                    <a:pt x="14699" y="76646"/>
                  </a:lnTo>
                  <a:lnTo>
                    <a:pt x="52842" y="23377"/>
                  </a:lnTo>
                  <a:lnTo>
                    <a:pt x="67809" y="23377"/>
                  </a:lnTo>
                  <a:lnTo>
                    <a:pt x="67809" y="0"/>
                  </a:lnTo>
                  <a:close/>
                </a:path>
                <a:path w="84455" h="118744">
                  <a:moveTo>
                    <a:pt x="67809" y="23377"/>
                  </a:moveTo>
                  <a:lnTo>
                    <a:pt x="52842" y="23377"/>
                  </a:lnTo>
                  <a:lnTo>
                    <a:pt x="52842" y="76646"/>
                  </a:lnTo>
                  <a:lnTo>
                    <a:pt x="67809" y="76646"/>
                  </a:lnTo>
                  <a:lnTo>
                    <a:pt x="67809" y="23377"/>
                  </a:lnTo>
                  <a:close/>
                </a:path>
              </a:pathLst>
            </a:custGeom>
            <a:solidFill>
              <a:srgbClr val="252525"/>
            </a:solidFill>
          </p:spPr>
          <p:txBody>
            <a:bodyPr wrap="square" lIns="0" tIns="0" rIns="0" bIns="0" rtlCol="0"/>
            <a:lstStyle/>
            <a:p>
              <a:endParaRPr/>
            </a:p>
          </p:txBody>
        </p:sp>
        <p:sp>
          <p:nvSpPr>
            <p:cNvPr id="113" name="object 51"/>
            <p:cNvSpPr/>
            <p:nvPr/>
          </p:nvSpPr>
          <p:spPr>
            <a:xfrm>
              <a:off x="1164278" y="2739651"/>
              <a:ext cx="80645" cy="118745"/>
            </a:xfrm>
            <a:custGeom>
              <a:avLst/>
              <a:gdLst/>
              <a:ahLst/>
              <a:cxnLst/>
              <a:rect l="l" t="t" r="r" b="b"/>
              <a:pathLst>
                <a:path w="80644" h="118744">
                  <a:moveTo>
                    <a:pt x="15700" y="84494"/>
                  </a:moveTo>
                  <a:lnTo>
                    <a:pt x="0" y="85663"/>
                  </a:lnTo>
                  <a:lnTo>
                    <a:pt x="1181" y="92127"/>
                  </a:lnTo>
                  <a:lnTo>
                    <a:pt x="6424" y="102654"/>
                  </a:lnTo>
                  <a:lnTo>
                    <a:pt x="17313" y="113425"/>
                  </a:lnTo>
                  <a:lnTo>
                    <a:pt x="28402" y="117350"/>
                  </a:lnTo>
                  <a:lnTo>
                    <a:pt x="43836" y="118509"/>
                  </a:lnTo>
                  <a:lnTo>
                    <a:pt x="54759" y="115711"/>
                  </a:lnTo>
                  <a:lnTo>
                    <a:pt x="65281" y="108745"/>
                  </a:lnTo>
                  <a:lnTo>
                    <a:pt x="66939" y="106870"/>
                  </a:lnTo>
                  <a:lnTo>
                    <a:pt x="33153" y="106870"/>
                  </a:lnTo>
                  <a:lnTo>
                    <a:pt x="28048" y="104866"/>
                  </a:lnTo>
                  <a:lnTo>
                    <a:pt x="19571" y="97519"/>
                  </a:lnTo>
                  <a:lnTo>
                    <a:pt x="16868" y="91841"/>
                  </a:lnTo>
                  <a:lnTo>
                    <a:pt x="15700" y="84494"/>
                  </a:lnTo>
                  <a:close/>
                </a:path>
                <a:path w="80644" h="118744">
                  <a:moveTo>
                    <a:pt x="39143" y="106703"/>
                  </a:moveTo>
                  <a:lnTo>
                    <a:pt x="33153" y="106870"/>
                  </a:lnTo>
                  <a:lnTo>
                    <a:pt x="46335" y="106870"/>
                  </a:lnTo>
                  <a:lnTo>
                    <a:pt x="39143" y="106703"/>
                  </a:lnTo>
                  <a:close/>
                </a:path>
                <a:path w="80644" h="118744">
                  <a:moveTo>
                    <a:pt x="70784" y="51097"/>
                  </a:moveTo>
                  <a:lnTo>
                    <a:pt x="46635" y="51097"/>
                  </a:lnTo>
                  <a:lnTo>
                    <a:pt x="52925" y="53435"/>
                  </a:lnTo>
                  <a:lnTo>
                    <a:pt x="62503" y="63120"/>
                  </a:lnTo>
                  <a:lnTo>
                    <a:pt x="64889" y="69632"/>
                  </a:lnTo>
                  <a:lnTo>
                    <a:pt x="64889" y="86665"/>
                  </a:lnTo>
                  <a:lnTo>
                    <a:pt x="62403" y="93678"/>
                  </a:lnTo>
                  <a:lnTo>
                    <a:pt x="57414" y="98855"/>
                  </a:lnTo>
                  <a:lnTo>
                    <a:pt x="52441" y="104198"/>
                  </a:lnTo>
                  <a:lnTo>
                    <a:pt x="46335" y="106870"/>
                  </a:lnTo>
                  <a:lnTo>
                    <a:pt x="66939" y="106870"/>
                  </a:lnTo>
                  <a:lnTo>
                    <a:pt x="76169" y="96428"/>
                  </a:lnTo>
                  <a:lnTo>
                    <a:pt x="79446" y="85010"/>
                  </a:lnTo>
                  <a:lnTo>
                    <a:pt x="80134" y="68981"/>
                  </a:lnTo>
                  <a:lnTo>
                    <a:pt x="75941" y="57477"/>
                  </a:lnTo>
                  <a:lnTo>
                    <a:pt x="70784" y="51097"/>
                  </a:lnTo>
                  <a:close/>
                </a:path>
                <a:path w="80644" h="118744">
                  <a:moveTo>
                    <a:pt x="75033" y="0"/>
                  </a:moveTo>
                  <a:lnTo>
                    <a:pt x="14466" y="0"/>
                  </a:lnTo>
                  <a:lnTo>
                    <a:pt x="2669" y="60782"/>
                  </a:lnTo>
                  <a:lnTo>
                    <a:pt x="16701" y="62619"/>
                  </a:lnTo>
                  <a:lnTo>
                    <a:pt x="18921" y="59112"/>
                  </a:lnTo>
                  <a:lnTo>
                    <a:pt x="21974" y="56440"/>
                  </a:lnTo>
                  <a:lnTo>
                    <a:pt x="29733" y="52099"/>
                  </a:lnTo>
                  <a:lnTo>
                    <a:pt x="34071" y="51097"/>
                  </a:lnTo>
                  <a:lnTo>
                    <a:pt x="70784" y="51097"/>
                  </a:lnTo>
                  <a:lnTo>
                    <a:pt x="67025" y="46446"/>
                  </a:lnTo>
                  <a:lnTo>
                    <a:pt x="65477" y="45586"/>
                  </a:lnTo>
                  <a:lnTo>
                    <a:pt x="19855" y="45586"/>
                  </a:lnTo>
                  <a:lnTo>
                    <a:pt x="26429" y="13859"/>
                  </a:lnTo>
                  <a:lnTo>
                    <a:pt x="75033" y="13859"/>
                  </a:lnTo>
                  <a:lnTo>
                    <a:pt x="75033" y="0"/>
                  </a:lnTo>
                  <a:close/>
                </a:path>
                <a:path w="80644" h="118744">
                  <a:moveTo>
                    <a:pt x="42881" y="38239"/>
                  </a:moveTo>
                  <a:lnTo>
                    <a:pt x="34855" y="38239"/>
                  </a:lnTo>
                  <a:lnTo>
                    <a:pt x="27180" y="40744"/>
                  </a:lnTo>
                  <a:lnTo>
                    <a:pt x="19855" y="45586"/>
                  </a:lnTo>
                  <a:lnTo>
                    <a:pt x="65477" y="45586"/>
                  </a:lnTo>
                  <a:lnTo>
                    <a:pt x="55910" y="40277"/>
                  </a:lnTo>
                  <a:lnTo>
                    <a:pt x="42881" y="38239"/>
                  </a:lnTo>
                  <a:close/>
                </a:path>
              </a:pathLst>
            </a:custGeom>
            <a:solidFill>
              <a:srgbClr val="252525"/>
            </a:solidFill>
          </p:spPr>
          <p:txBody>
            <a:bodyPr wrap="square" lIns="0" tIns="0" rIns="0" bIns="0" rtlCol="0"/>
            <a:lstStyle/>
            <a:p>
              <a:endParaRPr/>
            </a:p>
          </p:txBody>
        </p:sp>
        <p:sp>
          <p:nvSpPr>
            <p:cNvPr id="114" name="object 52"/>
            <p:cNvSpPr/>
            <p:nvPr/>
          </p:nvSpPr>
          <p:spPr>
            <a:xfrm>
              <a:off x="1163716" y="2377937"/>
              <a:ext cx="80010" cy="120014"/>
            </a:xfrm>
            <a:custGeom>
              <a:avLst/>
              <a:gdLst/>
              <a:ahLst/>
              <a:cxnLst/>
              <a:rect l="l" t="t" r="r" b="b"/>
              <a:pathLst>
                <a:path w="80009" h="120014">
                  <a:moveTo>
                    <a:pt x="33222" y="0"/>
                  </a:moveTo>
                  <a:lnTo>
                    <a:pt x="2816" y="34435"/>
                  </a:lnTo>
                  <a:lnTo>
                    <a:pt x="0" y="65649"/>
                  </a:lnTo>
                  <a:lnTo>
                    <a:pt x="938" y="78179"/>
                  </a:lnTo>
                  <a:lnTo>
                    <a:pt x="28941" y="117794"/>
                  </a:lnTo>
                  <a:lnTo>
                    <a:pt x="42198" y="119753"/>
                  </a:lnTo>
                  <a:lnTo>
                    <a:pt x="49506" y="119753"/>
                  </a:lnTo>
                  <a:lnTo>
                    <a:pt x="56047" y="118083"/>
                  </a:lnTo>
                  <a:lnTo>
                    <a:pt x="61803" y="114743"/>
                  </a:lnTo>
                  <a:lnTo>
                    <a:pt x="67576" y="111236"/>
                  </a:lnTo>
                  <a:lnTo>
                    <a:pt x="70695" y="107897"/>
                  </a:lnTo>
                  <a:lnTo>
                    <a:pt x="37626" y="107897"/>
                  </a:lnTo>
                  <a:lnTo>
                    <a:pt x="33505" y="106561"/>
                  </a:lnTo>
                  <a:lnTo>
                    <a:pt x="25630" y="101885"/>
                  </a:lnTo>
                  <a:lnTo>
                    <a:pt x="22568" y="98362"/>
                  </a:lnTo>
                  <a:lnTo>
                    <a:pt x="20390" y="93703"/>
                  </a:lnTo>
                  <a:lnTo>
                    <a:pt x="18205" y="89194"/>
                  </a:lnTo>
                  <a:lnTo>
                    <a:pt x="17103" y="84352"/>
                  </a:lnTo>
                  <a:lnTo>
                    <a:pt x="17103" y="71828"/>
                  </a:lnTo>
                  <a:lnTo>
                    <a:pt x="19456" y="65649"/>
                  </a:lnTo>
                  <a:lnTo>
                    <a:pt x="24161" y="60807"/>
                  </a:lnTo>
                  <a:lnTo>
                    <a:pt x="28883" y="56131"/>
                  </a:lnTo>
                  <a:lnTo>
                    <a:pt x="34227" y="53948"/>
                  </a:lnTo>
                  <a:lnTo>
                    <a:pt x="14831" y="53948"/>
                  </a:lnTo>
                  <a:lnTo>
                    <a:pt x="30151" y="14719"/>
                  </a:lnTo>
                  <a:lnTo>
                    <a:pt x="37927" y="10878"/>
                  </a:lnTo>
                  <a:lnTo>
                    <a:pt x="69633" y="10878"/>
                  </a:lnTo>
                  <a:lnTo>
                    <a:pt x="61471" y="3008"/>
                  </a:lnTo>
                  <a:lnTo>
                    <a:pt x="50625" y="193"/>
                  </a:lnTo>
                  <a:lnTo>
                    <a:pt x="33222" y="0"/>
                  </a:lnTo>
                  <a:close/>
                </a:path>
                <a:path w="80009" h="120014">
                  <a:moveTo>
                    <a:pt x="41948" y="107730"/>
                  </a:moveTo>
                  <a:lnTo>
                    <a:pt x="37626" y="107897"/>
                  </a:lnTo>
                  <a:lnTo>
                    <a:pt x="48272" y="107897"/>
                  </a:lnTo>
                  <a:lnTo>
                    <a:pt x="41948" y="107730"/>
                  </a:lnTo>
                  <a:close/>
                </a:path>
                <a:path w="80009" h="120014">
                  <a:moveTo>
                    <a:pt x="70932" y="53793"/>
                  </a:moveTo>
                  <a:lnTo>
                    <a:pt x="48188" y="53793"/>
                  </a:lnTo>
                  <a:lnTo>
                    <a:pt x="53828" y="56131"/>
                  </a:lnTo>
                  <a:lnTo>
                    <a:pt x="58348" y="60841"/>
                  </a:lnTo>
                  <a:lnTo>
                    <a:pt x="62804" y="65649"/>
                  </a:lnTo>
                  <a:lnTo>
                    <a:pt x="64998" y="71828"/>
                  </a:lnTo>
                  <a:lnTo>
                    <a:pt x="65057" y="88693"/>
                  </a:lnTo>
                  <a:lnTo>
                    <a:pt x="62788" y="95373"/>
                  </a:lnTo>
                  <a:lnTo>
                    <a:pt x="53694" y="105392"/>
                  </a:lnTo>
                  <a:lnTo>
                    <a:pt x="48272" y="107897"/>
                  </a:lnTo>
                  <a:lnTo>
                    <a:pt x="70695" y="107897"/>
                  </a:lnTo>
                  <a:lnTo>
                    <a:pt x="72098" y="106394"/>
                  </a:lnTo>
                  <a:lnTo>
                    <a:pt x="76227" y="98362"/>
                  </a:lnTo>
                  <a:lnTo>
                    <a:pt x="79240" y="88095"/>
                  </a:lnTo>
                  <a:lnTo>
                    <a:pt x="79901" y="72735"/>
                  </a:lnTo>
                  <a:lnTo>
                    <a:pt x="76149" y="60807"/>
                  </a:lnTo>
                  <a:lnTo>
                    <a:pt x="70932" y="53793"/>
                  </a:lnTo>
                  <a:close/>
                </a:path>
                <a:path w="80009" h="120014">
                  <a:moveTo>
                    <a:pt x="44350" y="40936"/>
                  </a:moveTo>
                  <a:lnTo>
                    <a:pt x="38661" y="40936"/>
                  </a:lnTo>
                  <a:lnTo>
                    <a:pt x="33205" y="42271"/>
                  </a:lnTo>
                  <a:lnTo>
                    <a:pt x="27982" y="44776"/>
                  </a:lnTo>
                  <a:lnTo>
                    <a:pt x="22793" y="47448"/>
                  </a:lnTo>
                  <a:lnTo>
                    <a:pt x="18371" y="51456"/>
                  </a:lnTo>
                  <a:lnTo>
                    <a:pt x="14831" y="53948"/>
                  </a:lnTo>
                  <a:lnTo>
                    <a:pt x="34227" y="53948"/>
                  </a:lnTo>
                  <a:lnTo>
                    <a:pt x="34606" y="53793"/>
                  </a:lnTo>
                  <a:lnTo>
                    <a:pt x="70932" y="53793"/>
                  </a:lnTo>
                  <a:lnTo>
                    <a:pt x="68104" y="49991"/>
                  </a:lnTo>
                  <a:lnTo>
                    <a:pt x="57168" y="43232"/>
                  </a:lnTo>
                  <a:lnTo>
                    <a:pt x="44350" y="40936"/>
                  </a:lnTo>
                  <a:close/>
                </a:path>
                <a:path w="80009" h="120014">
                  <a:moveTo>
                    <a:pt x="69633" y="10878"/>
                  </a:moveTo>
                  <a:lnTo>
                    <a:pt x="48622" y="10878"/>
                  </a:lnTo>
                  <a:lnTo>
                    <a:pt x="53611" y="12882"/>
                  </a:lnTo>
                  <a:lnTo>
                    <a:pt x="60101" y="19561"/>
                  </a:lnTo>
                  <a:lnTo>
                    <a:pt x="61970" y="23736"/>
                  </a:lnTo>
                  <a:lnTo>
                    <a:pt x="63305" y="29414"/>
                  </a:lnTo>
                  <a:lnTo>
                    <a:pt x="78188" y="28412"/>
                  </a:lnTo>
                  <a:lnTo>
                    <a:pt x="77354" y="24006"/>
                  </a:lnTo>
                  <a:lnTo>
                    <a:pt x="72425" y="13570"/>
                  </a:lnTo>
                  <a:lnTo>
                    <a:pt x="69633" y="10878"/>
                  </a:lnTo>
                  <a:close/>
                </a:path>
              </a:pathLst>
            </a:custGeom>
            <a:solidFill>
              <a:srgbClr val="252525"/>
            </a:solidFill>
          </p:spPr>
          <p:txBody>
            <a:bodyPr wrap="square" lIns="0" tIns="0" rIns="0" bIns="0" rtlCol="0"/>
            <a:lstStyle/>
            <a:p>
              <a:endParaRPr/>
            </a:p>
          </p:txBody>
        </p:sp>
        <p:sp>
          <p:nvSpPr>
            <p:cNvPr id="115" name="object 53"/>
            <p:cNvSpPr/>
            <p:nvPr/>
          </p:nvSpPr>
          <p:spPr>
            <a:xfrm>
              <a:off x="1165278" y="2018109"/>
              <a:ext cx="79375" cy="117475"/>
            </a:xfrm>
            <a:custGeom>
              <a:avLst/>
              <a:gdLst/>
              <a:ahLst/>
              <a:cxnLst/>
              <a:rect l="l" t="t" r="r" b="b"/>
              <a:pathLst>
                <a:path w="79375" h="117475">
                  <a:moveTo>
                    <a:pt x="78871" y="0"/>
                  </a:moveTo>
                  <a:lnTo>
                    <a:pt x="0" y="0"/>
                  </a:lnTo>
                  <a:lnTo>
                    <a:pt x="0" y="14026"/>
                  </a:lnTo>
                  <a:lnTo>
                    <a:pt x="52259" y="23003"/>
                  </a:lnTo>
                  <a:lnTo>
                    <a:pt x="45034" y="33421"/>
                  </a:lnTo>
                  <a:lnTo>
                    <a:pt x="24610" y="77613"/>
                  </a:lnTo>
                  <a:lnTo>
                    <a:pt x="17035" y="116889"/>
                  </a:lnTo>
                  <a:lnTo>
                    <a:pt x="32576" y="114631"/>
                  </a:lnTo>
                  <a:lnTo>
                    <a:pt x="33926" y="103557"/>
                  </a:lnTo>
                  <a:lnTo>
                    <a:pt x="36419" y="91460"/>
                  </a:lnTo>
                  <a:lnTo>
                    <a:pt x="50182" y="53872"/>
                  </a:lnTo>
                  <a:lnTo>
                    <a:pt x="71378" y="19943"/>
                  </a:lnTo>
                  <a:lnTo>
                    <a:pt x="78871" y="11354"/>
                  </a:lnTo>
                  <a:lnTo>
                    <a:pt x="78871" y="0"/>
                  </a:lnTo>
                  <a:close/>
                </a:path>
              </a:pathLst>
            </a:custGeom>
            <a:solidFill>
              <a:srgbClr val="252525"/>
            </a:solidFill>
          </p:spPr>
          <p:txBody>
            <a:bodyPr wrap="square" lIns="0" tIns="0" rIns="0" bIns="0" rtlCol="0"/>
            <a:lstStyle/>
            <a:p>
              <a:endParaRPr/>
            </a:p>
          </p:txBody>
        </p:sp>
        <p:sp>
          <p:nvSpPr>
            <p:cNvPr id="116" name="object 54"/>
            <p:cNvSpPr/>
            <p:nvPr/>
          </p:nvSpPr>
          <p:spPr>
            <a:xfrm>
              <a:off x="1164105" y="1655446"/>
              <a:ext cx="80645" cy="120650"/>
            </a:xfrm>
            <a:custGeom>
              <a:avLst/>
              <a:gdLst/>
              <a:ahLst/>
              <a:cxnLst/>
              <a:rect l="l" t="t" r="r" b="b"/>
              <a:pathLst>
                <a:path w="80644" h="120650">
                  <a:moveTo>
                    <a:pt x="38117" y="0"/>
                  </a:moveTo>
                  <a:lnTo>
                    <a:pt x="24888" y="2463"/>
                  </a:lnTo>
                  <a:lnTo>
                    <a:pt x="14466" y="8821"/>
                  </a:lnTo>
                  <a:lnTo>
                    <a:pt x="8092" y="14665"/>
                  </a:lnTo>
                  <a:lnTo>
                    <a:pt x="4922" y="21846"/>
                  </a:lnTo>
                  <a:lnTo>
                    <a:pt x="4971" y="36373"/>
                  </a:lnTo>
                  <a:lnTo>
                    <a:pt x="6407" y="41216"/>
                  </a:lnTo>
                  <a:lnTo>
                    <a:pt x="9410" y="45224"/>
                  </a:lnTo>
                  <a:lnTo>
                    <a:pt x="12397" y="49398"/>
                  </a:lnTo>
                  <a:lnTo>
                    <a:pt x="16985" y="52404"/>
                  </a:lnTo>
                  <a:lnTo>
                    <a:pt x="23192" y="54742"/>
                  </a:lnTo>
                  <a:lnTo>
                    <a:pt x="15767" y="56579"/>
                  </a:lnTo>
                  <a:lnTo>
                    <a:pt x="10044" y="60085"/>
                  </a:lnTo>
                  <a:lnTo>
                    <a:pt x="2018" y="70438"/>
                  </a:lnTo>
                  <a:lnTo>
                    <a:pt x="0" y="76951"/>
                  </a:lnTo>
                  <a:lnTo>
                    <a:pt x="143" y="88098"/>
                  </a:lnTo>
                  <a:lnTo>
                    <a:pt x="31583" y="119562"/>
                  </a:lnTo>
                  <a:lnTo>
                    <a:pt x="48301" y="120259"/>
                  </a:lnTo>
                  <a:lnTo>
                    <a:pt x="60212" y="116454"/>
                  </a:lnTo>
                  <a:lnTo>
                    <a:pt x="70612" y="109012"/>
                  </a:lnTo>
                  <a:lnTo>
                    <a:pt x="35706" y="109012"/>
                  </a:lnTo>
                  <a:lnTo>
                    <a:pt x="31418" y="107843"/>
                  </a:lnTo>
                  <a:lnTo>
                    <a:pt x="27430" y="105672"/>
                  </a:lnTo>
                  <a:lnTo>
                    <a:pt x="23442" y="103668"/>
                  </a:lnTo>
                  <a:lnTo>
                    <a:pt x="20439" y="100663"/>
                  </a:lnTo>
                  <a:lnTo>
                    <a:pt x="18420" y="96822"/>
                  </a:lnTo>
                  <a:lnTo>
                    <a:pt x="16401" y="92814"/>
                  </a:lnTo>
                  <a:lnTo>
                    <a:pt x="15383" y="88807"/>
                  </a:lnTo>
                  <a:lnTo>
                    <a:pt x="15452" y="77786"/>
                  </a:lnTo>
                  <a:lnTo>
                    <a:pt x="17703" y="72275"/>
                  </a:lnTo>
                  <a:lnTo>
                    <a:pt x="26946" y="63258"/>
                  </a:lnTo>
                  <a:lnTo>
                    <a:pt x="32786" y="60920"/>
                  </a:lnTo>
                  <a:lnTo>
                    <a:pt x="70528" y="60920"/>
                  </a:lnTo>
                  <a:lnTo>
                    <a:pt x="64839" y="57080"/>
                  </a:lnTo>
                  <a:lnTo>
                    <a:pt x="57347" y="54742"/>
                  </a:lnTo>
                  <a:lnTo>
                    <a:pt x="63387" y="52404"/>
                  </a:lnTo>
                  <a:lnTo>
                    <a:pt x="67892" y="49398"/>
                  </a:lnTo>
                  <a:lnTo>
                    <a:pt x="68130" y="49064"/>
                  </a:lnTo>
                  <a:lnTo>
                    <a:pt x="34304" y="49064"/>
                  </a:lnTo>
                  <a:lnTo>
                    <a:pt x="29482" y="47394"/>
                  </a:lnTo>
                  <a:lnTo>
                    <a:pt x="25778" y="43721"/>
                  </a:lnTo>
                  <a:lnTo>
                    <a:pt x="22057" y="40214"/>
                  </a:lnTo>
                  <a:lnTo>
                    <a:pt x="20343" y="36039"/>
                  </a:lnTo>
                  <a:lnTo>
                    <a:pt x="20205" y="25018"/>
                  </a:lnTo>
                  <a:lnTo>
                    <a:pt x="22091" y="20844"/>
                  </a:lnTo>
                  <a:lnTo>
                    <a:pt x="25862" y="17337"/>
                  </a:lnTo>
                  <a:lnTo>
                    <a:pt x="29616" y="13663"/>
                  </a:lnTo>
                  <a:lnTo>
                    <a:pt x="34355" y="11994"/>
                  </a:lnTo>
                  <a:lnTo>
                    <a:pt x="67256" y="11994"/>
                  </a:lnTo>
                  <a:lnTo>
                    <a:pt x="63121" y="6933"/>
                  </a:lnTo>
                  <a:lnTo>
                    <a:pt x="52404" y="1716"/>
                  </a:lnTo>
                  <a:lnTo>
                    <a:pt x="38117" y="0"/>
                  </a:lnTo>
                  <a:close/>
                </a:path>
                <a:path w="80644" h="120650">
                  <a:moveTo>
                    <a:pt x="40311" y="108845"/>
                  </a:moveTo>
                  <a:lnTo>
                    <a:pt x="35706" y="109012"/>
                  </a:lnTo>
                  <a:lnTo>
                    <a:pt x="47469" y="109012"/>
                  </a:lnTo>
                  <a:lnTo>
                    <a:pt x="40311" y="108845"/>
                  </a:lnTo>
                  <a:close/>
                </a:path>
                <a:path w="80644" h="120650">
                  <a:moveTo>
                    <a:pt x="70528" y="60920"/>
                  </a:moveTo>
                  <a:lnTo>
                    <a:pt x="47019" y="60920"/>
                  </a:lnTo>
                  <a:lnTo>
                    <a:pt x="53025" y="63258"/>
                  </a:lnTo>
                  <a:lnTo>
                    <a:pt x="57814" y="67767"/>
                  </a:lnTo>
                  <a:lnTo>
                    <a:pt x="62603" y="72442"/>
                  </a:lnTo>
                  <a:lnTo>
                    <a:pt x="64864" y="77786"/>
                  </a:lnTo>
                  <a:lnTo>
                    <a:pt x="65005" y="92146"/>
                  </a:lnTo>
                  <a:lnTo>
                    <a:pt x="62670" y="97824"/>
                  </a:lnTo>
                  <a:lnTo>
                    <a:pt x="58014" y="102166"/>
                  </a:lnTo>
                  <a:lnTo>
                    <a:pt x="53359" y="106674"/>
                  </a:lnTo>
                  <a:lnTo>
                    <a:pt x="47469" y="109012"/>
                  </a:lnTo>
                  <a:lnTo>
                    <a:pt x="70612" y="109012"/>
                  </a:lnTo>
                  <a:lnTo>
                    <a:pt x="71082" y="108676"/>
                  </a:lnTo>
                  <a:lnTo>
                    <a:pt x="77994" y="97824"/>
                  </a:lnTo>
                  <a:lnTo>
                    <a:pt x="80289" y="84966"/>
                  </a:lnTo>
                  <a:lnTo>
                    <a:pt x="80289" y="77786"/>
                  </a:lnTo>
                  <a:lnTo>
                    <a:pt x="78337" y="71440"/>
                  </a:lnTo>
                  <a:lnTo>
                    <a:pt x="74433" y="66097"/>
                  </a:lnTo>
                  <a:lnTo>
                    <a:pt x="70528" y="60920"/>
                  </a:lnTo>
                  <a:close/>
                </a:path>
                <a:path w="80644" h="120650">
                  <a:moveTo>
                    <a:pt x="67256" y="11994"/>
                  </a:moveTo>
                  <a:lnTo>
                    <a:pt x="45717" y="11994"/>
                  </a:lnTo>
                  <a:lnTo>
                    <a:pt x="50439" y="13830"/>
                  </a:lnTo>
                  <a:lnTo>
                    <a:pt x="54243" y="17337"/>
                  </a:lnTo>
                  <a:lnTo>
                    <a:pt x="58031" y="21011"/>
                  </a:lnTo>
                  <a:lnTo>
                    <a:pt x="59722" y="25018"/>
                  </a:lnTo>
                  <a:lnTo>
                    <a:pt x="59786" y="36373"/>
                  </a:lnTo>
                  <a:lnTo>
                    <a:pt x="58098" y="40214"/>
                  </a:lnTo>
                  <a:lnTo>
                    <a:pt x="54410" y="43888"/>
                  </a:lnTo>
                  <a:lnTo>
                    <a:pt x="50723" y="47394"/>
                  </a:lnTo>
                  <a:lnTo>
                    <a:pt x="46001" y="49064"/>
                  </a:lnTo>
                  <a:lnTo>
                    <a:pt x="68130" y="49064"/>
                  </a:lnTo>
                  <a:lnTo>
                    <a:pt x="70862" y="45224"/>
                  </a:lnTo>
                  <a:lnTo>
                    <a:pt x="73815" y="41216"/>
                  </a:lnTo>
                  <a:lnTo>
                    <a:pt x="75300" y="36373"/>
                  </a:lnTo>
                  <a:lnTo>
                    <a:pt x="75272" y="29492"/>
                  </a:lnTo>
                  <a:lnTo>
                    <a:pt x="72242" y="18096"/>
                  </a:lnTo>
                  <a:lnTo>
                    <a:pt x="67256" y="11994"/>
                  </a:lnTo>
                  <a:close/>
                </a:path>
              </a:pathLst>
            </a:custGeom>
            <a:solidFill>
              <a:srgbClr val="252525"/>
            </a:solidFill>
          </p:spPr>
          <p:txBody>
            <a:bodyPr wrap="square" lIns="0" tIns="0" rIns="0" bIns="0" rtlCol="0"/>
            <a:lstStyle/>
            <a:p>
              <a:endParaRPr/>
            </a:p>
          </p:txBody>
        </p:sp>
        <p:sp>
          <p:nvSpPr>
            <p:cNvPr id="117" name="object 55"/>
            <p:cNvSpPr/>
            <p:nvPr/>
          </p:nvSpPr>
          <p:spPr>
            <a:xfrm>
              <a:off x="1545463" y="2456179"/>
              <a:ext cx="1812139" cy="2536301"/>
            </a:xfrm>
            <a:prstGeom prst="rect">
              <a:avLst/>
            </a:prstGeom>
            <a:blipFill>
              <a:blip r:embed="rId3" cstate="print"/>
              <a:stretch>
                <a:fillRect/>
              </a:stretch>
            </a:blipFill>
          </p:spPr>
          <p:txBody>
            <a:bodyPr wrap="square" lIns="0" tIns="0" rIns="0" bIns="0" rtlCol="0"/>
            <a:lstStyle/>
            <a:p>
              <a:endParaRPr/>
            </a:p>
          </p:txBody>
        </p:sp>
        <p:sp>
          <p:nvSpPr>
            <p:cNvPr id="118" name="object 56"/>
            <p:cNvSpPr/>
            <p:nvPr/>
          </p:nvSpPr>
          <p:spPr>
            <a:xfrm>
              <a:off x="3906716" y="3093827"/>
              <a:ext cx="111760" cy="105410"/>
            </a:xfrm>
            <a:custGeom>
              <a:avLst/>
              <a:gdLst/>
              <a:ahLst/>
              <a:cxnLst/>
              <a:rect l="l" t="t" r="r" b="b"/>
              <a:pathLst>
                <a:path w="111760" h="105410">
                  <a:moveTo>
                    <a:pt x="72414" y="0"/>
                  </a:moveTo>
                  <a:lnTo>
                    <a:pt x="38209" y="0"/>
                  </a:lnTo>
                  <a:lnTo>
                    <a:pt x="10511" y="20038"/>
                  </a:lnTo>
                  <a:lnTo>
                    <a:pt x="0" y="52600"/>
                  </a:lnTo>
                  <a:lnTo>
                    <a:pt x="10511" y="85162"/>
                  </a:lnTo>
                  <a:lnTo>
                    <a:pt x="38209" y="105200"/>
                  </a:lnTo>
                  <a:lnTo>
                    <a:pt x="72414" y="105200"/>
                  </a:lnTo>
                  <a:lnTo>
                    <a:pt x="84878" y="96183"/>
                  </a:lnTo>
                  <a:lnTo>
                    <a:pt x="42881" y="96183"/>
                  </a:lnTo>
                  <a:lnTo>
                    <a:pt x="39877" y="95181"/>
                  </a:lnTo>
                  <a:lnTo>
                    <a:pt x="41503" y="95181"/>
                  </a:lnTo>
                  <a:lnTo>
                    <a:pt x="21297" y="80486"/>
                  </a:lnTo>
                  <a:lnTo>
                    <a:pt x="19521" y="80486"/>
                  </a:lnTo>
                  <a:lnTo>
                    <a:pt x="17853" y="77982"/>
                  </a:lnTo>
                  <a:lnTo>
                    <a:pt x="18711" y="77982"/>
                  </a:lnTo>
                  <a:lnTo>
                    <a:pt x="10983" y="54103"/>
                  </a:lnTo>
                  <a:lnTo>
                    <a:pt x="10011" y="54103"/>
                  </a:lnTo>
                  <a:lnTo>
                    <a:pt x="10011" y="51097"/>
                  </a:lnTo>
                  <a:lnTo>
                    <a:pt x="10983" y="51097"/>
                  </a:lnTo>
                  <a:lnTo>
                    <a:pt x="18711" y="27218"/>
                  </a:lnTo>
                  <a:lnTo>
                    <a:pt x="17853" y="27218"/>
                  </a:lnTo>
                  <a:lnTo>
                    <a:pt x="19521" y="24713"/>
                  </a:lnTo>
                  <a:lnTo>
                    <a:pt x="21297" y="24713"/>
                  </a:lnTo>
                  <a:lnTo>
                    <a:pt x="41503" y="10019"/>
                  </a:lnTo>
                  <a:lnTo>
                    <a:pt x="39877" y="10019"/>
                  </a:lnTo>
                  <a:lnTo>
                    <a:pt x="42881" y="9017"/>
                  </a:lnTo>
                  <a:lnTo>
                    <a:pt x="84878" y="9017"/>
                  </a:lnTo>
                  <a:lnTo>
                    <a:pt x="72414" y="0"/>
                  </a:lnTo>
                  <a:close/>
                </a:path>
                <a:path w="111760" h="105410">
                  <a:moveTo>
                    <a:pt x="41503" y="95181"/>
                  </a:moveTo>
                  <a:lnTo>
                    <a:pt x="39877" y="95181"/>
                  </a:lnTo>
                  <a:lnTo>
                    <a:pt x="42881" y="96183"/>
                  </a:lnTo>
                  <a:lnTo>
                    <a:pt x="41503" y="95181"/>
                  </a:lnTo>
                  <a:close/>
                </a:path>
                <a:path w="111760" h="105410">
                  <a:moveTo>
                    <a:pt x="69286" y="95181"/>
                  </a:moveTo>
                  <a:lnTo>
                    <a:pt x="41503" y="95181"/>
                  </a:lnTo>
                  <a:lnTo>
                    <a:pt x="42881" y="96183"/>
                  </a:lnTo>
                  <a:lnTo>
                    <a:pt x="67909" y="96183"/>
                  </a:lnTo>
                  <a:lnTo>
                    <a:pt x="69286" y="95181"/>
                  </a:lnTo>
                  <a:close/>
                </a:path>
                <a:path w="111760" h="105410">
                  <a:moveTo>
                    <a:pt x="91593" y="78959"/>
                  </a:moveTo>
                  <a:lnTo>
                    <a:pt x="67909" y="96183"/>
                  </a:lnTo>
                  <a:lnTo>
                    <a:pt x="70745" y="95181"/>
                  </a:lnTo>
                  <a:lnTo>
                    <a:pt x="86263" y="95181"/>
                  </a:lnTo>
                  <a:lnTo>
                    <a:pt x="100111" y="85162"/>
                  </a:lnTo>
                  <a:lnTo>
                    <a:pt x="101618" y="80486"/>
                  </a:lnTo>
                  <a:lnTo>
                    <a:pt x="91101" y="80486"/>
                  </a:lnTo>
                  <a:lnTo>
                    <a:pt x="91593" y="78959"/>
                  </a:lnTo>
                  <a:close/>
                </a:path>
                <a:path w="111760" h="105410">
                  <a:moveTo>
                    <a:pt x="86263" y="95181"/>
                  </a:moveTo>
                  <a:lnTo>
                    <a:pt x="70745" y="95181"/>
                  </a:lnTo>
                  <a:lnTo>
                    <a:pt x="67909" y="96183"/>
                  </a:lnTo>
                  <a:lnTo>
                    <a:pt x="84878" y="96183"/>
                  </a:lnTo>
                  <a:lnTo>
                    <a:pt x="86263" y="95181"/>
                  </a:lnTo>
                  <a:close/>
                </a:path>
                <a:path w="111760" h="105410">
                  <a:moveTo>
                    <a:pt x="17853" y="77982"/>
                  </a:moveTo>
                  <a:lnTo>
                    <a:pt x="19521" y="80486"/>
                  </a:lnTo>
                  <a:lnTo>
                    <a:pt x="18975" y="78798"/>
                  </a:lnTo>
                  <a:lnTo>
                    <a:pt x="17853" y="77982"/>
                  </a:lnTo>
                  <a:close/>
                </a:path>
                <a:path w="111760" h="105410">
                  <a:moveTo>
                    <a:pt x="18975" y="78798"/>
                  </a:moveTo>
                  <a:lnTo>
                    <a:pt x="19521" y="80486"/>
                  </a:lnTo>
                  <a:lnTo>
                    <a:pt x="21297" y="80486"/>
                  </a:lnTo>
                  <a:lnTo>
                    <a:pt x="18975" y="78798"/>
                  </a:lnTo>
                  <a:close/>
                </a:path>
                <a:path w="111760" h="105410">
                  <a:moveTo>
                    <a:pt x="92937" y="77982"/>
                  </a:moveTo>
                  <a:lnTo>
                    <a:pt x="91593" y="78959"/>
                  </a:lnTo>
                  <a:lnTo>
                    <a:pt x="91101" y="80486"/>
                  </a:lnTo>
                  <a:lnTo>
                    <a:pt x="92937" y="77982"/>
                  </a:lnTo>
                  <a:close/>
                </a:path>
                <a:path w="111760" h="105410">
                  <a:moveTo>
                    <a:pt x="102425" y="77982"/>
                  </a:moveTo>
                  <a:lnTo>
                    <a:pt x="92937" y="77982"/>
                  </a:lnTo>
                  <a:lnTo>
                    <a:pt x="91101" y="80486"/>
                  </a:lnTo>
                  <a:lnTo>
                    <a:pt x="101618" y="80486"/>
                  </a:lnTo>
                  <a:lnTo>
                    <a:pt x="102425" y="77982"/>
                  </a:lnTo>
                  <a:close/>
                </a:path>
                <a:path w="111760" h="105410">
                  <a:moveTo>
                    <a:pt x="100099" y="52517"/>
                  </a:moveTo>
                  <a:lnTo>
                    <a:pt x="91593" y="78959"/>
                  </a:lnTo>
                  <a:lnTo>
                    <a:pt x="92937" y="77982"/>
                  </a:lnTo>
                  <a:lnTo>
                    <a:pt x="102425" y="77982"/>
                  </a:lnTo>
                  <a:lnTo>
                    <a:pt x="110118" y="54103"/>
                  </a:lnTo>
                  <a:lnTo>
                    <a:pt x="100612" y="54103"/>
                  </a:lnTo>
                  <a:lnTo>
                    <a:pt x="100099" y="52517"/>
                  </a:lnTo>
                  <a:close/>
                </a:path>
                <a:path w="111760" h="105410">
                  <a:moveTo>
                    <a:pt x="18711" y="77982"/>
                  </a:moveTo>
                  <a:lnTo>
                    <a:pt x="17853" y="77982"/>
                  </a:lnTo>
                  <a:lnTo>
                    <a:pt x="18975" y="78798"/>
                  </a:lnTo>
                  <a:lnTo>
                    <a:pt x="18711" y="77982"/>
                  </a:lnTo>
                  <a:close/>
                </a:path>
                <a:path w="111760" h="105410">
                  <a:moveTo>
                    <a:pt x="10011" y="51097"/>
                  </a:moveTo>
                  <a:lnTo>
                    <a:pt x="10011" y="54103"/>
                  </a:lnTo>
                  <a:lnTo>
                    <a:pt x="10497" y="52600"/>
                  </a:lnTo>
                  <a:lnTo>
                    <a:pt x="10011" y="51097"/>
                  </a:lnTo>
                  <a:close/>
                </a:path>
                <a:path w="111760" h="105410">
                  <a:moveTo>
                    <a:pt x="10497" y="52600"/>
                  </a:moveTo>
                  <a:lnTo>
                    <a:pt x="10011" y="54103"/>
                  </a:lnTo>
                  <a:lnTo>
                    <a:pt x="10983" y="54103"/>
                  </a:lnTo>
                  <a:lnTo>
                    <a:pt x="10497" y="52600"/>
                  </a:lnTo>
                  <a:close/>
                </a:path>
                <a:path w="111760" h="105410">
                  <a:moveTo>
                    <a:pt x="102114" y="46254"/>
                  </a:moveTo>
                  <a:lnTo>
                    <a:pt x="100099" y="52517"/>
                  </a:lnTo>
                  <a:lnTo>
                    <a:pt x="100612" y="54103"/>
                  </a:lnTo>
                  <a:lnTo>
                    <a:pt x="110123" y="51097"/>
                  </a:lnTo>
                  <a:lnTo>
                    <a:pt x="109339" y="48665"/>
                  </a:lnTo>
                  <a:lnTo>
                    <a:pt x="102114" y="46254"/>
                  </a:lnTo>
                  <a:close/>
                </a:path>
                <a:path w="111760" h="105410">
                  <a:moveTo>
                    <a:pt x="109339" y="48665"/>
                  </a:moveTo>
                  <a:lnTo>
                    <a:pt x="110123" y="51097"/>
                  </a:lnTo>
                  <a:lnTo>
                    <a:pt x="100612" y="54103"/>
                  </a:lnTo>
                  <a:lnTo>
                    <a:pt x="110118" y="54103"/>
                  </a:lnTo>
                  <a:lnTo>
                    <a:pt x="111624" y="49427"/>
                  </a:lnTo>
                  <a:lnTo>
                    <a:pt x="109339" y="48665"/>
                  </a:lnTo>
                  <a:close/>
                </a:path>
                <a:path w="111760" h="105410">
                  <a:moveTo>
                    <a:pt x="10983" y="51097"/>
                  </a:moveTo>
                  <a:lnTo>
                    <a:pt x="10011" y="51097"/>
                  </a:lnTo>
                  <a:lnTo>
                    <a:pt x="10497" y="52600"/>
                  </a:lnTo>
                  <a:lnTo>
                    <a:pt x="10983" y="51097"/>
                  </a:lnTo>
                  <a:close/>
                </a:path>
                <a:path w="111760" h="105410">
                  <a:moveTo>
                    <a:pt x="91596" y="26243"/>
                  </a:moveTo>
                  <a:lnTo>
                    <a:pt x="100099" y="52517"/>
                  </a:lnTo>
                  <a:lnTo>
                    <a:pt x="102114" y="46254"/>
                  </a:lnTo>
                  <a:lnTo>
                    <a:pt x="108562" y="46254"/>
                  </a:lnTo>
                  <a:lnTo>
                    <a:pt x="102426" y="27218"/>
                  </a:lnTo>
                  <a:lnTo>
                    <a:pt x="92937" y="27218"/>
                  </a:lnTo>
                  <a:lnTo>
                    <a:pt x="91596" y="26243"/>
                  </a:lnTo>
                  <a:close/>
                </a:path>
                <a:path w="111760" h="105410">
                  <a:moveTo>
                    <a:pt x="108562" y="46254"/>
                  </a:moveTo>
                  <a:lnTo>
                    <a:pt x="102114" y="46254"/>
                  </a:lnTo>
                  <a:lnTo>
                    <a:pt x="109339" y="48665"/>
                  </a:lnTo>
                  <a:lnTo>
                    <a:pt x="108562" y="46254"/>
                  </a:lnTo>
                  <a:close/>
                </a:path>
                <a:path w="111760" h="105410">
                  <a:moveTo>
                    <a:pt x="19521" y="24713"/>
                  </a:moveTo>
                  <a:lnTo>
                    <a:pt x="17853" y="27218"/>
                  </a:lnTo>
                  <a:lnTo>
                    <a:pt x="18975" y="26402"/>
                  </a:lnTo>
                  <a:lnTo>
                    <a:pt x="19521" y="24713"/>
                  </a:lnTo>
                  <a:close/>
                </a:path>
                <a:path w="111760" h="105410">
                  <a:moveTo>
                    <a:pt x="18975" y="26402"/>
                  </a:moveTo>
                  <a:lnTo>
                    <a:pt x="17853" y="27218"/>
                  </a:lnTo>
                  <a:lnTo>
                    <a:pt x="18711" y="27218"/>
                  </a:lnTo>
                  <a:lnTo>
                    <a:pt x="18975" y="26402"/>
                  </a:lnTo>
                  <a:close/>
                </a:path>
                <a:path w="111760" h="105410">
                  <a:moveTo>
                    <a:pt x="91101" y="24713"/>
                  </a:moveTo>
                  <a:lnTo>
                    <a:pt x="91596" y="26243"/>
                  </a:lnTo>
                  <a:lnTo>
                    <a:pt x="92937" y="27218"/>
                  </a:lnTo>
                  <a:lnTo>
                    <a:pt x="91101" y="24713"/>
                  </a:lnTo>
                  <a:close/>
                </a:path>
                <a:path w="111760" h="105410">
                  <a:moveTo>
                    <a:pt x="101618" y="24713"/>
                  </a:moveTo>
                  <a:lnTo>
                    <a:pt x="91101" y="24713"/>
                  </a:lnTo>
                  <a:lnTo>
                    <a:pt x="92937" y="27218"/>
                  </a:lnTo>
                  <a:lnTo>
                    <a:pt x="102426" y="27218"/>
                  </a:lnTo>
                  <a:lnTo>
                    <a:pt x="101618" y="24713"/>
                  </a:lnTo>
                  <a:close/>
                </a:path>
                <a:path w="111760" h="105410">
                  <a:moveTo>
                    <a:pt x="21297" y="24713"/>
                  </a:moveTo>
                  <a:lnTo>
                    <a:pt x="19521" y="24713"/>
                  </a:lnTo>
                  <a:lnTo>
                    <a:pt x="18975" y="26402"/>
                  </a:lnTo>
                  <a:lnTo>
                    <a:pt x="21297" y="24713"/>
                  </a:lnTo>
                  <a:close/>
                </a:path>
                <a:path w="111760" h="105410">
                  <a:moveTo>
                    <a:pt x="67909" y="9017"/>
                  </a:moveTo>
                  <a:lnTo>
                    <a:pt x="91596" y="26243"/>
                  </a:lnTo>
                  <a:lnTo>
                    <a:pt x="91101" y="24713"/>
                  </a:lnTo>
                  <a:lnTo>
                    <a:pt x="101618" y="24713"/>
                  </a:lnTo>
                  <a:lnTo>
                    <a:pt x="100111" y="20038"/>
                  </a:lnTo>
                  <a:lnTo>
                    <a:pt x="86263" y="10019"/>
                  </a:lnTo>
                  <a:lnTo>
                    <a:pt x="70745" y="10019"/>
                  </a:lnTo>
                  <a:lnTo>
                    <a:pt x="67909" y="9017"/>
                  </a:lnTo>
                  <a:close/>
                </a:path>
                <a:path w="111760" h="105410">
                  <a:moveTo>
                    <a:pt x="42881" y="9017"/>
                  </a:moveTo>
                  <a:lnTo>
                    <a:pt x="39877" y="10019"/>
                  </a:lnTo>
                  <a:lnTo>
                    <a:pt x="41503" y="10019"/>
                  </a:lnTo>
                  <a:lnTo>
                    <a:pt x="42881" y="9017"/>
                  </a:lnTo>
                  <a:close/>
                </a:path>
                <a:path w="111760" h="105410">
                  <a:moveTo>
                    <a:pt x="67909" y="9017"/>
                  </a:moveTo>
                  <a:lnTo>
                    <a:pt x="42881" y="9017"/>
                  </a:lnTo>
                  <a:lnTo>
                    <a:pt x="41503" y="10019"/>
                  </a:lnTo>
                  <a:lnTo>
                    <a:pt x="69286" y="10019"/>
                  </a:lnTo>
                  <a:lnTo>
                    <a:pt x="67909" y="9017"/>
                  </a:lnTo>
                  <a:close/>
                </a:path>
                <a:path w="111760" h="105410">
                  <a:moveTo>
                    <a:pt x="84878" y="9017"/>
                  </a:moveTo>
                  <a:lnTo>
                    <a:pt x="67909" y="9017"/>
                  </a:lnTo>
                  <a:lnTo>
                    <a:pt x="70745" y="10019"/>
                  </a:lnTo>
                  <a:lnTo>
                    <a:pt x="86263" y="10019"/>
                  </a:lnTo>
                  <a:lnTo>
                    <a:pt x="84878" y="9017"/>
                  </a:lnTo>
                  <a:close/>
                </a:path>
              </a:pathLst>
            </a:custGeom>
            <a:solidFill>
              <a:srgbClr val="0000FF"/>
            </a:solidFill>
          </p:spPr>
          <p:txBody>
            <a:bodyPr wrap="square" lIns="0" tIns="0" rIns="0" bIns="0" rtlCol="0"/>
            <a:lstStyle/>
            <a:p>
              <a:endParaRPr/>
            </a:p>
          </p:txBody>
        </p:sp>
        <p:sp>
          <p:nvSpPr>
            <p:cNvPr id="119" name="object 57"/>
            <p:cNvSpPr/>
            <p:nvPr/>
          </p:nvSpPr>
          <p:spPr>
            <a:xfrm>
              <a:off x="3776571" y="2252222"/>
              <a:ext cx="111760" cy="105410"/>
            </a:xfrm>
            <a:custGeom>
              <a:avLst/>
              <a:gdLst/>
              <a:ahLst/>
              <a:cxnLst/>
              <a:rect l="l" t="t" r="r" b="b"/>
              <a:pathLst>
                <a:path w="111760" h="105410">
                  <a:moveTo>
                    <a:pt x="72414" y="0"/>
                  </a:moveTo>
                  <a:lnTo>
                    <a:pt x="38209" y="0"/>
                  </a:lnTo>
                  <a:lnTo>
                    <a:pt x="10511" y="20038"/>
                  </a:lnTo>
                  <a:lnTo>
                    <a:pt x="0" y="52600"/>
                  </a:lnTo>
                  <a:lnTo>
                    <a:pt x="10511" y="85162"/>
                  </a:lnTo>
                  <a:lnTo>
                    <a:pt x="38209" y="105200"/>
                  </a:lnTo>
                  <a:lnTo>
                    <a:pt x="72414" y="105200"/>
                  </a:lnTo>
                  <a:lnTo>
                    <a:pt x="84878" y="96183"/>
                  </a:lnTo>
                  <a:lnTo>
                    <a:pt x="42881" y="96183"/>
                  </a:lnTo>
                  <a:lnTo>
                    <a:pt x="39877" y="95181"/>
                  </a:lnTo>
                  <a:lnTo>
                    <a:pt x="41503" y="95181"/>
                  </a:lnTo>
                  <a:lnTo>
                    <a:pt x="21297" y="80486"/>
                  </a:lnTo>
                  <a:lnTo>
                    <a:pt x="19521" y="80486"/>
                  </a:lnTo>
                  <a:lnTo>
                    <a:pt x="17853" y="77982"/>
                  </a:lnTo>
                  <a:lnTo>
                    <a:pt x="18711" y="77982"/>
                  </a:lnTo>
                  <a:lnTo>
                    <a:pt x="10983" y="54103"/>
                  </a:lnTo>
                  <a:lnTo>
                    <a:pt x="10011" y="54103"/>
                  </a:lnTo>
                  <a:lnTo>
                    <a:pt x="10011" y="51097"/>
                  </a:lnTo>
                  <a:lnTo>
                    <a:pt x="10983" y="51097"/>
                  </a:lnTo>
                  <a:lnTo>
                    <a:pt x="18711" y="27218"/>
                  </a:lnTo>
                  <a:lnTo>
                    <a:pt x="17853" y="27218"/>
                  </a:lnTo>
                  <a:lnTo>
                    <a:pt x="19521" y="24713"/>
                  </a:lnTo>
                  <a:lnTo>
                    <a:pt x="21297" y="24713"/>
                  </a:lnTo>
                  <a:lnTo>
                    <a:pt x="41503" y="10019"/>
                  </a:lnTo>
                  <a:lnTo>
                    <a:pt x="39877" y="10019"/>
                  </a:lnTo>
                  <a:lnTo>
                    <a:pt x="42881" y="9017"/>
                  </a:lnTo>
                  <a:lnTo>
                    <a:pt x="84878" y="9017"/>
                  </a:lnTo>
                  <a:lnTo>
                    <a:pt x="72414" y="0"/>
                  </a:lnTo>
                  <a:close/>
                </a:path>
                <a:path w="111760" h="105410">
                  <a:moveTo>
                    <a:pt x="41503" y="95181"/>
                  </a:moveTo>
                  <a:lnTo>
                    <a:pt x="39877" y="95181"/>
                  </a:lnTo>
                  <a:lnTo>
                    <a:pt x="42881" y="96183"/>
                  </a:lnTo>
                  <a:lnTo>
                    <a:pt x="41503" y="95181"/>
                  </a:lnTo>
                  <a:close/>
                </a:path>
                <a:path w="111760" h="105410">
                  <a:moveTo>
                    <a:pt x="69286" y="95181"/>
                  </a:moveTo>
                  <a:lnTo>
                    <a:pt x="41503" y="95181"/>
                  </a:lnTo>
                  <a:lnTo>
                    <a:pt x="42881" y="96183"/>
                  </a:lnTo>
                  <a:lnTo>
                    <a:pt x="67909" y="96183"/>
                  </a:lnTo>
                  <a:lnTo>
                    <a:pt x="69286" y="95181"/>
                  </a:lnTo>
                  <a:close/>
                </a:path>
                <a:path w="111760" h="105410">
                  <a:moveTo>
                    <a:pt x="91593" y="78959"/>
                  </a:moveTo>
                  <a:lnTo>
                    <a:pt x="67909" y="96183"/>
                  </a:lnTo>
                  <a:lnTo>
                    <a:pt x="70745" y="95181"/>
                  </a:lnTo>
                  <a:lnTo>
                    <a:pt x="86263" y="95181"/>
                  </a:lnTo>
                  <a:lnTo>
                    <a:pt x="100111" y="85162"/>
                  </a:lnTo>
                  <a:lnTo>
                    <a:pt x="101618" y="80486"/>
                  </a:lnTo>
                  <a:lnTo>
                    <a:pt x="91101" y="80486"/>
                  </a:lnTo>
                  <a:lnTo>
                    <a:pt x="91593" y="78959"/>
                  </a:lnTo>
                  <a:close/>
                </a:path>
                <a:path w="111760" h="105410">
                  <a:moveTo>
                    <a:pt x="86263" y="95181"/>
                  </a:moveTo>
                  <a:lnTo>
                    <a:pt x="70745" y="95181"/>
                  </a:lnTo>
                  <a:lnTo>
                    <a:pt x="67909" y="96183"/>
                  </a:lnTo>
                  <a:lnTo>
                    <a:pt x="84878" y="96183"/>
                  </a:lnTo>
                  <a:lnTo>
                    <a:pt x="86263" y="95181"/>
                  </a:lnTo>
                  <a:close/>
                </a:path>
                <a:path w="111760" h="105410">
                  <a:moveTo>
                    <a:pt x="17853" y="77982"/>
                  </a:moveTo>
                  <a:lnTo>
                    <a:pt x="19521" y="80486"/>
                  </a:lnTo>
                  <a:lnTo>
                    <a:pt x="18975" y="78798"/>
                  </a:lnTo>
                  <a:lnTo>
                    <a:pt x="17853" y="77982"/>
                  </a:lnTo>
                  <a:close/>
                </a:path>
                <a:path w="111760" h="105410">
                  <a:moveTo>
                    <a:pt x="18975" y="78798"/>
                  </a:moveTo>
                  <a:lnTo>
                    <a:pt x="19521" y="80486"/>
                  </a:lnTo>
                  <a:lnTo>
                    <a:pt x="21297" y="80486"/>
                  </a:lnTo>
                  <a:lnTo>
                    <a:pt x="18975" y="78798"/>
                  </a:lnTo>
                  <a:close/>
                </a:path>
                <a:path w="111760" h="105410">
                  <a:moveTo>
                    <a:pt x="92937" y="77982"/>
                  </a:moveTo>
                  <a:lnTo>
                    <a:pt x="91593" y="78959"/>
                  </a:lnTo>
                  <a:lnTo>
                    <a:pt x="91101" y="80486"/>
                  </a:lnTo>
                  <a:lnTo>
                    <a:pt x="92937" y="77982"/>
                  </a:lnTo>
                  <a:close/>
                </a:path>
                <a:path w="111760" h="105410">
                  <a:moveTo>
                    <a:pt x="102425" y="77982"/>
                  </a:moveTo>
                  <a:lnTo>
                    <a:pt x="92937" y="77982"/>
                  </a:lnTo>
                  <a:lnTo>
                    <a:pt x="91101" y="80486"/>
                  </a:lnTo>
                  <a:lnTo>
                    <a:pt x="101618" y="80486"/>
                  </a:lnTo>
                  <a:lnTo>
                    <a:pt x="102425" y="77982"/>
                  </a:lnTo>
                  <a:close/>
                </a:path>
                <a:path w="111760" h="105410">
                  <a:moveTo>
                    <a:pt x="100099" y="52517"/>
                  </a:moveTo>
                  <a:lnTo>
                    <a:pt x="91593" y="78959"/>
                  </a:lnTo>
                  <a:lnTo>
                    <a:pt x="92937" y="77982"/>
                  </a:lnTo>
                  <a:lnTo>
                    <a:pt x="102425" y="77982"/>
                  </a:lnTo>
                  <a:lnTo>
                    <a:pt x="110118" y="54103"/>
                  </a:lnTo>
                  <a:lnTo>
                    <a:pt x="100612" y="54103"/>
                  </a:lnTo>
                  <a:lnTo>
                    <a:pt x="100099" y="52517"/>
                  </a:lnTo>
                  <a:close/>
                </a:path>
                <a:path w="111760" h="105410">
                  <a:moveTo>
                    <a:pt x="18711" y="77982"/>
                  </a:moveTo>
                  <a:lnTo>
                    <a:pt x="17853" y="77982"/>
                  </a:lnTo>
                  <a:lnTo>
                    <a:pt x="18975" y="78798"/>
                  </a:lnTo>
                  <a:lnTo>
                    <a:pt x="18711" y="77982"/>
                  </a:lnTo>
                  <a:close/>
                </a:path>
                <a:path w="111760" h="105410">
                  <a:moveTo>
                    <a:pt x="10011" y="51097"/>
                  </a:moveTo>
                  <a:lnTo>
                    <a:pt x="10011" y="54103"/>
                  </a:lnTo>
                  <a:lnTo>
                    <a:pt x="10497" y="52600"/>
                  </a:lnTo>
                  <a:lnTo>
                    <a:pt x="10011" y="51097"/>
                  </a:lnTo>
                  <a:close/>
                </a:path>
                <a:path w="111760" h="105410">
                  <a:moveTo>
                    <a:pt x="10497" y="52600"/>
                  </a:moveTo>
                  <a:lnTo>
                    <a:pt x="10011" y="54103"/>
                  </a:lnTo>
                  <a:lnTo>
                    <a:pt x="10983" y="54103"/>
                  </a:lnTo>
                  <a:lnTo>
                    <a:pt x="10497" y="52600"/>
                  </a:lnTo>
                  <a:close/>
                </a:path>
                <a:path w="111760" h="105410">
                  <a:moveTo>
                    <a:pt x="102114" y="46254"/>
                  </a:moveTo>
                  <a:lnTo>
                    <a:pt x="100099" y="52517"/>
                  </a:lnTo>
                  <a:lnTo>
                    <a:pt x="100612" y="54103"/>
                  </a:lnTo>
                  <a:lnTo>
                    <a:pt x="110123" y="51097"/>
                  </a:lnTo>
                  <a:lnTo>
                    <a:pt x="109339" y="48665"/>
                  </a:lnTo>
                  <a:lnTo>
                    <a:pt x="102114" y="46254"/>
                  </a:lnTo>
                  <a:close/>
                </a:path>
                <a:path w="111760" h="105410">
                  <a:moveTo>
                    <a:pt x="109339" y="48665"/>
                  </a:moveTo>
                  <a:lnTo>
                    <a:pt x="110123" y="51097"/>
                  </a:lnTo>
                  <a:lnTo>
                    <a:pt x="100612" y="54103"/>
                  </a:lnTo>
                  <a:lnTo>
                    <a:pt x="110118" y="54103"/>
                  </a:lnTo>
                  <a:lnTo>
                    <a:pt x="111624" y="49427"/>
                  </a:lnTo>
                  <a:lnTo>
                    <a:pt x="109339" y="48665"/>
                  </a:lnTo>
                  <a:close/>
                </a:path>
                <a:path w="111760" h="105410">
                  <a:moveTo>
                    <a:pt x="10983" y="51097"/>
                  </a:moveTo>
                  <a:lnTo>
                    <a:pt x="10011" y="51097"/>
                  </a:lnTo>
                  <a:lnTo>
                    <a:pt x="10497" y="52600"/>
                  </a:lnTo>
                  <a:lnTo>
                    <a:pt x="10983" y="51097"/>
                  </a:lnTo>
                  <a:close/>
                </a:path>
                <a:path w="111760" h="105410">
                  <a:moveTo>
                    <a:pt x="91596" y="26243"/>
                  </a:moveTo>
                  <a:lnTo>
                    <a:pt x="100099" y="52517"/>
                  </a:lnTo>
                  <a:lnTo>
                    <a:pt x="102114" y="46254"/>
                  </a:lnTo>
                  <a:lnTo>
                    <a:pt x="108562" y="46254"/>
                  </a:lnTo>
                  <a:lnTo>
                    <a:pt x="102426" y="27218"/>
                  </a:lnTo>
                  <a:lnTo>
                    <a:pt x="92937" y="27218"/>
                  </a:lnTo>
                  <a:lnTo>
                    <a:pt x="91596" y="26243"/>
                  </a:lnTo>
                  <a:close/>
                </a:path>
                <a:path w="111760" h="105410">
                  <a:moveTo>
                    <a:pt x="108562" y="46254"/>
                  </a:moveTo>
                  <a:lnTo>
                    <a:pt x="102114" y="46254"/>
                  </a:lnTo>
                  <a:lnTo>
                    <a:pt x="109339" y="48665"/>
                  </a:lnTo>
                  <a:lnTo>
                    <a:pt x="108562" y="46254"/>
                  </a:lnTo>
                  <a:close/>
                </a:path>
                <a:path w="111760" h="105410">
                  <a:moveTo>
                    <a:pt x="19521" y="24713"/>
                  </a:moveTo>
                  <a:lnTo>
                    <a:pt x="17853" y="27218"/>
                  </a:lnTo>
                  <a:lnTo>
                    <a:pt x="18975" y="26402"/>
                  </a:lnTo>
                  <a:lnTo>
                    <a:pt x="19521" y="24713"/>
                  </a:lnTo>
                  <a:close/>
                </a:path>
                <a:path w="111760" h="105410">
                  <a:moveTo>
                    <a:pt x="18975" y="26402"/>
                  </a:moveTo>
                  <a:lnTo>
                    <a:pt x="17853" y="27218"/>
                  </a:lnTo>
                  <a:lnTo>
                    <a:pt x="18711" y="27218"/>
                  </a:lnTo>
                  <a:lnTo>
                    <a:pt x="18975" y="26402"/>
                  </a:lnTo>
                  <a:close/>
                </a:path>
                <a:path w="111760" h="105410">
                  <a:moveTo>
                    <a:pt x="91101" y="24713"/>
                  </a:moveTo>
                  <a:lnTo>
                    <a:pt x="91596" y="26243"/>
                  </a:lnTo>
                  <a:lnTo>
                    <a:pt x="92937" y="27218"/>
                  </a:lnTo>
                  <a:lnTo>
                    <a:pt x="91101" y="24713"/>
                  </a:lnTo>
                  <a:close/>
                </a:path>
                <a:path w="111760" h="105410">
                  <a:moveTo>
                    <a:pt x="101618" y="24713"/>
                  </a:moveTo>
                  <a:lnTo>
                    <a:pt x="91101" y="24713"/>
                  </a:lnTo>
                  <a:lnTo>
                    <a:pt x="92937" y="27218"/>
                  </a:lnTo>
                  <a:lnTo>
                    <a:pt x="102426" y="27218"/>
                  </a:lnTo>
                  <a:lnTo>
                    <a:pt x="101618" y="24713"/>
                  </a:lnTo>
                  <a:close/>
                </a:path>
                <a:path w="111760" h="105410">
                  <a:moveTo>
                    <a:pt x="21297" y="24713"/>
                  </a:moveTo>
                  <a:lnTo>
                    <a:pt x="19521" y="24713"/>
                  </a:lnTo>
                  <a:lnTo>
                    <a:pt x="18975" y="26402"/>
                  </a:lnTo>
                  <a:lnTo>
                    <a:pt x="21297" y="24713"/>
                  </a:lnTo>
                  <a:close/>
                </a:path>
                <a:path w="111760" h="105410">
                  <a:moveTo>
                    <a:pt x="67909" y="9017"/>
                  </a:moveTo>
                  <a:lnTo>
                    <a:pt x="91596" y="26243"/>
                  </a:lnTo>
                  <a:lnTo>
                    <a:pt x="91101" y="24713"/>
                  </a:lnTo>
                  <a:lnTo>
                    <a:pt x="101618" y="24713"/>
                  </a:lnTo>
                  <a:lnTo>
                    <a:pt x="100111" y="20038"/>
                  </a:lnTo>
                  <a:lnTo>
                    <a:pt x="86263" y="10019"/>
                  </a:lnTo>
                  <a:lnTo>
                    <a:pt x="70745" y="10019"/>
                  </a:lnTo>
                  <a:lnTo>
                    <a:pt x="67909" y="9017"/>
                  </a:lnTo>
                  <a:close/>
                </a:path>
                <a:path w="111760" h="105410">
                  <a:moveTo>
                    <a:pt x="42881" y="9017"/>
                  </a:moveTo>
                  <a:lnTo>
                    <a:pt x="39877" y="10019"/>
                  </a:lnTo>
                  <a:lnTo>
                    <a:pt x="41503" y="10019"/>
                  </a:lnTo>
                  <a:lnTo>
                    <a:pt x="42881" y="9017"/>
                  </a:lnTo>
                  <a:close/>
                </a:path>
                <a:path w="111760" h="105410">
                  <a:moveTo>
                    <a:pt x="67909" y="9017"/>
                  </a:moveTo>
                  <a:lnTo>
                    <a:pt x="42881" y="9017"/>
                  </a:lnTo>
                  <a:lnTo>
                    <a:pt x="41503" y="10019"/>
                  </a:lnTo>
                  <a:lnTo>
                    <a:pt x="69286" y="10019"/>
                  </a:lnTo>
                  <a:lnTo>
                    <a:pt x="67909" y="9017"/>
                  </a:lnTo>
                  <a:close/>
                </a:path>
                <a:path w="111760" h="105410">
                  <a:moveTo>
                    <a:pt x="84878" y="9017"/>
                  </a:moveTo>
                  <a:lnTo>
                    <a:pt x="67909" y="9017"/>
                  </a:lnTo>
                  <a:lnTo>
                    <a:pt x="70745" y="10019"/>
                  </a:lnTo>
                  <a:lnTo>
                    <a:pt x="86263" y="10019"/>
                  </a:lnTo>
                  <a:lnTo>
                    <a:pt x="84878" y="9017"/>
                  </a:lnTo>
                  <a:close/>
                </a:path>
              </a:pathLst>
            </a:custGeom>
            <a:solidFill>
              <a:srgbClr val="0000FF"/>
            </a:solidFill>
          </p:spPr>
          <p:txBody>
            <a:bodyPr wrap="square" lIns="0" tIns="0" rIns="0" bIns="0" rtlCol="0"/>
            <a:lstStyle/>
            <a:p>
              <a:endParaRPr/>
            </a:p>
          </p:txBody>
        </p:sp>
        <p:sp>
          <p:nvSpPr>
            <p:cNvPr id="120" name="object 58"/>
            <p:cNvSpPr/>
            <p:nvPr/>
          </p:nvSpPr>
          <p:spPr>
            <a:xfrm>
              <a:off x="3446201" y="1731228"/>
              <a:ext cx="111760" cy="105410"/>
            </a:xfrm>
            <a:custGeom>
              <a:avLst/>
              <a:gdLst/>
              <a:ahLst/>
              <a:cxnLst/>
              <a:rect l="l" t="t" r="r" b="b"/>
              <a:pathLst>
                <a:path w="111760" h="105410">
                  <a:moveTo>
                    <a:pt x="72414" y="0"/>
                  </a:moveTo>
                  <a:lnTo>
                    <a:pt x="38209" y="0"/>
                  </a:lnTo>
                  <a:lnTo>
                    <a:pt x="10511" y="20038"/>
                  </a:lnTo>
                  <a:lnTo>
                    <a:pt x="0" y="52600"/>
                  </a:lnTo>
                  <a:lnTo>
                    <a:pt x="10511" y="85162"/>
                  </a:lnTo>
                  <a:lnTo>
                    <a:pt x="38209" y="105200"/>
                  </a:lnTo>
                  <a:lnTo>
                    <a:pt x="72414" y="105200"/>
                  </a:lnTo>
                  <a:lnTo>
                    <a:pt x="84878" y="96183"/>
                  </a:lnTo>
                  <a:lnTo>
                    <a:pt x="42881" y="96183"/>
                  </a:lnTo>
                  <a:lnTo>
                    <a:pt x="39877" y="95181"/>
                  </a:lnTo>
                  <a:lnTo>
                    <a:pt x="41503" y="95181"/>
                  </a:lnTo>
                  <a:lnTo>
                    <a:pt x="21297" y="80486"/>
                  </a:lnTo>
                  <a:lnTo>
                    <a:pt x="19521" y="80486"/>
                  </a:lnTo>
                  <a:lnTo>
                    <a:pt x="17853" y="77982"/>
                  </a:lnTo>
                  <a:lnTo>
                    <a:pt x="18711" y="77982"/>
                  </a:lnTo>
                  <a:lnTo>
                    <a:pt x="10983" y="54103"/>
                  </a:lnTo>
                  <a:lnTo>
                    <a:pt x="10011" y="54103"/>
                  </a:lnTo>
                  <a:lnTo>
                    <a:pt x="10011" y="51097"/>
                  </a:lnTo>
                  <a:lnTo>
                    <a:pt x="10983" y="51097"/>
                  </a:lnTo>
                  <a:lnTo>
                    <a:pt x="18711" y="27218"/>
                  </a:lnTo>
                  <a:lnTo>
                    <a:pt x="17853" y="27218"/>
                  </a:lnTo>
                  <a:lnTo>
                    <a:pt x="19521" y="24713"/>
                  </a:lnTo>
                  <a:lnTo>
                    <a:pt x="21297" y="24713"/>
                  </a:lnTo>
                  <a:lnTo>
                    <a:pt x="41503" y="10019"/>
                  </a:lnTo>
                  <a:lnTo>
                    <a:pt x="39877" y="10019"/>
                  </a:lnTo>
                  <a:lnTo>
                    <a:pt x="42881" y="9017"/>
                  </a:lnTo>
                  <a:lnTo>
                    <a:pt x="84878" y="9017"/>
                  </a:lnTo>
                  <a:lnTo>
                    <a:pt x="72414" y="0"/>
                  </a:lnTo>
                  <a:close/>
                </a:path>
                <a:path w="111760" h="105410">
                  <a:moveTo>
                    <a:pt x="41503" y="95181"/>
                  </a:moveTo>
                  <a:lnTo>
                    <a:pt x="39877" y="95181"/>
                  </a:lnTo>
                  <a:lnTo>
                    <a:pt x="42881" y="96183"/>
                  </a:lnTo>
                  <a:lnTo>
                    <a:pt x="41503" y="95181"/>
                  </a:lnTo>
                  <a:close/>
                </a:path>
                <a:path w="111760" h="105410">
                  <a:moveTo>
                    <a:pt x="69286" y="95181"/>
                  </a:moveTo>
                  <a:lnTo>
                    <a:pt x="41503" y="95181"/>
                  </a:lnTo>
                  <a:lnTo>
                    <a:pt x="42881" y="96183"/>
                  </a:lnTo>
                  <a:lnTo>
                    <a:pt x="67909" y="96183"/>
                  </a:lnTo>
                  <a:lnTo>
                    <a:pt x="69286" y="95181"/>
                  </a:lnTo>
                  <a:close/>
                </a:path>
                <a:path w="111760" h="105410">
                  <a:moveTo>
                    <a:pt x="91593" y="78959"/>
                  </a:moveTo>
                  <a:lnTo>
                    <a:pt x="67909" y="96183"/>
                  </a:lnTo>
                  <a:lnTo>
                    <a:pt x="70745" y="95181"/>
                  </a:lnTo>
                  <a:lnTo>
                    <a:pt x="86263" y="95181"/>
                  </a:lnTo>
                  <a:lnTo>
                    <a:pt x="100111" y="85162"/>
                  </a:lnTo>
                  <a:lnTo>
                    <a:pt x="101618" y="80486"/>
                  </a:lnTo>
                  <a:lnTo>
                    <a:pt x="91101" y="80486"/>
                  </a:lnTo>
                  <a:lnTo>
                    <a:pt x="91593" y="78959"/>
                  </a:lnTo>
                  <a:close/>
                </a:path>
                <a:path w="111760" h="105410">
                  <a:moveTo>
                    <a:pt x="86263" y="95181"/>
                  </a:moveTo>
                  <a:lnTo>
                    <a:pt x="70745" y="95181"/>
                  </a:lnTo>
                  <a:lnTo>
                    <a:pt x="67909" y="96183"/>
                  </a:lnTo>
                  <a:lnTo>
                    <a:pt x="84878" y="96183"/>
                  </a:lnTo>
                  <a:lnTo>
                    <a:pt x="86263" y="95181"/>
                  </a:lnTo>
                  <a:close/>
                </a:path>
                <a:path w="111760" h="105410">
                  <a:moveTo>
                    <a:pt x="17853" y="77982"/>
                  </a:moveTo>
                  <a:lnTo>
                    <a:pt x="19521" y="80486"/>
                  </a:lnTo>
                  <a:lnTo>
                    <a:pt x="18975" y="78798"/>
                  </a:lnTo>
                  <a:lnTo>
                    <a:pt x="17853" y="77982"/>
                  </a:lnTo>
                  <a:close/>
                </a:path>
                <a:path w="111760" h="105410">
                  <a:moveTo>
                    <a:pt x="18975" y="78798"/>
                  </a:moveTo>
                  <a:lnTo>
                    <a:pt x="19521" y="80486"/>
                  </a:lnTo>
                  <a:lnTo>
                    <a:pt x="21297" y="80486"/>
                  </a:lnTo>
                  <a:lnTo>
                    <a:pt x="18975" y="78798"/>
                  </a:lnTo>
                  <a:close/>
                </a:path>
                <a:path w="111760" h="105410">
                  <a:moveTo>
                    <a:pt x="92937" y="77982"/>
                  </a:moveTo>
                  <a:lnTo>
                    <a:pt x="91593" y="78959"/>
                  </a:lnTo>
                  <a:lnTo>
                    <a:pt x="91101" y="80486"/>
                  </a:lnTo>
                  <a:lnTo>
                    <a:pt x="92937" y="77982"/>
                  </a:lnTo>
                  <a:close/>
                </a:path>
                <a:path w="111760" h="105410">
                  <a:moveTo>
                    <a:pt x="102425" y="77982"/>
                  </a:moveTo>
                  <a:lnTo>
                    <a:pt x="92937" y="77982"/>
                  </a:lnTo>
                  <a:lnTo>
                    <a:pt x="91101" y="80486"/>
                  </a:lnTo>
                  <a:lnTo>
                    <a:pt x="101618" y="80486"/>
                  </a:lnTo>
                  <a:lnTo>
                    <a:pt x="102425" y="77982"/>
                  </a:lnTo>
                  <a:close/>
                </a:path>
                <a:path w="111760" h="105410">
                  <a:moveTo>
                    <a:pt x="100099" y="52517"/>
                  </a:moveTo>
                  <a:lnTo>
                    <a:pt x="91593" y="78959"/>
                  </a:lnTo>
                  <a:lnTo>
                    <a:pt x="92937" y="77982"/>
                  </a:lnTo>
                  <a:lnTo>
                    <a:pt x="102425" y="77982"/>
                  </a:lnTo>
                  <a:lnTo>
                    <a:pt x="110118" y="54103"/>
                  </a:lnTo>
                  <a:lnTo>
                    <a:pt x="100612" y="54103"/>
                  </a:lnTo>
                  <a:lnTo>
                    <a:pt x="100099" y="52517"/>
                  </a:lnTo>
                  <a:close/>
                </a:path>
                <a:path w="111760" h="105410">
                  <a:moveTo>
                    <a:pt x="18711" y="77982"/>
                  </a:moveTo>
                  <a:lnTo>
                    <a:pt x="17853" y="77982"/>
                  </a:lnTo>
                  <a:lnTo>
                    <a:pt x="18975" y="78798"/>
                  </a:lnTo>
                  <a:lnTo>
                    <a:pt x="18711" y="77982"/>
                  </a:lnTo>
                  <a:close/>
                </a:path>
                <a:path w="111760" h="105410">
                  <a:moveTo>
                    <a:pt x="10011" y="51097"/>
                  </a:moveTo>
                  <a:lnTo>
                    <a:pt x="10011" y="54103"/>
                  </a:lnTo>
                  <a:lnTo>
                    <a:pt x="10497" y="52600"/>
                  </a:lnTo>
                  <a:lnTo>
                    <a:pt x="10011" y="51097"/>
                  </a:lnTo>
                  <a:close/>
                </a:path>
                <a:path w="111760" h="105410">
                  <a:moveTo>
                    <a:pt x="10497" y="52600"/>
                  </a:moveTo>
                  <a:lnTo>
                    <a:pt x="10011" y="54103"/>
                  </a:lnTo>
                  <a:lnTo>
                    <a:pt x="10983" y="54103"/>
                  </a:lnTo>
                  <a:lnTo>
                    <a:pt x="10497" y="52600"/>
                  </a:lnTo>
                  <a:close/>
                </a:path>
                <a:path w="111760" h="105410">
                  <a:moveTo>
                    <a:pt x="102114" y="46254"/>
                  </a:moveTo>
                  <a:lnTo>
                    <a:pt x="100099" y="52517"/>
                  </a:lnTo>
                  <a:lnTo>
                    <a:pt x="100612" y="54103"/>
                  </a:lnTo>
                  <a:lnTo>
                    <a:pt x="110123" y="51097"/>
                  </a:lnTo>
                  <a:lnTo>
                    <a:pt x="109339" y="48665"/>
                  </a:lnTo>
                  <a:lnTo>
                    <a:pt x="102114" y="46254"/>
                  </a:lnTo>
                  <a:close/>
                </a:path>
                <a:path w="111760" h="105410">
                  <a:moveTo>
                    <a:pt x="109339" y="48665"/>
                  </a:moveTo>
                  <a:lnTo>
                    <a:pt x="110123" y="51097"/>
                  </a:lnTo>
                  <a:lnTo>
                    <a:pt x="100612" y="54103"/>
                  </a:lnTo>
                  <a:lnTo>
                    <a:pt x="110118" y="54103"/>
                  </a:lnTo>
                  <a:lnTo>
                    <a:pt x="111624" y="49427"/>
                  </a:lnTo>
                  <a:lnTo>
                    <a:pt x="109339" y="48665"/>
                  </a:lnTo>
                  <a:close/>
                </a:path>
                <a:path w="111760" h="105410">
                  <a:moveTo>
                    <a:pt x="10983" y="51097"/>
                  </a:moveTo>
                  <a:lnTo>
                    <a:pt x="10011" y="51097"/>
                  </a:lnTo>
                  <a:lnTo>
                    <a:pt x="10497" y="52600"/>
                  </a:lnTo>
                  <a:lnTo>
                    <a:pt x="10983" y="51097"/>
                  </a:lnTo>
                  <a:close/>
                </a:path>
                <a:path w="111760" h="105410">
                  <a:moveTo>
                    <a:pt x="91596" y="26243"/>
                  </a:moveTo>
                  <a:lnTo>
                    <a:pt x="100099" y="52517"/>
                  </a:lnTo>
                  <a:lnTo>
                    <a:pt x="102114" y="46254"/>
                  </a:lnTo>
                  <a:lnTo>
                    <a:pt x="108562" y="46254"/>
                  </a:lnTo>
                  <a:lnTo>
                    <a:pt x="102426" y="27218"/>
                  </a:lnTo>
                  <a:lnTo>
                    <a:pt x="92937" y="27218"/>
                  </a:lnTo>
                  <a:lnTo>
                    <a:pt x="91596" y="26243"/>
                  </a:lnTo>
                  <a:close/>
                </a:path>
                <a:path w="111760" h="105410">
                  <a:moveTo>
                    <a:pt x="108562" y="46254"/>
                  </a:moveTo>
                  <a:lnTo>
                    <a:pt x="102114" y="46254"/>
                  </a:lnTo>
                  <a:lnTo>
                    <a:pt x="109339" y="48665"/>
                  </a:lnTo>
                  <a:lnTo>
                    <a:pt x="108562" y="46254"/>
                  </a:lnTo>
                  <a:close/>
                </a:path>
                <a:path w="111760" h="105410">
                  <a:moveTo>
                    <a:pt x="19521" y="24713"/>
                  </a:moveTo>
                  <a:lnTo>
                    <a:pt x="17853" y="27218"/>
                  </a:lnTo>
                  <a:lnTo>
                    <a:pt x="18975" y="26402"/>
                  </a:lnTo>
                  <a:lnTo>
                    <a:pt x="19521" y="24713"/>
                  </a:lnTo>
                  <a:close/>
                </a:path>
                <a:path w="111760" h="105410">
                  <a:moveTo>
                    <a:pt x="18975" y="26402"/>
                  </a:moveTo>
                  <a:lnTo>
                    <a:pt x="17853" y="27218"/>
                  </a:lnTo>
                  <a:lnTo>
                    <a:pt x="18711" y="27218"/>
                  </a:lnTo>
                  <a:lnTo>
                    <a:pt x="18975" y="26402"/>
                  </a:lnTo>
                  <a:close/>
                </a:path>
                <a:path w="111760" h="105410">
                  <a:moveTo>
                    <a:pt x="91101" y="24713"/>
                  </a:moveTo>
                  <a:lnTo>
                    <a:pt x="91596" y="26243"/>
                  </a:lnTo>
                  <a:lnTo>
                    <a:pt x="92937" y="27218"/>
                  </a:lnTo>
                  <a:lnTo>
                    <a:pt x="91101" y="24713"/>
                  </a:lnTo>
                  <a:close/>
                </a:path>
                <a:path w="111760" h="105410">
                  <a:moveTo>
                    <a:pt x="101618" y="24713"/>
                  </a:moveTo>
                  <a:lnTo>
                    <a:pt x="91101" y="24713"/>
                  </a:lnTo>
                  <a:lnTo>
                    <a:pt x="92937" y="27218"/>
                  </a:lnTo>
                  <a:lnTo>
                    <a:pt x="102426" y="27218"/>
                  </a:lnTo>
                  <a:lnTo>
                    <a:pt x="101618" y="24713"/>
                  </a:lnTo>
                  <a:close/>
                </a:path>
                <a:path w="111760" h="105410">
                  <a:moveTo>
                    <a:pt x="21297" y="24713"/>
                  </a:moveTo>
                  <a:lnTo>
                    <a:pt x="19521" y="24713"/>
                  </a:lnTo>
                  <a:lnTo>
                    <a:pt x="18975" y="26402"/>
                  </a:lnTo>
                  <a:lnTo>
                    <a:pt x="21297" y="24713"/>
                  </a:lnTo>
                  <a:close/>
                </a:path>
                <a:path w="111760" h="105410">
                  <a:moveTo>
                    <a:pt x="67909" y="9017"/>
                  </a:moveTo>
                  <a:lnTo>
                    <a:pt x="91596" y="26243"/>
                  </a:lnTo>
                  <a:lnTo>
                    <a:pt x="91101" y="24713"/>
                  </a:lnTo>
                  <a:lnTo>
                    <a:pt x="101618" y="24713"/>
                  </a:lnTo>
                  <a:lnTo>
                    <a:pt x="100111" y="20038"/>
                  </a:lnTo>
                  <a:lnTo>
                    <a:pt x="86263" y="10019"/>
                  </a:lnTo>
                  <a:lnTo>
                    <a:pt x="70745" y="10019"/>
                  </a:lnTo>
                  <a:lnTo>
                    <a:pt x="67909" y="9017"/>
                  </a:lnTo>
                  <a:close/>
                </a:path>
                <a:path w="111760" h="105410">
                  <a:moveTo>
                    <a:pt x="42881" y="9017"/>
                  </a:moveTo>
                  <a:lnTo>
                    <a:pt x="39877" y="10019"/>
                  </a:lnTo>
                  <a:lnTo>
                    <a:pt x="41503" y="10019"/>
                  </a:lnTo>
                  <a:lnTo>
                    <a:pt x="42881" y="9017"/>
                  </a:lnTo>
                  <a:close/>
                </a:path>
                <a:path w="111760" h="105410">
                  <a:moveTo>
                    <a:pt x="67909" y="9017"/>
                  </a:moveTo>
                  <a:lnTo>
                    <a:pt x="42881" y="9017"/>
                  </a:lnTo>
                  <a:lnTo>
                    <a:pt x="41503" y="10019"/>
                  </a:lnTo>
                  <a:lnTo>
                    <a:pt x="69286" y="10019"/>
                  </a:lnTo>
                  <a:lnTo>
                    <a:pt x="67909" y="9017"/>
                  </a:lnTo>
                  <a:close/>
                </a:path>
                <a:path w="111760" h="105410">
                  <a:moveTo>
                    <a:pt x="84878" y="9017"/>
                  </a:moveTo>
                  <a:lnTo>
                    <a:pt x="67909" y="9017"/>
                  </a:lnTo>
                  <a:lnTo>
                    <a:pt x="70745" y="10019"/>
                  </a:lnTo>
                  <a:lnTo>
                    <a:pt x="86263" y="10019"/>
                  </a:lnTo>
                  <a:lnTo>
                    <a:pt x="84878" y="9017"/>
                  </a:lnTo>
                  <a:close/>
                </a:path>
              </a:pathLst>
            </a:custGeom>
            <a:solidFill>
              <a:srgbClr val="0000FF"/>
            </a:solidFill>
          </p:spPr>
          <p:txBody>
            <a:bodyPr wrap="square" lIns="0" tIns="0" rIns="0" bIns="0" rtlCol="0"/>
            <a:lstStyle/>
            <a:p>
              <a:endParaRPr/>
            </a:p>
          </p:txBody>
        </p:sp>
        <p:sp>
          <p:nvSpPr>
            <p:cNvPr id="121" name="object 59"/>
            <p:cNvSpPr/>
            <p:nvPr/>
          </p:nvSpPr>
          <p:spPr>
            <a:xfrm>
              <a:off x="3045754" y="1731228"/>
              <a:ext cx="111760" cy="105410"/>
            </a:xfrm>
            <a:custGeom>
              <a:avLst/>
              <a:gdLst/>
              <a:ahLst/>
              <a:cxnLst/>
              <a:rect l="l" t="t" r="r" b="b"/>
              <a:pathLst>
                <a:path w="111760" h="105410">
                  <a:moveTo>
                    <a:pt x="72414" y="0"/>
                  </a:moveTo>
                  <a:lnTo>
                    <a:pt x="38209" y="0"/>
                  </a:lnTo>
                  <a:lnTo>
                    <a:pt x="10511" y="20038"/>
                  </a:lnTo>
                  <a:lnTo>
                    <a:pt x="0" y="52600"/>
                  </a:lnTo>
                  <a:lnTo>
                    <a:pt x="10511" y="85162"/>
                  </a:lnTo>
                  <a:lnTo>
                    <a:pt x="38209" y="105200"/>
                  </a:lnTo>
                  <a:lnTo>
                    <a:pt x="72414" y="105200"/>
                  </a:lnTo>
                  <a:lnTo>
                    <a:pt x="84878" y="96183"/>
                  </a:lnTo>
                  <a:lnTo>
                    <a:pt x="42881" y="96183"/>
                  </a:lnTo>
                  <a:lnTo>
                    <a:pt x="39877" y="95181"/>
                  </a:lnTo>
                  <a:lnTo>
                    <a:pt x="41503" y="95181"/>
                  </a:lnTo>
                  <a:lnTo>
                    <a:pt x="21297" y="80486"/>
                  </a:lnTo>
                  <a:lnTo>
                    <a:pt x="19521" y="80486"/>
                  </a:lnTo>
                  <a:lnTo>
                    <a:pt x="17853" y="77982"/>
                  </a:lnTo>
                  <a:lnTo>
                    <a:pt x="18711" y="77982"/>
                  </a:lnTo>
                  <a:lnTo>
                    <a:pt x="10983" y="54103"/>
                  </a:lnTo>
                  <a:lnTo>
                    <a:pt x="10011" y="54103"/>
                  </a:lnTo>
                  <a:lnTo>
                    <a:pt x="10011" y="51097"/>
                  </a:lnTo>
                  <a:lnTo>
                    <a:pt x="10983" y="51097"/>
                  </a:lnTo>
                  <a:lnTo>
                    <a:pt x="18711" y="27218"/>
                  </a:lnTo>
                  <a:lnTo>
                    <a:pt x="17853" y="27218"/>
                  </a:lnTo>
                  <a:lnTo>
                    <a:pt x="19521" y="24713"/>
                  </a:lnTo>
                  <a:lnTo>
                    <a:pt x="21297" y="24713"/>
                  </a:lnTo>
                  <a:lnTo>
                    <a:pt x="41503" y="10019"/>
                  </a:lnTo>
                  <a:lnTo>
                    <a:pt x="39877" y="10019"/>
                  </a:lnTo>
                  <a:lnTo>
                    <a:pt x="42881" y="9017"/>
                  </a:lnTo>
                  <a:lnTo>
                    <a:pt x="84878" y="9017"/>
                  </a:lnTo>
                  <a:lnTo>
                    <a:pt x="72414" y="0"/>
                  </a:lnTo>
                  <a:close/>
                </a:path>
                <a:path w="111760" h="105410">
                  <a:moveTo>
                    <a:pt x="41503" y="95181"/>
                  </a:moveTo>
                  <a:lnTo>
                    <a:pt x="39877" y="95181"/>
                  </a:lnTo>
                  <a:lnTo>
                    <a:pt x="42881" y="96183"/>
                  </a:lnTo>
                  <a:lnTo>
                    <a:pt x="41503" y="95181"/>
                  </a:lnTo>
                  <a:close/>
                </a:path>
                <a:path w="111760" h="105410">
                  <a:moveTo>
                    <a:pt x="69286" y="95181"/>
                  </a:moveTo>
                  <a:lnTo>
                    <a:pt x="41503" y="95181"/>
                  </a:lnTo>
                  <a:lnTo>
                    <a:pt x="42881" y="96183"/>
                  </a:lnTo>
                  <a:lnTo>
                    <a:pt x="67909" y="96183"/>
                  </a:lnTo>
                  <a:lnTo>
                    <a:pt x="69286" y="95181"/>
                  </a:lnTo>
                  <a:close/>
                </a:path>
                <a:path w="111760" h="105410">
                  <a:moveTo>
                    <a:pt x="91593" y="78959"/>
                  </a:moveTo>
                  <a:lnTo>
                    <a:pt x="67909" y="96183"/>
                  </a:lnTo>
                  <a:lnTo>
                    <a:pt x="70745" y="95181"/>
                  </a:lnTo>
                  <a:lnTo>
                    <a:pt x="86263" y="95181"/>
                  </a:lnTo>
                  <a:lnTo>
                    <a:pt x="100111" y="85162"/>
                  </a:lnTo>
                  <a:lnTo>
                    <a:pt x="101618" y="80486"/>
                  </a:lnTo>
                  <a:lnTo>
                    <a:pt x="91101" y="80486"/>
                  </a:lnTo>
                  <a:lnTo>
                    <a:pt x="91593" y="78959"/>
                  </a:lnTo>
                  <a:close/>
                </a:path>
                <a:path w="111760" h="105410">
                  <a:moveTo>
                    <a:pt x="86263" y="95181"/>
                  </a:moveTo>
                  <a:lnTo>
                    <a:pt x="70745" y="95181"/>
                  </a:lnTo>
                  <a:lnTo>
                    <a:pt x="67909" y="96183"/>
                  </a:lnTo>
                  <a:lnTo>
                    <a:pt x="84878" y="96183"/>
                  </a:lnTo>
                  <a:lnTo>
                    <a:pt x="86263" y="95181"/>
                  </a:lnTo>
                  <a:close/>
                </a:path>
                <a:path w="111760" h="105410">
                  <a:moveTo>
                    <a:pt x="17853" y="77982"/>
                  </a:moveTo>
                  <a:lnTo>
                    <a:pt x="19521" y="80486"/>
                  </a:lnTo>
                  <a:lnTo>
                    <a:pt x="18975" y="78798"/>
                  </a:lnTo>
                  <a:lnTo>
                    <a:pt x="17853" y="77982"/>
                  </a:lnTo>
                  <a:close/>
                </a:path>
                <a:path w="111760" h="105410">
                  <a:moveTo>
                    <a:pt x="18975" y="78798"/>
                  </a:moveTo>
                  <a:lnTo>
                    <a:pt x="19521" y="80486"/>
                  </a:lnTo>
                  <a:lnTo>
                    <a:pt x="21297" y="80486"/>
                  </a:lnTo>
                  <a:lnTo>
                    <a:pt x="18975" y="78798"/>
                  </a:lnTo>
                  <a:close/>
                </a:path>
                <a:path w="111760" h="105410">
                  <a:moveTo>
                    <a:pt x="92937" y="77982"/>
                  </a:moveTo>
                  <a:lnTo>
                    <a:pt x="91593" y="78959"/>
                  </a:lnTo>
                  <a:lnTo>
                    <a:pt x="91101" y="80486"/>
                  </a:lnTo>
                  <a:lnTo>
                    <a:pt x="92937" y="77982"/>
                  </a:lnTo>
                  <a:close/>
                </a:path>
                <a:path w="111760" h="105410">
                  <a:moveTo>
                    <a:pt x="102425" y="77982"/>
                  </a:moveTo>
                  <a:lnTo>
                    <a:pt x="92937" y="77982"/>
                  </a:lnTo>
                  <a:lnTo>
                    <a:pt x="91101" y="80486"/>
                  </a:lnTo>
                  <a:lnTo>
                    <a:pt x="101618" y="80486"/>
                  </a:lnTo>
                  <a:lnTo>
                    <a:pt x="102425" y="77982"/>
                  </a:lnTo>
                  <a:close/>
                </a:path>
                <a:path w="111760" h="105410">
                  <a:moveTo>
                    <a:pt x="100099" y="52517"/>
                  </a:moveTo>
                  <a:lnTo>
                    <a:pt x="91593" y="78959"/>
                  </a:lnTo>
                  <a:lnTo>
                    <a:pt x="92937" y="77982"/>
                  </a:lnTo>
                  <a:lnTo>
                    <a:pt x="102425" y="77982"/>
                  </a:lnTo>
                  <a:lnTo>
                    <a:pt x="110118" y="54103"/>
                  </a:lnTo>
                  <a:lnTo>
                    <a:pt x="100612" y="54103"/>
                  </a:lnTo>
                  <a:lnTo>
                    <a:pt x="100099" y="52517"/>
                  </a:lnTo>
                  <a:close/>
                </a:path>
                <a:path w="111760" h="105410">
                  <a:moveTo>
                    <a:pt x="18711" y="77982"/>
                  </a:moveTo>
                  <a:lnTo>
                    <a:pt x="17853" y="77982"/>
                  </a:lnTo>
                  <a:lnTo>
                    <a:pt x="18975" y="78798"/>
                  </a:lnTo>
                  <a:lnTo>
                    <a:pt x="18711" y="77982"/>
                  </a:lnTo>
                  <a:close/>
                </a:path>
                <a:path w="111760" h="105410">
                  <a:moveTo>
                    <a:pt x="10011" y="51097"/>
                  </a:moveTo>
                  <a:lnTo>
                    <a:pt x="10011" y="54103"/>
                  </a:lnTo>
                  <a:lnTo>
                    <a:pt x="10497" y="52600"/>
                  </a:lnTo>
                  <a:lnTo>
                    <a:pt x="10011" y="51097"/>
                  </a:lnTo>
                  <a:close/>
                </a:path>
                <a:path w="111760" h="105410">
                  <a:moveTo>
                    <a:pt x="10497" y="52600"/>
                  </a:moveTo>
                  <a:lnTo>
                    <a:pt x="10011" y="54103"/>
                  </a:lnTo>
                  <a:lnTo>
                    <a:pt x="10983" y="54103"/>
                  </a:lnTo>
                  <a:lnTo>
                    <a:pt x="10497" y="52600"/>
                  </a:lnTo>
                  <a:close/>
                </a:path>
                <a:path w="111760" h="105410">
                  <a:moveTo>
                    <a:pt x="102114" y="46254"/>
                  </a:moveTo>
                  <a:lnTo>
                    <a:pt x="100099" y="52517"/>
                  </a:lnTo>
                  <a:lnTo>
                    <a:pt x="100612" y="54103"/>
                  </a:lnTo>
                  <a:lnTo>
                    <a:pt x="110123" y="51097"/>
                  </a:lnTo>
                  <a:lnTo>
                    <a:pt x="109339" y="48665"/>
                  </a:lnTo>
                  <a:lnTo>
                    <a:pt x="102114" y="46254"/>
                  </a:lnTo>
                  <a:close/>
                </a:path>
                <a:path w="111760" h="105410">
                  <a:moveTo>
                    <a:pt x="109339" y="48665"/>
                  </a:moveTo>
                  <a:lnTo>
                    <a:pt x="110123" y="51097"/>
                  </a:lnTo>
                  <a:lnTo>
                    <a:pt x="100612" y="54103"/>
                  </a:lnTo>
                  <a:lnTo>
                    <a:pt x="110118" y="54103"/>
                  </a:lnTo>
                  <a:lnTo>
                    <a:pt x="111624" y="49427"/>
                  </a:lnTo>
                  <a:lnTo>
                    <a:pt x="109339" y="48665"/>
                  </a:lnTo>
                  <a:close/>
                </a:path>
                <a:path w="111760" h="105410">
                  <a:moveTo>
                    <a:pt x="10983" y="51097"/>
                  </a:moveTo>
                  <a:lnTo>
                    <a:pt x="10011" y="51097"/>
                  </a:lnTo>
                  <a:lnTo>
                    <a:pt x="10497" y="52600"/>
                  </a:lnTo>
                  <a:lnTo>
                    <a:pt x="10983" y="51097"/>
                  </a:lnTo>
                  <a:close/>
                </a:path>
                <a:path w="111760" h="105410">
                  <a:moveTo>
                    <a:pt x="91596" y="26243"/>
                  </a:moveTo>
                  <a:lnTo>
                    <a:pt x="100099" y="52517"/>
                  </a:lnTo>
                  <a:lnTo>
                    <a:pt x="102114" y="46254"/>
                  </a:lnTo>
                  <a:lnTo>
                    <a:pt x="108562" y="46254"/>
                  </a:lnTo>
                  <a:lnTo>
                    <a:pt x="102426" y="27218"/>
                  </a:lnTo>
                  <a:lnTo>
                    <a:pt x="92937" y="27218"/>
                  </a:lnTo>
                  <a:lnTo>
                    <a:pt x="91596" y="26243"/>
                  </a:lnTo>
                  <a:close/>
                </a:path>
                <a:path w="111760" h="105410">
                  <a:moveTo>
                    <a:pt x="108562" y="46254"/>
                  </a:moveTo>
                  <a:lnTo>
                    <a:pt x="102114" y="46254"/>
                  </a:lnTo>
                  <a:lnTo>
                    <a:pt x="109339" y="48665"/>
                  </a:lnTo>
                  <a:lnTo>
                    <a:pt x="108562" y="46254"/>
                  </a:lnTo>
                  <a:close/>
                </a:path>
                <a:path w="111760" h="105410">
                  <a:moveTo>
                    <a:pt x="19521" y="24713"/>
                  </a:moveTo>
                  <a:lnTo>
                    <a:pt x="17853" y="27218"/>
                  </a:lnTo>
                  <a:lnTo>
                    <a:pt x="18975" y="26402"/>
                  </a:lnTo>
                  <a:lnTo>
                    <a:pt x="19521" y="24713"/>
                  </a:lnTo>
                  <a:close/>
                </a:path>
                <a:path w="111760" h="105410">
                  <a:moveTo>
                    <a:pt x="18975" y="26402"/>
                  </a:moveTo>
                  <a:lnTo>
                    <a:pt x="17853" y="27218"/>
                  </a:lnTo>
                  <a:lnTo>
                    <a:pt x="18711" y="27218"/>
                  </a:lnTo>
                  <a:lnTo>
                    <a:pt x="18975" y="26402"/>
                  </a:lnTo>
                  <a:close/>
                </a:path>
                <a:path w="111760" h="105410">
                  <a:moveTo>
                    <a:pt x="91101" y="24713"/>
                  </a:moveTo>
                  <a:lnTo>
                    <a:pt x="91596" y="26243"/>
                  </a:lnTo>
                  <a:lnTo>
                    <a:pt x="92937" y="27218"/>
                  </a:lnTo>
                  <a:lnTo>
                    <a:pt x="91101" y="24713"/>
                  </a:lnTo>
                  <a:close/>
                </a:path>
                <a:path w="111760" h="105410">
                  <a:moveTo>
                    <a:pt x="101618" y="24713"/>
                  </a:moveTo>
                  <a:lnTo>
                    <a:pt x="91101" y="24713"/>
                  </a:lnTo>
                  <a:lnTo>
                    <a:pt x="92937" y="27218"/>
                  </a:lnTo>
                  <a:lnTo>
                    <a:pt x="102426" y="27218"/>
                  </a:lnTo>
                  <a:lnTo>
                    <a:pt x="101618" y="24713"/>
                  </a:lnTo>
                  <a:close/>
                </a:path>
                <a:path w="111760" h="105410">
                  <a:moveTo>
                    <a:pt x="21297" y="24713"/>
                  </a:moveTo>
                  <a:lnTo>
                    <a:pt x="19521" y="24713"/>
                  </a:lnTo>
                  <a:lnTo>
                    <a:pt x="18975" y="26402"/>
                  </a:lnTo>
                  <a:lnTo>
                    <a:pt x="21297" y="24713"/>
                  </a:lnTo>
                  <a:close/>
                </a:path>
                <a:path w="111760" h="105410">
                  <a:moveTo>
                    <a:pt x="67909" y="9017"/>
                  </a:moveTo>
                  <a:lnTo>
                    <a:pt x="91596" y="26243"/>
                  </a:lnTo>
                  <a:lnTo>
                    <a:pt x="91101" y="24713"/>
                  </a:lnTo>
                  <a:lnTo>
                    <a:pt x="101618" y="24713"/>
                  </a:lnTo>
                  <a:lnTo>
                    <a:pt x="100111" y="20038"/>
                  </a:lnTo>
                  <a:lnTo>
                    <a:pt x="86263" y="10019"/>
                  </a:lnTo>
                  <a:lnTo>
                    <a:pt x="70745" y="10019"/>
                  </a:lnTo>
                  <a:lnTo>
                    <a:pt x="67909" y="9017"/>
                  </a:lnTo>
                  <a:close/>
                </a:path>
                <a:path w="111760" h="105410">
                  <a:moveTo>
                    <a:pt x="42881" y="9017"/>
                  </a:moveTo>
                  <a:lnTo>
                    <a:pt x="39877" y="10019"/>
                  </a:lnTo>
                  <a:lnTo>
                    <a:pt x="41503" y="10019"/>
                  </a:lnTo>
                  <a:lnTo>
                    <a:pt x="42881" y="9017"/>
                  </a:lnTo>
                  <a:close/>
                </a:path>
                <a:path w="111760" h="105410">
                  <a:moveTo>
                    <a:pt x="67909" y="9017"/>
                  </a:moveTo>
                  <a:lnTo>
                    <a:pt x="42881" y="9017"/>
                  </a:lnTo>
                  <a:lnTo>
                    <a:pt x="41503" y="10019"/>
                  </a:lnTo>
                  <a:lnTo>
                    <a:pt x="69286" y="10019"/>
                  </a:lnTo>
                  <a:lnTo>
                    <a:pt x="67909" y="9017"/>
                  </a:lnTo>
                  <a:close/>
                </a:path>
                <a:path w="111760" h="105410">
                  <a:moveTo>
                    <a:pt x="84878" y="9017"/>
                  </a:moveTo>
                  <a:lnTo>
                    <a:pt x="67909" y="9017"/>
                  </a:lnTo>
                  <a:lnTo>
                    <a:pt x="70745" y="10019"/>
                  </a:lnTo>
                  <a:lnTo>
                    <a:pt x="86263" y="10019"/>
                  </a:lnTo>
                  <a:lnTo>
                    <a:pt x="84878" y="9017"/>
                  </a:lnTo>
                  <a:close/>
                </a:path>
              </a:pathLst>
            </a:custGeom>
            <a:solidFill>
              <a:srgbClr val="0000FF"/>
            </a:solidFill>
          </p:spPr>
          <p:txBody>
            <a:bodyPr wrap="square" lIns="0" tIns="0" rIns="0" bIns="0" rtlCol="0"/>
            <a:lstStyle/>
            <a:p>
              <a:endParaRPr/>
            </a:p>
          </p:txBody>
        </p:sp>
        <p:sp>
          <p:nvSpPr>
            <p:cNvPr id="122" name="object 60"/>
            <p:cNvSpPr/>
            <p:nvPr/>
          </p:nvSpPr>
          <p:spPr>
            <a:xfrm>
              <a:off x="2715385" y="2252222"/>
              <a:ext cx="111760" cy="105410"/>
            </a:xfrm>
            <a:custGeom>
              <a:avLst/>
              <a:gdLst/>
              <a:ahLst/>
              <a:cxnLst/>
              <a:rect l="l" t="t" r="r" b="b"/>
              <a:pathLst>
                <a:path w="111760" h="105410">
                  <a:moveTo>
                    <a:pt x="72414" y="0"/>
                  </a:moveTo>
                  <a:lnTo>
                    <a:pt x="38209" y="0"/>
                  </a:lnTo>
                  <a:lnTo>
                    <a:pt x="10511" y="20038"/>
                  </a:lnTo>
                  <a:lnTo>
                    <a:pt x="0" y="52600"/>
                  </a:lnTo>
                  <a:lnTo>
                    <a:pt x="10511" y="85162"/>
                  </a:lnTo>
                  <a:lnTo>
                    <a:pt x="38209" y="105200"/>
                  </a:lnTo>
                  <a:lnTo>
                    <a:pt x="72414" y="105200"/>
                  </a:lnTo>
                  <a:lnTo>
                    <a:pt x="84878" y="96183"/>
                  </a:lnTo>
                  <a:lnTo>
                    <a:pt x="42881" y="96183"/>
                  </a:lnTo>
                  <a:lnTo>
                    <a:pt x="39877" y="95181"/>
                  </a:lnTo>
                  <a:lnTo>
                    <a:pt x="41503" y="95181"/>
                  </a:lnTo>
                  <a:lnTo>
                    <a:pt x="21297" y="80486"/>
                  </a:lnTo>
                  <a:lnTo>
                    <a:pt x="19521" y="80486"/>
                  </a:lnTo>
                  <a:lnTo>
                    <a:pt x="17853" y="77982"/>
                  </a:lnTo>
                  <a:lnTo>
                    <a:pt x="18711" y="77982"/>
                  </a:lnTo>
                  <a:lnTo>
                    <a:pt x="10983" y="54103"/>
                  </a:lnTo>
                  <a:lnTo>
                    <a:pt x="10011" y="54103"/>
                  </a:lnTo>
                  <a:lnTo>
                    <a:pt x="10011" y="51097"/>
                  </a:lnTo>
                  <a:lnTo>
                    <a:pt x="10983" y="51097"/>
                  </a:lnTo>
                  <a:lnTo>
                    <a:pt x="18711" y="27218"/>
                  </a:lnTo>
                  <a:lnTo>
                    <a:pt x="17853" y="27218"/>
                  </a:lnTo>
                  <a:lnTo>
                    <a:pt x="19521" y="24713"/>
                  </a:lnTo>
                  <a:lnTo>
                    <a:pt x="21297" y="24713"/>
                  </a:lnTo>
                  <a:lnTo>
                    <a:pt x="41503" y="10019"/>
                  </a:lnTo>
                  <a:lnTo>
                    <a:pt x="39877" y="10019"/>
                  </a:lnTo>
                  <a:lnTo>
                    <a:pt x="42881" y="9017"/>
                  </a:lnTo>
                  <a:lnTo>
                    <a:pt x="84878" y="9017"/>
                  </a:lnTo>
                  <a:lnTo>
                    <a:pt x="72414" y="0"/>
                  </a:lnTo>
                  <a:close/>
                </a:path>
                <a:path w="111760" h="105410">
                  <a:moveTo>
                    <a:pt x="41503" y="95181"/>
                  </a:moveTo>
                  <a:lnTo>
                    <a:pt x="39877" y="95181"/>
                  </a:lnTo>
                  <a:lnTo>
                    <a:pt x="42881" y="96183"/>
                  </a:lnTo>
                  <a:lnTo>
                    <a:pt x="41503" y="95181"/>
                  </a:lnTo>
                  <a:close/>
                </a:path>
                <a:path w="111760" h="105410">
                  <a:moveTo>
                    <a:pt x="69286" y="95181"/>
                  </a:moveTo>
                  <a:lnTo>
                    <a:pt x="41503" y="95181"/>
                  </a:lnTo>
                  <a:lnTo>
                    <a:pt x="42881" y="96183"/>
                  </a:lnTo>
                  <a:lnTo>
                    <a:pt x="67909" y="96183"/>
                  </a:lnTo>
                  <a:lnTo>
                    <a:pt x="69286" y="95181"/>
                  </a:lnTo>
                  <a:close/>
                </a:path>
                <a:path w="111760" h="105410">
                  <a:moveTo>
                    <a:pt x="91593" y="78959"/>
                  </a:moveTo>
                  <a:lnTo>
                    <a:pt x="67909" y="96183"/>
                  </a:lnTo>
                  <a:lnTo>
                    <a:pt x="70745" y="95181"/>
                  </a:lnTo>
                  <a:lnTo>
                    <a:pt x="86263" y="95181"/>
                  </a:lnTo>
                  <a:lnTo>
                    <a:pt x="100111" y="85162"/>
                  </a:lnTo>
                  <a:lnTo>
                    <a:pt x="101618" y="80486"/>
                  </a:lnTo>
                  <a:lnTo>
                    <a:pt x="91101" y="80486"/>
                  </a:lnTo>
                  <a:lnTo>
                    <a:pt x="91593" y="78959"/>
                  </a:lnTo>
                  <a:close/>
                </a:path>
                <a:path w="111760" h="105410">
                  <a:moveTo>
                    <a:pt x="86263" y="95181"/>
                  </a:moveTo>
                  <a:lnTo>
                    <a:pt x="70745" y="95181"/>
                  </a:lnTo>
                  <a:lnTo>
                    <a:pt x="67909" y="96183"/>
                  </a:lnTo>
                  <a:lnTo>
                    <a:pt x="84878" y="96183"/>
                  </a:lnTo>
                  <a:lnTo>
                    <a:pt x="86263" y="95181"/>
                  </a:lnTo>
                  <a:close/>
                </a:path>
                <a:path w="111760" h="105410">
                  <a:moveTo>
                    <a:pt x="17853" y="77982"/>
                  </a:moveTo>
                  <a:lnTo>
                    <a:pt x="19521" y="80486"/>
                  </a:lnTo>
                  <a:lnTo>
                    <a:pt x="18975" y="78798"/>
                  </a:lnTo>
                  <a:lnTo>
                    <a:pt x="17853" y="77982"/>
                  </a:lnTo>
                  <a:close/>
                </a:path>
                <a:path w="111760" h="105410">
                  <a:moveTo>
                    <a:pt x="18975" y="78798"/>
                  </a:moveTo>
                  <a:lnTo>
                    <a:pt x="19521" y="80486"/>
                  </a:lnTo>
                  <a:lnTo>
                    <a:pt x="21297" y="80486"/>
                  </a:lnTo>
                  <a:lnTo>
                    <a:pt x="18975" y="78798"/>
                  </a:lnTo>
                  <a:close/>
                </a:path>
                <a:path w="111760" h="105410">
                  <a:moveTo>
                    <a:pt x="92937" y="77982"/>
                  </a:moveTo>
                  <a:lnTo>
                    <a:pt x="91593" y="78959"/>
                  </a:lnTo>
                  <a:lnTo>
                    <a:pt x="91101" y="80486"/>
                  </a:lnTo>
                  <a:lnTo>
                    <a:pt x="92937" y="77982"/>
                  </a:lnTo>
                  <a:close/>
                </a:path>
                <a:path w="111760" h="105410">
                  <a:moveTo>
                    <a:pt x="102425" y="77982"/>
                  </a:moveTo>
                  <a:lnTo>
                    <a:pt x="92937" y="77982"/>
                  </a:lnTo>
                  <a:lnTo>
                    <a:pt x="91101" y="80486"/>
                  </a:lnTo>
                  <a:lnTo>
                    <a:pt x="101618" y="80486"/>
                  </a:lnTo>
                  <a:lnTo>
                    <a:pt x="102425" y="77982"/>
                  </a:lnTo>
                  <a:close/>
                </a:path>
                <a:path w="111760" h="105410">
                  <a:moveTo>
                    <a:pt x="100099" y="52517"/>
                  </a:moveTo>
                  <a:lnTo>
                    <a:pt x="91593" y="78959"/>
                  </a:lnTo>
                  <a:lnTo>
                    <a:pt x="92937" y="77982"/>
                  </a:lnTo>
                  <a:lnTo>
                    <a:pt x="102425" y="77982"/>
                  </a:lnTo>
                  <a:lnTo>
                    <a:pt x="110118" y="54103"/>
                  </a:lnTo>
                  <a:lnTo>
                    <a:pt x="100612" y="54103"/>
                  </a:lnTo>
                  <a:lnTo>
                    <a:pt x="100099" y="52517"/>
                  </a:lnTo>
                  <a:close/>
                </a:path>
                <a:path w="111760" h="105410">
                  <a:moveTo>
                    <a:pt x="18711" y="77982"/>
                  </a:moveTo>
                  <a:lnTo>
                    <a:pt x="17853" y="77982"/>
                  </a:lnTo>
                  <a:lnTo>
                    <a:pt x="18975" y="78798"/>
                  </a:lnTo>
                  <a:lnTo>
                    <a:pt x="18711" y="77982"/>
                  </a:lnTo>
                  <a:close/>
                </a:path>
                <a:path w="111760" h="105410">
                  <a:moveTo>
                    <a:pt x="10011" y="51097"/>
                  </a:moveTo>
                  <a:lnTo>
                    <a:pt x="10011" y="54103"/>
                  </a:lnTo>
                  <a:lnTo>
                    <a:pt x="10497" y="52600"/>
                  </a:lnTo>
                  <a:lnTo>
                    <a:pt x="10011" y="51097"/>
                  </a:lnTo>
                  <a:close/>
                </a:path>
                <a:path w="111760" h="105410">
                  <a:moveTo>
                    <a:pt x="10497" y="52600"/>
                  </a:moveTo>
                  <a:lnTo>
                    <a:pt x="10011" y="54103"/>
                  </a:lnTo>
                  <a:lnTo>
                    <a:pt x="10983" y="54103"/>
                  </a:lnTo>
                  <a:lnTo>
                    <a:pt x="10497" y="52600"/>
                  </a:lnTo>
                  <a:close/>
                </a:path>
                <a:path w="111760" h="105410">
                  <a:moveTo>
                    <a:pt x="102114" y="46254"/>
                  </a:moveTo>
                  <a:lnTo>
                    <a:pt x="100099" y="52517"/>
                  </a:lnTo>
                  <a:lnTo>
                    <a:pt x="100612" y="54103"/>
                  </a:lnTo>
                  <a:lnTo>
                    <a:pt x="110123" y="51097"/>
                  </a:lnTo>
                  <a:lnTo>
                    <a:pt x="109339" y="48665"/>
                  </a:lnTo>
                  <a:lnTo>
                    <a:pt x="102114" y="46254"/>
                  </a:lnTo>
                  <a:close/>
                </a:path>
                <a:path w="111760" h="105410">
                  <a:moveTo>
                    <a:pt x="109339" y="48665"/>
                  </a:moveTo>
                  <a:lnTo>
                    <a:pt x="110123" y="51097"/>
                  </a:lnTo>
                  <a:lnTo>
                    <a:pt x="100612" y="54103"/>
                  </a:lnTo>
                  <a:lnTo>
                    <a:pt x="110118" y="54103"/>
                  </a:lnTo>
                  <a:lnTo>
                    <a:pt x="111624" y="49427"/>
                  </a:lnTo>
                  <a:lnTo>
                    <a:pt x="109339" y="48665"/>
                  </a:lnTo>
                  <a:close/>
                </a:path>
                <a:path w="111760" h="105410">
                  <a:moveTo>
                    <a:pt x="10983" y="51097"/>
                  </a:moveTo>
                  <a:lnTo>
                    <a:pt x="10011" y="51097"/>
                  </a:lnTo>
                  <a:lnTo>
                    <a:pt x="10497" y="52600"/>
                  </a:lnTo>
                  <a:lnTo>
                    <a:pt x="10983" y="51097"/>
                  </a:lnTo>
                  <a:close/>
                </a:path>
                <a:path w="111760" h="105410">
                  <a:moveTo>
                    <a:pt x="91596" y="26243"/>
                  </a:moveTo>
                  <a:lnTo>
                    <a:pt x="100099" y="52517"/>
                  </a:lnTo>
                  <a:lnTo>
                    <a:pt x="102114" y="46254"/>
                  </a:lnTo>
                  <a:lnTo>
                    <a:pt x="108562" y="46254"/>
                  </a:lnTo>
                  <a:lnTo>
                    <a:pt x="102426" y="27218"/>
                  </a:lnTo>
                  <a:lnTo>
                    <a:pt x="92937" y="27218"/>
                  </a:lnTo>
                  <a:lnTo>
                    <a:pt x="91596" y="26243"/>
                  </a:lnTo>
                  <a:close/>
                </a:path>
                <a:path w="111760" h="105410">
                  <a:moveTo>
                    <a:pt x="108562" y="46254"/>
                  </a:moveTo>
                  <a:lnTo>
                    <a:pt x="102114" y="46254"/>
                  </a:lnTo>
                  <a:lnTo>
                    <a:pt x="109339" y="48665"/>
                  </a:lnTo>
                  <a:lnTo>
                    <a:pt x="108562" y="46254"/>
                  </a:lnTo>
                  <a:close/>
                </a:path>
                <a:path w="111760" h="105410">
                  <a:moveTo>
                    <a:pt x="19521" y="24713"/>
                  </a:moveTo>
                  <a:lnTo>
                    <a:pt x="17853" y="27218"/>
                  </a:lnTo>
                  <a:lnTo>
                    <a:pt x="18975" y="26402"/>
                  </a:lnTo>
                  <a:lnTo>
                    <a:pt x="19521" y="24713"/>
                  </a:lnTo>
                  <a:close/>
                </a:path>
                <a:path w="111760" h="105410">
                  <a:moveTo>
                    <a:pt x="18975" y="26402"/>
                  </a:moveTo>
                  <a:lnTo>
                    <a:pt x="17853" y="27218"/>
                  </a:lnTo>
                  <a:lnTo>
                    <a:pt x="18711" y="27218"/>
                  </a:lnTo>
                  <a:lnTo>
                    <a:pt x="18975" y="26402"/>
                  </a:lnTo>
                  <a:close/>
                </a:path>
                <a:path w="111760" h="105410">
                  <a:moveTo>
                    <a:pt x="91101" y="24713"/>
                  </a:moveTo>
                  <a:lnTo>
                    <a:pt x="91596" y="26243"/>
                  </a:lnTo>
                  <a:lnTo>
                    <a:pt x="92937" y="27218"/>
                  </a:lnTo>
                  <a:lnTo>
                    <a:pt x="91101" y="24713"/>
                  </a:lnTo>
                  <a:close/>
                </a:path>
                <a:path w="111760" h="105410">
                  <a:moveTo>
                    <a:pt x="101618" y="24713"/>
                  </a:moveTo>
                  <a:lnTo>
                    <a:pt x="91101" y="24713"/>
                  </a:lnTo>
                  <a:lnTo>
                    <a:pt x="92937" y="27218"/>
                  </a:lnTo>
                  <a:lnTo>
                    <a:pt x="102426" y="27218"/>
                  </a:lnTo>
                  <a:lnTo>
                    <a:pt x="101618" y="24713"/>
                  </a:lnTo>
                  <a:close/>
                </a:path>
                <a:path w="111760" h="105410">
                  <a:moveTo>
                    <a:pt x="21297" y="24713"/>
                  </a:moveTo>
                  <a:lnTo>
                    <a:pt x="19521" y="24713"/>
                  </a:lnTo>
                  <a:lnTo>
                    <a:pt x="18975" y="26402"/>
                  </a:lnTo>
                  <a:lnTo>
                    <a:pt x="21297" y="24713"/>
                  </a:lnTo>
                  <a:close/>
                </a:path>
                <a:path w="111760" h="105410">
                  <a:moveTo>
                    <a:pt x="67909" y="9017"/>
                  </a:moveTo>
                  <a:lnTo>
                    <a:pt x="91596" y="26243"/>
                  </a:lnTo>
                  <a:lnTo>
                    <a:pt x="91101" y="24713"/>
                  </a:lnTo>
                  <a:lnTo>
                    <a:pt x="101618" y="24713"/>
                  </a:lnTo>
                  <a:lnTo>
                    <a:pt x="100111" y="20038"/>
                  </a:lnTo>
                  <a:lnTo>
                    <a:pt x="86263" y="10019"/>
                  </a:lnTo>
                  <a:lnTo>
                    <a:pt x="70745" y="10019"/>
                  </a:lnTo>
                  <a:lnTo>
                    <a:pt x="67909" y="9017"/>
                  </a:lnTo>
                  <a:close/>
                </a:path>
                <a:path w="111760" h="105410">
                  <a:moveTo>
                    <a:pt x="42881" y="9017"/>
                  </a:moveTo>
                  <a:lnTo>
                    <a:pt x="39877" y="10019"/>
                  </a:lnTo>
                  <a:lnTo>
                    <a:pt x="41503" y="10019"/>
                  </a:lnTo>
                  <a:lnTo>
                    <a:pt x="42881" y="9017"/>
                  </a:lnTo>
                  <a:close/>
                </a:path>
                <a:path w="111760" h="105410">
                  <a:moveTo>
                    <a:pt x="67909" y="9017"/>
                  </a:moveTo>
                  <a:lnTo>
                    <a:pt x="42881" y="9017"/>
                  </a:lnTo>
                  <a:lnTo>
                    <a:pt x="41503" y="10019"/>
                  </a:lnTo>
                  <a:lnTo>
                    <a:pt x="69286" y="10019"/>
                  </a:lnTo>
                  <a:lnTo>
                    <a:pt x="67909" y="9017"/>
                  </a:lnTo>
                  <a:close/>
                </a:path>
                <a:path w="111760" h="105410">
                  <a:moveTo>
                    <a:pt x="84878" y="9017"/>
                  </a:moveTo>
                  <a:lnTo>
                    <a:pt x="67909" y="9017"/>
                  </a:lnTo>
                  <a:lnTo>
                    <a:pt x="70745" y="10019"/>
                  </a:lnTo>
                  <a:lnTo>
                    <a:pt x="86263" y="10019"/>
                  </a:lnTo>
                  <a:lnTo>
                    <a:pt x="84878" y="9017"/>
                  </a:lnTo>
                  <a:close/>
                </a:path>
              </a:pathLst>
            </a:custGeom>
            <a:solidFill>
              <a:srgbClr val="0000FF"/>
            </a:solidFill>
          </p:spPr>
          <p:txBody>
            <a:bodyPr wrap="square" lIns="0" tIns="0" rIns="0" bIns="0" rtlCol="0"/>
            <a:lstStyle/>
            <a:p>
              <a:endParaRPr/>
            </a:p>
          </p:txBody>
        </p:sp>
        <p:sp>
          <p:nvSpPr>
            <p:cNvPr id="123" name="object 61"/>
            <p:cNvSpPr/>
            <p:nvPr/>
          </p:nvSpPr>
          <p:spPr>
            <a:xfrm>
              <a:off x="3446201" y="4466444"/>
              <a:ext cx="111760" cy="105410"/>
            </a:xfrm>
            <a:custGeom>
              <a:avLst/>
              <a:gdLst/>
              <a:ahLst/>
              <a:cxnLst/>
              <a:rect l="l" t="t" r="r" b="b"/>
              <a:pathLst>
                <a:path w="111760" h="105410">
                  <a:moveTo>
                    <a:pt x="72414" y="0"/>
                  </a:moveTo>
                  <a:lnTo>
                    <a:pt x="38209" y="0"/>
                  </a:lnTo>
                  <a:lnTo>
                    <a:pt x="10511" y="20038"/>
                  </a:lnTo>
                  <a:lnTo>
                    <a:pt x="0" y="52600"/>
                  </a:lnTo>
                  <a:lnTo>
                    <a:pt x="10511" y="85162"/>
                  </a:lnTo>
                  <a:lnTo>
                    <a:pt x="38209" y="105200"/>
                  </a:lnTo>
                  <a:lnTo>
                    <a:pt x="72414" y="105200"/>
                  </a:lnTo>
                  <a:lnTo>
                    <a:pt x="84878" y="96183"/>
                  </a:lnTo>
                  <a:lnTo>
                    <a:pt x="42881" y="96183"/>
                  </a:lnTo>
                  <a:lnTo>
                    <a:pt x="39877" y="95181"/>
                  </a:lnTo>
                  <a:lnTo>
                    <a:pt x="41503" y="95181"/>
                  </a:lnTo>
                  <a:lnTo>
                    <a:pt x="21297" y="80486"/>
                  </a:lnTo>
                  <a:lnTo>
                    <a:pt x="19521" y="80486"/>
                  </a:lnTo>
                  <a:lnTo>
                    <a:pt x="17853" y="77982"/>
                  </a:lnTo>
                  <a:lnTo>
                    <a:pt x="18711" y="77982"/>
                  </a:lnTo>
                  <a:lnTo>
                    <a:pt x="10983" y="54103"/>
                  </a:lnTo>
                  <a:lnTo>
                    <a:pt x="10011" y="54103"/>
                  </a:lnTo>
                  <a:lnTo>
                    <a:pt x="10011" y="51097"/>
                  </a:lnTo>
                  <a:lnTo>
                    <a:pt x="10983" y="51097"/>
                  </a:lnTo>
                  <a:lnTo>
                    <a:pt x="18711" y="27218"/>
                  </a:lnTo>
                  <a:lnTo>
                    <a:pt x="17853" y="27218"/>
                  </a:lnTo>
                  <a:lnTo>
                    <a:pt x="19521" y="24713"/>
                  </a:lnTo>
                  <a:lnTo>
                    <a:pt x="21297" y="24713"/>
                  </a:lnTo>
                  <a:lnTo>
                    <a:pt x="41503" y="10019"/>
                  </a:lnTo>
                  <a:lnTo>
                    <a:pt x="39877" y="10019"/>
                  </a:lnTo>
                  <a:lnTo>
                    <a:pt x="42881" y="9017"/>
                  </a:lnTo>
                  <a:lnTo>
                    <a:pt x="84878" y="9017"/>
                  </a:lnTo>
                  <a:lnTo>
                    <a:pt x="72414" y="0"/>
                  </a:lnTo>
                  <a:close/>
                </a:path>
                <a:path w="111760" h="105410">
                  <a:moveTo>
                    <a:pt x="41503" y="95181"/>
                  </a:moveTo>
                  <a:lnTo>
                    <a:pt x="39877" y="95181"/>
                  </a:lnTo>
                  <a:lnTo>
                    <a:pt x="42881" y="96183"/>
                  </a:lnTo>
                  <a:lnTo>
                    <a:pt x="41503" y="95181"/>
                  </a:lnTo>
                  <a:close/>
                </a:path>
                <a:path w="111760" h="105410">
                  <a:moveTo>
                    <a:pt x="69286" y="95181"/>
                  </a:moveTo>
                  <a:lnTo>
                    <a:pt x="41503" y="95181"/>
                  </a:lnTo>
                  <a:lnTo>
                    <a:pt x="42881" y="96183"/>
                  </a:lnTo>
                  <a:lnTo>
                    <a:pt x="67909" y="96183"/>
                  </a:lnTo>
                  <a:lnTo>
                    <a:pt x="69286" y="95181"/>
                  </a:lnTo>
                  <a:close/>
                </a:path>
                <a:path w="111760" h="105410">
                  <a:moveTo>
                    <a:pt x="91593" y="78959"/>
                  </a:moveTo>
                  <a:lnTo>
                    <a:pt x="67909" y="96183"/>
                  </a:lnTo>
                  <a:lnTo>
                    <a:pt x="70745" y="95181"/>
                  </a:lnTo>
                  <a:lnTo>
                    <a:pt x="86263" y="95181"/>
                  </a:lnTo>
                  <a:lnTo>
                    <a:pt x="100111" y="85162"/>
                  </a:lnTo>
                  <a:lnTo>
                    <a:pt x="101618" y="80486"/>
                  </a:lnTo>
                  <a:lnTo>
                    <a:pt x="91101" y="80486"/>
                  </a:lnTo>
                  <a:lnTo>
                    <a:pt x="91593" y="78959"/>
                  </a:lnTo>
                  <a:close/>
                </a:path>
                <a:path w="111760" h="105410">
                  <a:moveTo>
                    <a:pt x="86263" y="95181"/>
                  </a:moveTo>
                  <a:lnTo>
                    <a:pt x="70745" y="95181"/>
                  </a:lnTo>
                  <a:lnTo>
                    <a:pt x="67909" y="96183"/>
                  </a:lnTo>
                  <a:lnTo>
                    <a:pt x="84878" y="96183"/>
                  </a:lnTo>
                  <a:lnTo>
                    <a:pt x="86263" y="95181"/>
                  </a:lnTo>
                  <a:close/>
                </a:path>
                <a:path w="111760" h="105410">
                  <a:moveTo>
                    <a:pt x="17853" y="77982"/>
                  </a:moveTo>
                  <a:lnTo>
                    <a:pt x="19521" y="80486"/>
                  </a:lnTo>
                  <a:lnTo>
                    <a:pt x="18975" y="78798"/>
                  </a:lnTo>
                  <a:lnTo>
                    <a:pt x="17853" y="77982"/>
                  </a:lnTo>
                  <a:close/>
                </a:path>
                <a:path w="111760" h="105410">
                  <a:moveTo>
                    <a:pt x="18975" y="78798"/>
                  </a:moveTo>
                  <a:lnTo>
                    <a:pt x="19521" y="80486"/>
                  </a:lnTo>
                  <a:lnTo>
                    <a:pt x="21297" y="80486"/>
                  </a:lnTo>
                  <a:lnTo>
                    <a:pt x="18975" y="78798"/>
                  </a:lnTo>
                  <a:close/>
                </a:path>
                <a:path w="111760" h="105410">
                  <a:moveTo>
                    <a:pt x="92937" y="77982"/>
                  </a:moveTo>
                  <a:lnTo>
                    <a:pt x="91593" y="78959"/>
                  </a:lnTo>
                  <a:lnTo>
                    <a:pt x="91101" y="80486"/>
                  </a:lnTo>
                  <a:lnTo>
                    <a:pt x="92937" y="77982"/>
                  </a:lnTo>
                  <a:close/>
                </a:path>
                <a:path w="111760" h="105410">
                  <a:moveTo>
                    <a:pt x="102425" y="77982"/>
                  </a:moveTo>
                  <a:lnTo>
                    <a:pt x="92937" y="77982"/>
                  </a:lnTo>
                  <a:lnTo>
                    <a:pt x="91101" y="80486"/>
                  </a:lnTo>
                  <a:lnTo>
                    <a:pt x="101618" y="80486"/>
                  </a:lnTo>
                  <a:lnTo>
                    <a:pt x="102425" y="77982"/>
                  </a:lnTo>
                  <a:close/>
                </a:path>
                <a:path w="111760" h="105410">
                  <a:moveTo>
                    <a:pt x="100099" y="52517"/>
                  </a:moveTo>
                  <a:lnTo>
                    <a:pt x="91593" y="78959"/>
                  </a:lnTo>
                  <a:lnTo>
                    <a:pt x="92937" y="77982"/>
                  </a:lnTo>
                  <a:lnTo>
                    <a:pt x="102425" y="77982"/>
                  </a:lnTo>
                  <a:lnTo>
                    <a:pt x="110118" y="54103"/>
                  </a:lnTo>
                  <a:lnTo>
                    <a:pt x="100612" y="54103"/>
                  </a:lnTo>
                  <a:lnTo>
                    <a:pt x="100099" y="52517"/>
                  </a:lnTo>
                  <a:close/>
                </a:path>
                <a:path w="111760" h="105410">
                  <a:moveTo>
                    <a:pt x="18711" y="77982"/>
                  </a:moveTo>
                  <a:lnTo>
                    <a:pt x="17853" y="77982"/>
                  </a:lnTo>
                  <a:lnTo>
                    <a:pt x="18975" y="78798"/>
                  </a:lnTo>
                  <a:lnTo>
                    <a:pt x="18711" y="77982"/>
                  </a:lnTo>
                  <a:close/>
                </a:path>
                <a:path w="111760" h="105410">
                  <a:moveTo>
                    <a:pt x="10011" y="51097"/>
                  </a:moveTo>
                  <a:lnTo>
                    <a:pt x="10011" y="54103"/>
                  </a:lnTo>
                  <a:lnTo>
                    <a:pt x="10497" y="52600"/>
                  </a:lnTo>
                  <a:lnTo>
                    <a:pt x="10011" y="51097"/>
                  </a:lnTo>
                  <a:close/>
                </a:path>
                <a:path w="111760" h="105410">
                  <a:moveTo>
                    <a:pt x="10497" y="52600"/>
                  </a:moveTo>
                  <a:lnTo>
                    <a:pt x="10011" y="54103"/>
                  </a:lnTo>
                  <a:lnTo>
                    <a:pt x="10983" y="54103"/>
                  </a:lnTo>
                  <a:lnTo>
                    <a:pt x="10497" y="52600"/>
                  </a:lnTo>
                  <a:close/>
                </a:path>
                <a:path w="111760" h="105410">
                  <a:moveTo>
                    <a:pt x="102114" y="46254"/>
                  </a:moveTo>
                  <a:lnTo>
                    <a:pt x="100099" y="52517"/>
                  </a:lnTo>
                  <a:lnTo>
                    <a:pt x="100612" y="54103"/>
                  </a:lnTo>
                  <a:lnTo>
                    <a:pt x="110123" y="51097"/>
                  </a:lnTo>
                  <a:lnTo>
                    <a:pt x="109339" y="48665"/>
                  </a:lnTo>
                  <a:lnTo>
                    <a:pt x="102114" y="46254"/>
                  </a:lnTo>
                  <a:close/>
                </a:path>
                <a:path w="111760" h="105410">
                  <a:moveTo>
                    <a:pt x="109339" y="48665"/>
                  </a:moveTo>
                  <a:lnTo>
                    <a:pt x="110123" y="51097"/>
                  </a:lnTo>
                  <a:lnTo>
                    <a:pt x="100612" y="54103"/>
                  </a:lnTo>
                  <a:lnTo>
                    <a:pt x="110118" y="54103"/>
                  </a:lnTo>
                  <a:lnTo>
                    <a:pt x="111624" y="49427"/>
                  </a:lnTo>
                  <a:lnTo>
                    <a:pt x="109339" y="48665"/>
                  </a:lnTo>
                  <a:close/>
                </a:path>
                <a:path w="111760" h="105410">
                  <a:moveTo>
                    <a:pt x="10983" y="51097"/>
                  </a:moveTo>
                  <a:lnTo>
                    <a:pt x="10011" y="51097"/>
                  </a:lnTo>
                  <a:lnTo>
                    <a:pt x="10497" y="52600"/>
                  </a:lnTo>
                  <a:lnTo>
                    <a:pt x="10983" y="51097"/>
                  </a:lnTo>
                  <a:close/>
                </a:path>
                <a:path w="111760" h="105410">
                  <a:moveTo>
                    <a:pt x="91596" y="26243"/>
                  </a:moveTo>
                  <a:lnTo>
                    <a:pt x="100099" y="52517"/>
                  </a:lnTo>
                  <a:lnTo>
                    <a:pt x="102114" y="46254"/>
                  </a:lnTo>
                  <a:lnTo>
                    <a:pt x="108562" y="46254"/>
                  </a:lnTo>
                  <a:lnTo>
                    <a:pt x="102426" y="27218"/>
                  </a:lnTo>
                  <a:lnTo>
                    <a:pt x="92937" y="27218"/>
                  </a:lnTo>
                  <a:lnTo>
                    <a:pt x="91596" y="26243"/>
                  </a:lnTo>
                  <a:close/>
                </a:path>
                <a:path w="111760" h="105410">
                  <a:moveTo>
                    <a:pt x="108562" y="46254"/>
                  </a:moveTo>
                  <a:lnTo>
                    <a:pt x="102114" y="46254"/>
                  </a:lnTo>
                  <a:lnTo>
                    <a:pt x="109339" y="48665"/>
                  </a:lnTo>
                  <a:lnTo>
                    <a:pt x="108562" y="46254"/>
                  </a:lnTo>
                  <a:close/>
                </a:path>
                <a:path w="111760" h="105410">
                  <a:moveTo>
                    <a:pt x="19521" y="24713"/>
                  </a:moveTo>
                  <a:lnTo>
                    <a:pt x="17853" y="27218"/>
                  </a:lnTo>
                  <a:lnTo>
                    <a:pt x="18975" y="26402"/>
                  </a:lnTo>
                  <a:lnTo>
                    <a:pt x="19521" y="24713"/>
                  </a:lnTo>
                  <a:close/>
                </a:path>
                <a:path w="111760" h="105410">
                  <a:moveTo>
                    <a:pt x="18975" y="26402"/>
                  </a:moveTo>
                  <a:lnTo>
                    <a:pt x="17853" y="27218"/>
                  </a:lnTo>
                  <a:lnTo>
                    <a:pt x="18711" y="27218"/>
                  </a:lnTo>
                  <a:lnTo>
                    <a:pt x="18975" y="26402"/>
                  </a:lnTo>
                  <a:close/>
                </a:path>
                <a:path w="111760" h="105410">
                  <a:moveTo>
                    <a:pt x="91101" y="24713"/>
                  </a:moveTo>
                  <a:lnTo>
                    <a:pt x="91596" y="26243"/>
                  </a:lnTo>
                  <a:lnTo>
                    <a:pt x="92937" y="27218"/>
                  </a:lnTo>
                  <a:lnTo>
                    <a:pt x="91101" y="24713"/>
                  </a:lnTo>
                  <a:close/>
                </a:path>
                <a:path w="111760" h="105410">
                  <a:moveTo>
                    <a:pt x="101618" y="24713"/>
                  </a:moveTo>
                  <a:lnTo>
                    <a:pt x="91101" y="24713"/>
                  </a:lnTo>
                  <a:lnTo>
                    <a:pt x="92937" y="27218"/>
                  </a:lnTo>
                  <a:lnTo>
                    <a:pt x="102426" y="27218"/>
                  </a:lnTo>
                  <a:lnTo>
                    <a:pt x="101618" y="24713"/>
                  </a:lnTo>
                  <a:close/>
                </a:path>
                <a:path w="111760" h="105410">
                  <a:moveTo>
                    <a:pt x="21297" y="24713"/>
                  </a:moveTo>
                  <a:lnTo>
                    <a:pt x="19521" y="24713"/>
                  </a:lnTo>
                  <a:lnTo>
                    <a:pt x="18975" y="26402"/>
                  </a:lnTo>
                  <a:lnTo>
                    <a:pt x="21297" y="24713"/>
                  </a:lnTo>
                  <a:close/>
                </a:path>
                <a:path w="111760" h="105410">
                  <a:moveTo>
                    <a:pt x="67909" y="9017"/>
                  </a:moveTo>
                  <a:lnTo>
                    <a:pt x="91596" y="26243"/>
                  </a:lnTo>
                  <a:lnTo>
                    <a:pt x="91101" y="24713"/>
                  </a:lnTo>
                  <a:lnTo>
                    <a:pt x="101618" y="24713"/>
                  </a:lnTo>
                  <a:lnTo>
                    <a:pt x="100111" y="20038"/>
                  </a:lnTo>
                  <a:lnTo>
                    <a:pt x="86263" y="10019"/>
                  </a:lnTo>
                  <a:lnTo>
                    <a:pt x="70745" y="10019"/>
                  </a:lnTo>
                  <a:lnTo>
                    <a:pt x="67909" y="9017"/>
                  </a:lnTo>
                  <a:close/>
                </a:path>
                <a:path w="111760" h="105410">
                  <a:moveTo>
                    <a:pt x="42881" y="9017"/>
                  </a:moveTo>
                  <a:lnTo>
                    <a:pt x="39877" y="10019"/>
                  </a:lnTo>
                  <a:lnTo>
                    <a:pt x="41503" y="10019"/>
                  </a:lnTo>
                  <a:lnTo>
                    <a:pt x="42881" y="9017"/>
                  </a:lnTo>
                  <a:close/>
                </a:path>
                <a:path w="111760" h="105410">
                  <a:moveTo>
                    <a:pt x="67909" y="9017"/>
                  </a:moveTo>
                  <a:lnTo>
                    <a:pt x="42881" y="9017"/>
                  </a:lnTo>
                  <a:lnTo>
                    <a:pt x="41503" y="10019"/>
                  </a:lnTo>
                  <a:lnTo>
                    <a:pt x="69286" y="10019"/>
                  </a:lnTo>
                  <a:lnTo>
                    <a:pt x="67909" y="9017"/>
                  </a:lnTo>
                  <a:close/>
                </a:path>
                <a:path w="111760" h="105410">
                  <a:moveTo>
                    <a:pt x="84878" y="9017"/>
                  </a:moveTo>
                  <a:lnTo>
                    <a:pt x="67909" y="9017"/>
                  </a:lnTo>
                  <a:lnTo>
                    <a:pt x="70745" y="10019"/>
                  </a:lnTo>
                  <a:lnTo>
                    <a:pt x="86263" y="10019"/>
                  </a:lnTo>
                  <a:lnTo>
                    <a:pt x="84878" y="9017"/>
                  </a:lnTo>
                  <a:close/>
                </a:path>
              </a:pathLst>
            </a:custGeom>
            <a:solidFill>
              <a:srgbClr val="0000FF"/>
            </a:solidFill>
          </p:spPr>
          <p:txBody>
            <a:bodyPr wrap="square" lIns="0" tIns="0" rIns="0" bIns="0" rtlCol="0"/>
            <a:lstStyle/>
            <a:p>
              <a:endParaRPr/>
            </a:p>
          </p:txBody>
        </p:sp>
        <p:sp>
          <p:nvSpPr>
            <p:cNvPr id="124" name="object 62"/>
            <p:cNvSpPr/>
            <p:nvPr/>
          </p:nvSpPr>
          <p:spPr>
            <a:xfrm>
              <a:off x="3776571" y="3945451"/>
              <a:ext cx="111760" cy="105410"/>
            </a:xfrm>
            <a:custGeom>
              <a:avLst/>
              <a:gdLst/>
              <a:ahLst/>
              <a:cxnLst/>
              <a:rect l="l" t="t" r="r" b="b"/>
              <a:pathLst>
                <a:path w="111760" h="105410">
                  <a:moveTo>
                    <a:pt x="72414" y="0"/>
                  </a:moveTo>
                  <a:lnTo>
                    <a:pt x="38209" y="0"/>
                  </a:lnTo>
                  <a:lnTo>
                    <a:pt x="10511" y="20038"/>
                  </a:lnTo>
                  <a:lnTo>
                    <a:pt x="0" y="52600"/>
                  </a:lnTo>
                  <a:lnTo>
                    <a:pt x="10511" y="85162"/>
                  </a:lnTo>
                  <a:lnTo>
                    <a:pt x="38209" y="105200"/>
                  </a:lnTo>
                  <a:lnTo>
                    <a:pt x="72414" y="105200"/>
                  </a:lnTo>
                  <a:lnTo>
                    <a:pt x="84878" y="96183"/>
                  </a:lnTo>
                  <a:lnTo>
                    <a:pt x="42881" y="96183"/>
                  </a:lnTo>
                  <a:lnTo>
                    <a:pt x="39877" y="95181"/>
                  </a:lnTo>
                  <a:lnTo>
                    <a:pt x="41503" y="95181"/>
                  </a:lnTo>
                  <a:lnTo>
                    <a:pt x="21297" y="80486"/>
                  </a:lnTo>
                  <a:lnTo>
                    <a:pt x="19521" y="80486"/>
                  </a:lnTo>
                  <a:lnTo>
                    <a:pt x="17853" y="77982"/>
                  </a:lnTo>
                  <a:lnTo>
                    <a:pt x="18711" y="77982"/>
                  </a:lnTo>
                  <a:lnTo>
                    <a:pt x="10983" y="54103"/>
                  </a:lnTo>
                  <a:lnTo>
                    <a:pt x="10011" y="54103"/>
                  </a:lnTo>
                  <a:lnTo>
                    <a:pt x="10011" y="51097"/>
                  </a:lnTo>
                  <a:lnTo>
                    <a:pt x="10983" y="51097"/>
                  </a:lnTo>
                  <a:lnTo>
                    <a:pt x="18711" y="27218"/>
                  </a:lnTo>
                  <a:lnTo>
                    <a:pt x="17853" y="27218"/>
                  </a:lnTo>
                  <a:lnTo>
                    <a:pt x="19521" y="24713"/>
                  </a:lnTo>
                  <a:lnTo>
                    <a:pt x="21297" y="24713"/>
                  </a:lnTo>
                  <a:lnTo>
                    <a:pt x="41503" y="10019"/>
                  </a:lnTo>
                  <a:lnTo>
                    <a:pt x="39877" y="10019"/>
                  </a:lnTo>
                  <a:lnTo>
                    <a:pt x="42881" y="9017"/>
                  </a:lnTo>
                  <a:lnTo>
                    <a:pt x="84878" y="9017"/>
                  </a:lnTo>
                  <a:lnTo>
                    <a:pt x="72414" y="0"/>
                  </a:lnTo>
                  <a:close/>
                </a:path>
                <a:path w="111760" h="105410">
                  <a:moveTo>
                    <a:pt x="41503" y="95181"/>
                  </a:moveTo>
                  <a:lnTo>
                    <a:pt x="39877" y="95181"/>
                  </a:lnTo>
                  <a:lnTo>
                    <a:pt x="42881" y="96183"/>
                  </a:lnTo>
                  <a:lnTo>
                    <a:pt x="41503" y="95181"/>
                  </a:lnTo>
                  <a:close/>
                </a:path>
                <a:path w="111760" h="105410">
                  <a:moveTo>
                    <a:pt x="69286" y="95181"/>
                  </a:moveTo>
                  <a:lnTo>
                    <a:pt x="41503" y="95181"/>
                  </a:lnTo>
                  <a:lnTo>
                    <a:pt x="42881" y="96183"/>
                  </a:lnTo>
                  <a:lnTo>
                    <a:pt x="67909" y="96183"/>
                  </a:lnTo>
                  <a:lnTo>
                    <a:pt x="69286" y="95181"/>
                  </a:lnTo>
                  <a:close/>
                </a:path>
                <a:path w="111760" h="105410">
                  <a:moveTo>
                    <a:pt x="91593" y="78959"/>
                  </a:moveTo>
                  <a:lnTo>
                    <a:pt x="67909" y="96183"/>
                  </a:lnTo>
                  <a:lnTo>
                    <a:pt x="70745" y="95181"/>
                  </a:lnTo>
                  <a:lnTo>
                    <a:pt x="86263" y="95181"/>
                  </a:lnTo>
                  <a:lnTo>
                    <a:pt x="100111" y="85162"/>
                  </a:lnTo>
                  <a:lnTo>
                    <a:pt x="101618" y="80486"/>
                  </a:lnTo>
                  <a:lnTo>
                    <a:pt x="91101" y="80486"/>
                  </a:lnTo>
                  <a:lnTo>
                    <a:pt x="91593" y="78959"/>
                  </a:lnTo>
                  <a:close/>
                </a:path>
                <a:path w="111760" h="105410">
                  <a:moveTo>
                    <a:pt x="86263" y="95181"/>
                  </a:moveTo>
                  <a:lnTo>
                    <a:pt x="70745" y="95181"/>
                  </a:lnTo>
                  <a:lnTo>
                    <a:pt x="67909" y="96183"/>
                  </a:lnTo>
                  <a:lnTo>
                    <a:pt x="84878" y="96183"/>
                  </a:lnTo>
                  <a:lnTo>
                    <a:pt x="86263" y="95181"/>
                  </a:lnTo>
                  <a:close/>
                </a:path>
                <a:path w="111760" h="105410">
                  <a:moveTo>
                    <a:pt x="17853" y="77982"/>
                  </a:moveTo>
                  <a:lnTo>
                    <a:pt x="19521" y="80486"/>
                  </a:lnTo>
                  <a:lnTo>
                    <a:pt x="18975" y="78798"/>
                  </a:lnTo>
                  <a:lnTo>
                    <a:pt x="17853" y="77982"/>
                  </a:lnTo>
                  <a:close/>
                </a:path>
                <a:path w="111760" h="105410">
                  <a:moveTo>
                    <a:pt x="18975" y="78798"/>
                  </a:moveTo>
                  <a:lnTo>
                    <a:pt x="19521" y="80486"/>
                  </a:lnTo>
                  <a:lnTo>
                    <a:pt x="21297" y="80486"/>
                  </a:lnTo>
                  <a:lnTo>
                    <a:pt x="18975" y="78798"/>
                  </a:lnTo>
                  <a:close/>
                </a:path>
                <a:path w="111760" h="105410">
                  <a:moveTo>
                    <a:pt x="92937" y="77982"/>
                  </a:moveTo>
                  <a:lnTo>
                    <a:pt x="91593" y="78959"/>
                  </a:lnTo>
                  <a:lnTo>
                    <a:pt x="91101" y="80486"/>
                  </a:lnTo>
                  <a:lnTo>
                    <a:pt x="92937" y="77982"/>
                  </a:lnTo>
                  <a:close/>
                </a:path>
                <a:path w="111760" h="105410">
                  <a:moveTo>
                    <a:pt x="102425" y="77982"/>
                  </a:moveTo>
                  <a:lnTo>
                    <a:pt x="92937" y="77982"/>
                  </a:lnTo>
                  <a:lnTo>
                    <a:pt x="91101" y="80486"/>
                  </a:lnTo>
                  <a:lnTo>
                    <a:pt x="101618" y="80486"/>
                  </a:lnTo>
                  <a:lnTo>
                    <a:pt x="102425" y="77982"/>
                  </a:lnTo>
                  <a:close/>
                </a:path>
                <a:path w="111760" h="105410">
                  <a:moveTo>
                    <a:pt x="100099" y="52517"/>
                  </a:moveTo>
                  <a:lnTo>
                    <a:pt x="91593" y="78959"/>
                  </a:lnTo>
                  <a:lnTo>
                    <a:pt x="92937" y="77982"/>
                  </a:lnTo>
                  <a:lnTo>
                    <a:pt x="102425" y="77982"/>
                  </a:lnTo>
                  <a:lnTo>
                    <a:pt x="110118" y="54103"/>
                  </a:lnTo>
                  <a:lnTo>
                    <a:pt x="100612" y="54103"/>
                  </a:lnTo>
                  <a:lnTo>
                    <a:pt x="100099" y="52517"/>
                  </a:lnTo>
                  <a:close/>
                </a:path>
                <a:path w="111760" h="105410">
                  <a:moveTo>
                    <a:pt x="18711" y="77982"/>
                  </a:moveTo>
                  <a:lnTo>
                    <a:pt x="17853" y="77982"/>
                  </a:lnTo>
                  <a:lnTo>
                    <a:pt x="18975" y="78798"/>
                  </a:lnTo>
                  <a:lnTo>
                    <a:pt x="18711" y="77982"/>
                  </a:lnTo>
                  <a:close/>
                </a:path>
                <a:path w="111760" h="105410">
                  <a:moveTo>
                    <a:pt x="10011" y="51097"/>
                  </a:moveTo>
                  <a:lnTo>
                    <a:pt x="10011" y="54103"/>
                  </a:lnTo>
                  <a:lnTo>
                    <a:pt x="10497" y="52600"/>
                  </a:lnTo>
                  <a:lnTo>
                    <a:pt x="10011" y="51097"/>
                  </a:lnTo>
                  <a:close/>
                </a:path>
                <a:path w="111760" h="105410">
                  <a:moveTo>
                    <a:pt x="10497" y="52600"/>
                  </a:moveTo>
                  <a:lnTo>
                    <a:pt x="10011" y="54103"/>
                  </a:lnTo>
                  <a:lnTo>
                    <a:pt x="10983" y="54103"/>
                  </a:lnTo>
                  <a:lnTo>
                    <a:pt x="10497" y="52600"/>
                  </a:lnTo>
                  <a:close/>
                </a:path>
                <a:path w="111760" h="105410">
                  <a:moveTo>
                    <a:pt x="102114" y="46254"/>
                  </a:moveTo>
                  <a:lnTo>
                    <a:pt x="100099" y="52517"/>
                  </a:lnTo>
                  <a:lnTo>
                    <a:pt x="100612" y="54103"/>
                  </a:lnTo>
                  <a:lnTo>
                    <a:pt x="110123" y="51097"/>
                  </a:lnTo>
                  <a:lnTo>
                    <a:pt x="109339" y="48665"/>
                  </a:lnTo>
                  <a:lnTo>
                    <a:pt x="102114" y="46254"/>
                  </a:lnTo>
                  <a:close/>
                </a:path>
                <a:path w="111760" h="105410">
                  <a:moveTo>
                    <a:pt x="109339" y="48665"/>
                  </a:moveTo>
                  <a:lnTo>
                    <a:pt x="110123" y="51097"/>
                  </a:lnTo>
                  <a:lnTo>
                    <a:pt x="100612" y="54103"/>
                  </a:lnTo>
                  <a:lnTo>
                    <a:pt x="110118" y="54103"/>
                  </a:lnTo>
                  <a:lnTo>
                    <a:pt x="111624" y="49427"/>
                  </a:lnTo>
                  <a:lnTo>
                    <a:pt x="109339" y="48665"/>
                  </a:lnTo>
                  <a:close/>
                </a:path>
                <a:path w="111760" h="105410">
                  <a:moveTo>
                    <a:pt x="10983" y="51097"/>
                  </a:moveTo>
                  <a:lnTo>
                    <a:pt x="10011" y="51097"/>
                  </a:lnTo>
                  <a:lnTo>
                    <a:pt x="10497" y="52600"/>
                  </a:lnTo>
                  <a:lnTo>
                    <a:pt x="10983" y="51097"/>
                  </a:lnTo>
                  <a:close/>
                </a:path>
                <a:path w="111760" h="105410">
                  <a:moveTo>
                    <a:pt x="91596" y="26243"/>
                  </a:moveTo>
                  <a:lnTo>
                    <a:pt x="100099" y="52517"/>
                  </a:lnTo>
                  <a:lnTo>
                    <a:pt x="102114" y="46254"/>
                  </a:lnTo>
                  <a:lnTo>
                    <a:pt x="108562" y="46254"/>
                  </a:lnTo>
                  <a:lnTo>
                    <a:pt x="102426" y="27218"/>
                  </a:lnTo>
                  <a:lnTo>
                    <a:pt x="92937" y="27218"/>
                  </a:lnTo>
                  <a:lnTo>
                    <a:pt x="91596" y="26243"/>
                  </a:lnTo>
                  <a:close/>
                </a:path>
                <a:path w="111760" h="105410">
                  <a:moveTo>
                    <a:pt x="108562" y="46254"/>
                  </a:moveTo>
                  <a:lnTo>
                    <a:pt x="102114" y="46254"/>
                  </a:lnTo>
                  <a:lnTo>
                    <a:pt x="109339" y="48665"/>
                  </a:lnTo>
                  <a:lnTo>
                    <a:pt x="108562" y="46254"/>
                  </a:lnTo>
                  <a:close/>
                </a:path>
                <a:path w="111760" h="105410">
                  <a:moveTo>
                    <a:pt x="19521" y="24713"/>
                  </a:moveTo>
                  <a:lnTo>
                    <a:pt x="17853" y="27218"/>
                  </a:lnTo>
                  <a:lnTo>
                    <a:pt x="18975" y="26402"/>
                  </a:lnTo>
                  <a:lnTo>
                    <a:pt x="19521" y="24713"/>
                  </a:lnTo>
                  <a:close/>
                </a:path>
                <a:path w="111760" h="105410">
                  <a:moveTo>
                    <a:pt x="18975" y="26402"/>
                  </a:moveTo>
                  <a:lnTo>
                    <a:pt x="17853" y="27218"/>
                  </a:lnTo>
                  <a:lnTo>
                    <a:pt x="18711" y="27218"/>
                  </a:lnTo>
                  <a:lnTo>
                    <a:pt x="18975" y="26402"/>
                  </a:lnTo>
                  <a:close/>
                </a:path>
                <a:path w="111760" h="105410">
                  <a:moveTo>
                    <a:pt x="91101" y="24713"/>
                  </a:moveTo>
                  <a:lnTo>
                    <a:pt x="91596" y="26243"/>
                  </a:lnTo>
                  <a:lnTo>
                    <a:pt x="92937" y="27218"/>
                  </a:lnTo>
                  <a:lnTo>
                    <a:pt x="91101" y="24713"/>
                  </a:lnTo>
                  <a:close/>
                </a:path>
                <a:path w="111760" h="105410">
                  <a:moveTo>
                    <a:pt x="101618" y="24713"/>
                  </a:moveTo>
                  <a:lnTo>
                    <a:pt x="91101" y="24713"/>
                  </a:lnTo>
                  <a:lnTo>
                    <a:pt x="92937" y="27218"/>
                  </a:lnTo>
                  <a:lnTo>
                    <a:pt x="102426" y="27218"/>
                  </a:lnTo>
                  <a:lnTo>
                    <a:pt x="101618" y="24713"/>
                  </a:lnTo>
                  <a:close/>
                </a:path>
                <a:path w="111760" h="105410">
                  <a:moveTo>
                    <a:pt x="21297" y="24713"/>
                  </a:moveTo>
                  <a:lnTo>
                    <a:pt x="19521" y="24713"/>
                  </a:lnTo>
                  <a:lnTo>
                    <a:pt x="18975" y="26402"/>
                  </a:lnTo>
                  <a:lnTo>
                    <a:pt x="21297" y="24713"/>
                  </a:lnTo>
                  <a:close/>
                </a:path>
                <a:path w="111760" h="105410">
                  <a:moveTo>
                    <a:pt x="67909" y="9017"/>
                  </a:moveTo>
                  <a:lnTo>
                    <a:pt x="91596" y="26243"/>
                  </a:lnTo>
                  <a:lnTo>
                    <a:pt x="91101" y="24713"/>
                  </a:lnTo>
                  <a:lnTo>
                    <a:pt x="101618" y="24713"/>
                  </a:lnTo>
                  <a:lnTo>
                    <a:pt x="100111" y="20038"/>
                  </a:lnTo>
                  <a:lnTo>
                    <a:pt x="86263" y="10019"/>
                  </a:lnTo>
                  <a:lnTo>
                    <a:pt x="70745" y="10019"/>
                  </a:lnTo>
                  <a:lnTo>
                    <a:pt x="67909" y="9017"/>
                  </a:lnTo>
                  <a:close/>
                </a:path>
                <a:path w="111760" h="105410">
                  <a:moveTo>
                    <a:pt x="42881" y="9017"/>
                  </a:moveTo>
                  <a:lnTo>
                    <a:pt x="39877" y="10019"/>
                  </a:lnTo>
                  <a:lnTo>
                    <a:pt x="41503" y="10019"/>
                  </a:lnTo>
                  <a:lnTo>
                    <a:pt x="42881" y="9017"/>
                  </a:lnTo>
                  <a:close/>
                </a:path>
                <a:path w="111760" h="105410">
                  <a:moveTo>
                    <a:pt x="67909" y="9017"/>
                  </a:moveTo>
                  <a:lnTo>
                    <a:pt x="42881" y="9017"/>
                  </a:lnTo>
                  <a:lnTo>
                    <a:pt x="41503" y="10019"/>
                  </a:lnTo>
                  <a:lnTo>
                    <a:pt x="69286" y="10019"/>
                  </a:lnTo>
                  <a:lnTo>
                    <a:pt x="67909" y="9017"/>
                  </a:lnTo>
                  <a:close/>
                </a:path>
                <a:path w="111760" h="105410">
                  <a:moveTo>
                    <a:pt x="84878" y="9017"/>
                  </a:moveTo>
                  <a:lnTo>
                    <a:pt x="67909" y="9017"/>
                  </a:lnTo>
                  <a:lnTo>
                    <a:pt x="70745" y="10019"/>
                  </a:lnTo>
                  <a:lnTo>
                    <a:pt x="86263" y="10019"/>
                  </a:lnTo>
                  <a:lnTo>
                    <a:pt x="84878" y="9017"/>
                  </a:lnTo>
                  <a:close/>
                </a:path>
              </a:pathLst>
            </a:custGeom>
            <a:solidFill>
              <a:srgbClr val="0000FF"/>
            </a:solidFill>
          </p:spPr>
          <p:txBody>
            <a:bodyPr wrap="square" lIns="0" tIns="0" rIns="0" bIns="0" rtlCol="0"/>
            <a:lstStyle/>
            <a:p>
              <a:endParaRPr/>
            </a:p>
          </p:txBody>
        </p:sp>
        <p:sp>
          <p:nvSpPr>
            <p:cNvPr id="125" name="object 63"/>
            <p:cNvSpPr/>
            <p:nvPr/>
          </p:nvSpPr>
          <p:spPr>
            <a:xfrm>
              <a:off x="3906716" y="3093827"/>
              <a:ext cx="111760" cy="105410"/>
            </a:xfrm>
            <a:custGeom>
              <a:avLst/>
              <a:gdLst/>
              <a:ahLst/>
              <a:cxnLst/>
              <a:rect l="l" t="t" r="r" b="b"/>
              <a:pathLst>
                <a:path w="111760" h="105410">
                  <a:moveTo>
                    <a:pt x="72414" y="0"/>
                  </a:moveTo>
                  <a:lnTo>
                    <a:pt x="38209" y="0"/>
                  </a:lnTo>
                  <a:lnTo>
                    <a:pt x="10511" y="20038"/>
                  </a:lnTo>
                  <a:lnTo>
                    <a:pt x="0" y="52600"/>
                  </a:lnTo>
                  <a:lnTo>
                    <a:pt x="10511" y="85162"/>
                  </a:lnTo>
                  <a:lnTo>
                    <a:pt x="38209" y="105200"/>
                  </a:lnTo>
                  <a:lnTo>
                    <a:pt x="72414" y="105200"/>
                  </a:lnTo>
                  <a:lnTo>
                    <a:pt x="84878" y="96183"/>
                  </a:lnTo>
                  <a:lnTo>
                    <a:pt x="42881" y="96183"/>
                  </a:lnTo>
                  <a:lnTo>
                    <a:pt x="39877" y="95181"/>
                  </a:lnTo>
                  <a:lnTo>
                    <a:pt x="41503" y="95181"/>
                  </a:lnTo>
                  <a:lnTo>
                    <a:pt x="21297" y="80486"/>
                  </a:lnTo>
                  <a:lnTo>
                    <a:pt x="19521" y="80486"/>
                  </a:lnTo>
                  <a:lnTo>
                    <a:pt x="17853" y="77982"/>
                  </a:lnTo>
                  <a:lnTo>
                    <a:pt x="18711" y="77982"/>
                  </a:lnTo>
                  <a:lnTo>
                    <a:pt x="10983" y="54103"/>
                  </a:lnTo>
                  <a:lnTo>
                    <a:pt x="10011" y="54103"/>
                  </a:lnTo>
                  <a:lnTo>
                    <a:pt x="10011" y="51097"/>
                  </a:lnTo>
                  <a:lnTo>
                    <a:pt x="10983" y="51097"/>
                  </a:lnTo>
                  <a:lnTo>
                    <a:pt x="18711" y="27218"/>
                  </a:lnTo>
                  <a:lnTo>
                    <a:pt x="17853" y="27218"/>
                  </a:lnTo>
                  <a:lnTo>
                    <a:pt x="19521" y="24713"/>
                  </a:lnTo>
                  <a:lnTo>
                    <a:pt x="21297" y="24713"/>
                  </a:lnTo>
                  <a:lnTo>
                    <a:pt x="41503" y="10019"/>
                  </a:lnTo>
                  <a:lnTo>
                    <a:pt x="39877" y="10019"/>
                  </a:lnTo>
                  <a:lnTo>
                    <a:pt x="42881" y="9017"/>
                  </a:lnTo>
                  <a:lnTo>
                    <a:pt x="84878" y="9017"/>
                  </a:lnTo>
                  <a:lnTo>
                    <a:pt x="72414" y="0"/>
                  </a:lnTo>
                  <a:close/>
                </a:path>
                <a:path w="111760" h="105410">
                  <a:moveTo>
                    <a:pt x="41503" y="95181"/>
                  </a:moveTo>
                  <a:lnTo>
                    <a:pt x="39877" y="95181"/>
                  </a:lnTo>
                  <a:lnTo>
                    <a:pt x="42881" y="96183"/>
                  </a:lnTo>
                  <a:lnTo>
                    <a:pt x="41503" y="95181"/>
                  </a:lnTo>
                  <a:close/>
                </a:path>
                <a:path w="111760" h="105410">
                  <a:moveTo>
                    <a:pt x="69286" y="95181"/>
                  </a:moveTo>
                  <a:lnTo>
                    <a:pt x="41503" y="95181"/>
                  </a:lnTo>
                  <a:lnTo>
                    <a:pt x="42881" y="96183"/>
                  </a:lnTo>
                  <a:lnTo>
                    <a:pt x="67909" y="96183"/>
                  </a:lnTo>
                  <a:lnTo>
                    <a:pt x="69286" y="95181"/>
                  </a:lnTo>
                  <a:close/>
                </a:path>
                <a:path w="111760" h="105410">
                  <a:moveTo>
                    <a:pt x="91593" y="78959"/>
                  </a:moveTo>
                  <a:lnTo>
                    <a:pt x="67909" y="96183"/>
                  </a:lnTo>
                  <a:lnTo>
                    <a:pt x="70745" y="95181"/>
                  </a:lnTo>
                  <a:lnTo>
                    <a:pt x="86263" y="95181"/>
                  </a:lnTo>
                  <a:lnTo>
                    <a:pt x="100111" y="85162"/>
                  </a:lnTo>
                  <a:lnTo>
                    <a:pt x="101618" y="80486"/>
                  </a:lnTo>
                  <a:lnTo>
                    <a:pt x="91101" y="80486"/>
                  </a:lnTo>
                  <a:lnTo>
                    <a:pt x="91593" y="78959"/>
                  </a:lnTo>
                  <a:close/>
                </a:path>
                <a:path w="111760" h="105410">
                  <a:moveTo>
                    <a:pt x="86263" y="95181"/>
                  </a:moveTo>
                  <a:lnTo>
                    <a:pt x="70745" y="95181"/>
                  </a:lnTo>
                  <a:lnTo>
                    <a:pt x="67909" y="96183"/>
                  </a:lnTo>
                  <a:lnTo>
                    <a:pt x="84878" y="96183"/>
                  </a:lnTo>
                  <a:lnTo>
                    <a:pt x="86263" y="95181"/>
                  </a:lnTo>
                  <a:close/>
                </a:path>
                <a:path w="111760" h="105410">
                  <a:moveTo>
                    <a:pt x="17853" y="77982"/>
                  </a:moveTo>
                  <a:lnTo>
                    <a:pt x="19521" y="80486"/>
                  </a:lnTo>
                  <a:lnTo>
                    <a:pt x="18975" y="78798"/>
                  </a:lnTo>
                  <a:lnTo>
                    <a:pt x="17853" y="77982"/>
                  </a:lnTo>
                  <a:close/>
                </a:path>
                <a:path w="111760" h="105410">
                  <a:moveTo>
                    <a:pt x="18975" y="78798"/>
                  </a:moveTo>
                  <a:lnTo>
                    <a:pt x="19521" y="80486"/>
                  </a:lnTo>
                  <a:lnTo>
                    <a:pt x="21297" y="80486"/>
                  </a:lnTo>
                  <a:lnTo>
                    <a:pt x="18975" y="78798"/>
                  </a:lnTo>
                  <a:close/>
                </a:path>
                <a:path w="111760" h="105410">
                  <a:moveTo>
                    <a:pt x="92937" y="77982"/>
                  </a:moveTo>
                  <a:lnTo>
                    <a:pt x="91593" y="78959"/>
                  </a:lnTo>
                  <a:lnTo>
                    <a:pt x="91101" y="80486"/>
                  </a:lnTo>
                  <a:lnTo>
                    <a:pt x="92937" y="77982"/>
                  </a:lnTo>
                  <a:close/>
                </a:path>
                <a:path w="111760" h="105410">
                  <a:moveTo>
                    <a:pt x="102425" y="77982"/>
                  </a:moveTo>
                  <a:lnTo>
                    <a:pt x="92937" y="77982"/>
                  </a:lnTo>
                  <a:lnTo>
                    <a:pt x="91101" y="80486"/>
                  </a:lnTo>
                  <a:lnTo>
                    <a:pt x="101618" y="80486"/>
                  </a:lnTo>
                  <a:lnTo>
                    <a:pt x="102425" y="77982"/>
                  </a:lnTo>
                  <a:close/>
                </a:path>
                <a:path w="111760" h="105410">
                  <a:moveTo>
                    <a:pt x="100099" y="52517"/>
                  </a:moveTo>
                  <a:lnTo>
                    <a:pt x="91593" y="78959"/>
                  </a:lnTo>
                  <a:lnTo>
                    <a:pt x="92937" y="77982"/>
                  </a:lnTo>
                  <a:lnTo>
                    <a:pt x="102425" y="77982"/>
                  </a:lnTo>
                  <a:lnTo>
                    <a:pt x="110118" y="54103"/>
                  </a:lnTo>
                  <a:lnTo>
                    <a:pt x="100612" y="54103"/>
                  </a:lnTo>
                  <a:lnTo>
                    <a:pt x="100099" y="52517"/>
                  </a:lnTo>
                  <a:close/>
                </a:path>
                <a:path w="111760" h="105410">
                  <a:moveTo>
                    <a:pt x="18711" y="77982"/>
                  </a:moveTo>
                  <a:lnTo>
                    <a:pt x="17853" y="77982"/>
                  </a:lnTo>
                  <a:lnTo>
                    <a:pt x="18975" y="78798"/>
                  </a:lnTo>
                  <a:lnTo>
                    <a:pt x="18711" y="77982"/>
                  </a:lnTo>
                  <a:close/>
                </a:path>
                <a:path w="111760" h="105410">
                  <a:moveTo>
                    <a:pt x="10011" y="51097"/>
                  </a:moveTo>
                  <a:lnTo>
                    <a:pt x="10011" y="54103"/>
                  </a:lnTo>
                  <a:lnTo>
                    <a:pt x="10497" y="52600"/>
                  </a:lnTo>
                  <a:lnTo>
                    <a:pt x="10011" y="51097"/>
                  </a:lnTo>
                  <a:close/>
                </a:path>
                <a:path w="111760" h="105410">
                  <a:moveTo>
                    <a:pt x="10497" y="52600"/>
                  </a:moveTo>
                  <a:lnTo>
                    <a:pt x="10011" y="54103"/>
                  </a:lnTo>
                  <a:lnTo>
                    <a:pt x="10983" y="54103"/>
                  </a:lnTo>
                  <a:lnTo>
                    <a:pt x="10497" y="52600"/>
                  </a:lnTo>
                  <a:close/>
                </a:path>
                <a:path w="111760" h="105410">
                  <a:moveTo>
                    <a:pt x="102114" y="46254"/>
                  </a:moveTo>
                  <a:lnTo>
                    <a:pt x="100099" y="52517"/>
                  </a:lnTo>
                  <a:lnTo>
                    <a:pt x="100612" y="54103"/>
                  </a:lnTo>
                  <a:lnTo>
                    <a:pt x="110123" y="51097"/>
                  </a:lnTo>
                  <a:lnTo>
                    <a:pt x="109339" y="48665"/>
                  </a:lnTo>
                  <a:lnTo>
                    <a:pt x="102114" y="46254"/>
                  </a:lnTo>
                  <a:close/>
                </a:path>
                <a:path w="111760" h="105410">
                  <a:moveTo>
                    <a:pt x="109339" y="48665"/>
                  </a:moveTo>
                  <a:lnTo>
                    <a:pt x="110123" y="51097"/>
                  </a:lnTo>
                  <a:lnTo>
                    <a:pt x="100612" y="54103"/>
                  </a:lnTo>
                  <a:lnTo>
                    <a:pt x="110118" y="54103"/>
                  </a:lnTo>
                  <a:lnTo>
                    <a:pt x="111624" y="49427"/>
                  </a:lnTo>
                  <a:lnTo>
                    <a:pt x="109339" y="48665"/>
                  </a:lnTo>
                  <a:close/>
                </a:path>
                <a:path w="111760" h="105410">
                  <a:moveTo>
                    <a:pt x="10983" y="51097"/>
                  </a:moveTo>
                  <a:lnTo>
                    <a:pt x="10011" y="51097"/>
                  </a:lnTo>
                  <a:lnTo>
                    <a:pt x="10497" y="52600"/>
                  </a:lnTo>
                  <a:lnTo>
                    <a:pt x="10983" y="51097"/>
                  </a:lnTo>
                  <a:close/>
                </a:path>
                <a:path w="111760" h="105410">
                  <a:moveTo>
                    <a:pt x="91596" y="26243"/>
                  </a:moveTo>
                  <a:lnTo>
                    <a:pt x="100099" y="52517"/>
                  </a:lnTo>
                  <a:lnTo>
                    <a:pt x="102114" y="46254"/>
                  </a:lnTo>
                  <a:lnTo>
                    <a:pt x="108562" y="46254"/>
                  </a:lnTo>
                  <a:lnTo>
                    <a:pt x="102426" y="27218"/>
                  </a:lnTo>
                  <a:lnTo>
                    <a:pt x="92937" y="27218"/>
                  </a:lnTo>
                  <a:lnTo>
                    <a:pt x="91596" y="26243"/>
                  </a:lnTo>
                  <a:close/>
                </a:path>
                <a:path w="111760" h="105410">
                  <a:moveTo>
                    <a:pt x="108562" y="46254"/>
                  </a:moveTo>
                  <a:lnTo>
                    <a:pt x="102114" y="46254"/>
                  </a:lnTo>
                  <a:lnTo>
                    <a:pt x="109339" y="48665"/>
                  </a:lnTo>
                  <a:lnTo>
                    <a:pt x="108562" y="46254"/>
                  </a:lnTo>
                  <a:close/>
                </a:path>
                <a:path w="111760" h="105410">
                  <a:moveTo>
                    <a:pt x="19521" y="24713"/>
                  </a:moveTo>
                  <a:lnTo>
                    <a:pt x="17853" y="27218"/>
                  </a:lnTo>
                  <a:lnTo>
                    <a:pt x="18975" y="26402"/>
                  </a:lnTo>
                  <a:lnTo>
                    <a:pt x="19521" y="24713"/>
                  </a:lnTo>
                  <a:close/>
                </a:path>
                <a:path w="111760" h="105410">
                  <a:moveTo>
                    <a:pt x="18975" y="26402"/>
                  </a:moveTo>
                  <a:lnTo>
                    <a:pt x="17853" y="27218"/>
                  </a:lnTo>
                  <a:lnTo>
                    <a:pt x="18711" y="27218"/>
                  </a:lnTo>
                  <a:lnTo>
                    <a:pt x="18975" y="26402"/>
                  </a:lnTo>
                  <a:close/>
                </a:path>
                <a:path w="111760" h="105410">
                  <a:moveTo>
                    <a:pt x="91101" y="24713"/>
                  </a:moveTo>
                  <a:lnTo>
                    <a:pt x="91596" y="26243"/>
                  </a:lnTo>
                  <a:lnTo>
                    <a:pt x="92937" y="27218"/>
                  </a:lnTo>
                  <a:lnTo>
                    <a:pt x="91101" y="24713"/>
                  </a:lnTo>
                  <a:close/>
                </a:path>
                <a:path w="111760" h="105410">
                  <a:moveTo>
                    <a:pt x="101618" y="24713"/>
                  </a:moveTo>
                  <a:lnTo>
                    <a:pt x="91101" y="24713"/>
                  </a:lnTo>
                  <a:lnTo>
                    <a:pt x="92937" y="27218"/>
                  </a:lnTo>
                  <a:lnTo>
                    <a:pt x="102426" y="27218"/>
                  </a:lnTo>
                  <a:lnTo>
                    <a:pt x="101618" y="24713"/>
                  </a:lnTo>
                  <a:close/>
                </a:path>
                <a:path w="111760" h="105410">
                  <a:moveTo>
                    <a:pt x="21297" y="24713"/>
                  </a:moveTo>
                  <a:lnTo>
                    <a:pt x="19521" y="24713"/>
                  </a:lnTo>
                  <a:lnTo>
                    <a:pt x="18975" y="26402"/>
                  </a:lnTo>
                  <a:lnTo>
                    <a:pt x="21297" y="24713"/>
                  </a:lnTo>
                  <a:close/>
                </a:path>
                <a:path w="111760" h="105410">
                  <a:moveTo>
                    <a:pt x="67909" y="9017"/>
                  </a:moveTo>
                  <a:lnTo>
                    <a:pt x="91596" y="26243"/>
                  </a:lnTo>
                  <a:lnTo>
                    <a:pt x="91101" y="24713"/>
                  </a:lnTo>
                  <a:lnTo>
                    <a:pt x="101618" y="24713"/>
                  </a:lnTo>
                  <a:lnTo>
                    <a:pt x="100111" y="20038"/>
                  </a:lnTo>
                  <a:lnTo>
                    <a:pt x="86263" y="10019"/>
                  </a:lnTo>
                  <a:lnTo>
                    <a:pt x="70745" y="10019"/>
                  </a:lnTo>
                  <a:lnTo>
                    <a:pt x="67909" y="9017"/>
                  </a:lnTo>
                  <a:close/>
                </a:path>
                <a:path w="111760" h="105410">
                  <a:moveTo>
                    <a:pt x="42881" y="9017"/>
                  </a:moveTo>
                  <a:lnTo>
                    <a:pt x="39877" y="10019"/>
                  </a:lnTo>
                  <a:lnTo>
                    <a:pt x="41503" y="10019"/>
                  </a:lnTo>
                  <a:lnTo>
                    <a:pt x="42881" y="9017"/>
                  </a:lnTo>
                  <a:close/>
                </a:path>
                <a:path w="111760" h="105410">
                  <a:moveTo>
                    <a:pt x="67909" y="9017"/>
                  </a:moveTo>
                  <a:lnTo>
                    <a:pt x="42881" y="9017"/>
                  </a:lnTo>
                  <a:lnTo>
                    <a:pt x="41503" y="10019"/>
                  </a:lnTo>
                  <a:lnTo>
                    <a:pt x="69286" y="10019"/>
                  </a:lnTo>
                  <a:lnTo>
                    <a:pt x="67909" y="9017"/>
                  </a:lnTo>
                  <a:close/>
                </a:path>
                <a:path w="111760" h="105410">
                  <a:moveTo>
                    <a:pt x="84878" y="9017"/>
                  </a:moveTo>
                  <a:lnTo>
                    <a:pt x="67909" y="9017"/>
                  </a:lnTo>
                  <a:lnTo>
                    <a:pt x="70745" y="10019"/>
                  </a:lnTo>
                  <a:lnTo>
                    <a:pt x="86263" y="10019"/>
                  </a:lnTo>
                  <a:lnTo>
                    <a:pt x="84878" y="9017"/>
                  </a:lnTo>
                  <a:close/>
                </a:path>
              </a:pathLst>
            </a:custGeom>
            <a:solidFill>
              <a:srgbClr val="0000FF"/>
            </a:solidFill>
          </p:spPr>
          <p:txBody>
            <a:bodyPr wrap="square" lIns="0" tIns="0" rIns="0" bIns="0" rtlCol="0"/>
            <a:lstStyle/>
            <a:p>
              <a:endParaRPr/>
            </a:p>
          </p:txBody>
        </p:sp>
        <p:sp>
          <p:nvSpPr>
            <p:cNvPr id="126" name="object 64"/>
            <p:cNvSpPr/>
            <p:nvPr/>
          </p:nvSpPr>
          <p:spPr>
            <a:xfrm>
              <a:off x="2644901" y="1745742"/>
              <a:ext cx="1306195" cy="2854960"/>
            </a:xfrm>
            <a:custGeom>
              <a:avLst/>
              <a:gdLst/>
              <a:ahLst/>
              <a:cxnLst/>
              <a:rect l="l" t="t" r="r" b="b"/>
              <a:pathLst>
                <a:path w="1306195" h="2854960">
                  <a:moveTo>
                    <a:pt x="653034" y="0"/>
                  </a:moveTo>
                  <a:lnTo>
                    <a:pt x="706595" y="4730"/>
                  </a:lnTo>
                  <a:lnTo>
                    <a:pt x="758964" y="18678"/>
                  </a:lnTo>
                  <a:lnTo>
                    <a:pt x="809971" y="41475"/>
                  </a:lnTo>
                  <a:lnTo>
                    <a:pt x="859450" y="72755"/>
                  </a:lnTo>
                  <a:lnTo>
                    <a:pt x="907232" y="112150"/>
                  </a:lnTo>
                  <a:lnTo>
                    <a:pt x="953149" y="159294"/>
                  </a:lnTo>
                  <a:lnTo>
                    <a:pt x="997032" y="213818"/>
                  </a:lnTo>
                  <a:lnTo>
                    <a:pt x="1038715" y="275356"/>
                  </a:lnTo>
                  <a:lnTo>
                    <a:pt x="1078029" y="343540"/>
                  </a:lnTo>
                  <a:lnTo>
                    <a:pt x="1114806" y="418004"/>
                  </a:lnTo>
                  <a:lnTo>
                    <a:pt x="1148877" y="498380"/>
                  </a:lnTo>
                  <a:lnTo>
                    <a:pt x="1180075" y="584301"/>
                  </a:lnTo>
                  <a:lnTo>
                    <a:pt x="1208233" y="675400"/>
                  </a:lnTo>
                  <a:lnTo>
                    <a:pt x="1233181" y="771309"/>
                  </a:lnTo>
                  <a:lnTo>
                    <a:pt x="1254752" y="871662"/>
                  </a:lnTo>
                  <a:lnTo>
                    <a:pt x="1272777" y="976091"/>
                  </a:lnTo>
                  <a:lnTo>
                    <a:pt x="1287090" y="1084229"/>
                  </a:lnTo>
                  <a:lnTo>
                    <a:pt x="1297521" y="1195709"/>
                  </a:lnTo>
                  <a:lnTo>
                    <a:pt x="1303903" y="1310163"/>
                  </a:lnTo>
                  <a:lnTo>
                    <a:pt x="1306068" y="1427226"/>
                  </a:lnTo>
                  <a:lnTo>
                    <a:pt x="1303903" y="1544288"/>
                  </a:lnTo>
                  <a:lnTo>
                    <a:pt x="1297521" y="1658742"/>
                  </a:lnTo>
                  <a:lnTo>
                    <a:pt x="1287090" y="1770222"/>
                  </a:lnTo>
                  <a:lnTo>
                    <a:pt x="1272777" y="1878360"/>
                  </a:lnTo>
                  <a:lnTo>
                    <a:pt x="1254752" y="1982789"/>
                  </a:lnTo>
                  <a:lnTo>
                    <a:pt x="1233181" y="2083142"/>
                  </a:lnTo>
                  <a:lnTo>
                    <a:pt x="1208233" y="2179051"/>
                  </a:lnTo>
                  <a:lnTo>
                    <a:pt x="1180075" y="2270150"/>
                  </a:lnTo>
                  <a:lnTo>
                    <a:pt x="1148877" y="2356071"/>
                  </a:lnTo>
                  <a:lnTo>
                    <a:pt x="1114806" y="2436447"/>
                  </a:lnTo>
                  <a:lnTo>
                    <a:pt x="1078029" y="2510911"/>
                  </a:lnTo>
                  <a:lnTo>
                    <a:pt x="1038715" y="2579095"/>
                  </a:lnTo>
                  <a:lnTo>
                    <a:pt x="997032" y="2640633"/>
                  </a:lnTo>
                  <a:lnTo>
                    <a:pt x="953149" y="2695157"/>
                  </a:lnTo>
                  <a:lnTo>
                    <a:pt x="907232" y="2742301"/>
                  </a:lnTo>
                  <a:lnTo>
                    <a:pt x="859450" y="2781696"/>
                  </a:lnTo>
                  <a:lnTo>
                    <a:pt x="809971" y="2812976"/>
                  </a:lnTo>
                  <a:lnTo>
                    <a:pt x="758964" y="2835773"/>
                  </a:lnTo>
                  <a:lnTo>
                    <a:pt x="706595" y="2849721"/>
                  </a:lnTo>
                  <a:lnTo>
                    <a:pt x="653034" y="2854452"/>
                  </a:lnTo>
                  <a:lnTo>
                    <a:pt x="599472" y="2849721"/>
                  </a:lnTo>
                  <a:lnTo>
                    <a:pt x="547103" y="2835773"/>
                  </a:lnTo>
                  <a:lnTo>
                    <a:pt x="496096" y="2812976"/>
                  </a:lnTo>
                  <a:lnTo>
                    <a:pt x="446617" y="2781696"/>
                  </a:lnTo>
                  <a:lnTo>
                    <a:pt x="398835" y="2742301"/>
                  </a:lnTo>
                  <a:lnTo>
                    <a:pt x="352918" y="2695157"/>
                  </a:lnTo>
                  <a:lnTo>
                    <a:pt x="309035" y="2640633"/>
                  </a:lnTo>
                  <a:lnTo>
                    <a:pt x="267352" y="2579095"/>
                  </a:lnTo>
                  <a:lnTo>
                    <a:pt x="228038" y="2510911"/>
                  </a:lnTo>
                  <a:lnTo>
                    <a:pt x="191262" y="2436447"/>
                  </a:lnTo>
                  <a:lnTo>
                    <a:pt x="157190" y="2356071"/>
                  </a:lnTo>
                  <a:lnTo>
                    <a:pt x="125992" y="2270150"/>
                  </a:lnTo>
                  <a:lnTo>
                    <a:pt x="97834" y="2179051"/>
                  </a:lnTo>
                  <a:lnTo>
                    <a:pt x="72886" y="2083142"/>
                  </a:lnTo>
                  <a:lnTo>
                    <a:pt x="51315" y="1982789"/>
                  </a:lnTo>
                  <a:lnTo>
                    <a:pt x="33290" y="1878360"/>
                  </a:lnTo>
                  <a:lnTo>
                    <a:pt x="18977" y="1770222"/>
                  </a:lnTo>
                  <a:lnTo>
                    <a:pt x="8546" y="1658742"/>
                  </a:lnTo>
                  <a:lnTo>
                    <a:pt x="2164" y="1544288"/>
                  </a:lnTo>
                  <a:lnTo>
                    <a:pt x="0" y="1427226"/>
                  </a:lnTo>
                  <a:lnTo>
                    <a:pt x="2164" y="1310163"/>
                  </a:lnTo>
                  <a:lnTo>
                    <a:pt x="8546" y="1195709"/>
                  </a:lnTo>
                  <a:lnTo>
                    <a:pt x="18977" y="1084229"/>
                  </a:lnTo>
                  <a:lnTo>
                    <a:pt x="33290" y="976091"/>
                  </a:lnTo>
                  <a:lnTo>
                    <a:pt x="51315" y="871662"/>
                  </a:lnTo>
                  <a:lnTo>
                    <a:pt x="72886" y="771309"/>
                  </a:lnTo>
                  <a:lnTo>
                    <a:pt x="97834" y="675400"/>
                  </a:lnTo>
                  <a:lnTo>
                    <a:pt x="125992" y="584301"/>
                  </a:lnTo>
                  <a:lnTo>
                    <a:pt x="157190" y="498380"/>
                  </a:lnTo>
                  <a:lnTo>
                    <a:pt x="191262" y="418004"/>
                  </a:lnTo>
                  <a:lnTo>
                    <a:pt x="228038" y="343540"/>
                  </a:lnTo>
                  <a:lnTo>
                    <a:pt x="267352" y="275356"/>
                  </a:lnTo>
                  <a:lnTo>
                    <a:pt x="309035" y="213818"/>
                  </a:lnTo>
                  <a:lnTo>
                    <a:pt x="352918" y="159294"/>
                  </a:lnTo>
                  <a:lnTo>
                    <a:pt x="398835" y="112150"/>
                  </a:lnTo>
                  <a:lnTo>
                    <a:pt x="446617" y="72755"/>
                  </a:lnTo>
                  <a:lnTo>
                    <a:pt x="496096" y="41475"/>
                  </a:lnTo>
                  <a:lnTo>
                    <a:pt x="547103" y="18678"/>
                  </a:lnTo>
                  <a:lnTo>
                    <a:pt x="599472" y="4730"/>
                  </a:lnTo>
                  <a:lnTo>
                    <a:pt x="653034" y="0"/>
                  </a:lnTo>
                  <a:close/>
                </a:path>
              </a:pathLst>
            </a:custGeom>
            <a:ln w="19812">
              <a:solidFill>
                <a:srgbClr val="297ED4"/>
              </a:solidFill>
              <a:prstDash val="dash"/>
            </a:ln>
          </p:spPr>
          <p:txBody>
            <a:bodyPr wrap="square" lIns="0" tIns="0" rIns="0" bIns="0" rtlCol="0"/>
            <a:lstStyle/>
            <a:p>
              <a:endParaRPr/>
            </a:p>
          </p:txBody>
        </p:sp>
      </p:grpSp>
    </p:spTree>
    <p:extLst>
      <p:ext uri="{BB962C8B-B14F-4D97-AF65-F5344CB8AC3E}">
        <p14:creationId xmlns:p14="http://schemas.microsoft.com/office/powerpoint/2010/main" val="29269084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dirty="0"/>
              <a:t>Procrustes analysis</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pPr marL="0" indent="0">
                  <a:buNone/>
                </a:pPr>
                <a:r>
                  <a:rPr lang="en-US" dirty="0" smtClean="0"/>
                  <a:t>How to compute </a:t>
                </a:r>
                <a:r>
                  <a:rPr lang="en-US" i="1" dirty="0" smtClean="0">
                    <a:latin typeface="Times New Roman" panose="02020603050405020304" pitchFamily="18" charset="0"/>
                    <a:cs typeface="Times New Roman" panose="02020603050405020304" pitchFamily="18" charset="0"/>
                  </a:rPr>
                  <a:t>s</a:t>
                </a:r>
                <a:r>
                  <a:rPr lang="en-US" dirty="0" smtClean="0"/>
                  <a:t>,  </a:t>
                </a:r>
                <a:r>
                  <a:rPr lang="en-US" i="1" dirty="0" smtClean="0">
                    <a:latin typeface="Times New Roman" panose="02020603050405020304" pitchFamily="18" charset="0"/>
                    <a:cs typeface="Times New Roman" panose="02020603050405020304" pitchFamily="18" charset="0"/>
                  </a:rPr>
                  <a:t>R</a:t>
                </a:r>
                <a:r>
                  <a:rPr lang="en-US" dirty="0"/>
                  <a:t>, </a:t>
                </a:r>
                <a:r>
                  <a:rPr lang="en-US" dirty="0" smtClean="0"/>
                  <a:t>and </a:t>
                </a:r>
                <a:r>
                  <a:rPr lang="en-US" b="1" dirty="0" smtClean="0">
                    <a:latin typeface="Times New Roman" panose="02020603050405020304" pitchFamily="18" charset="0"/>
                    <a:cs typeface="Times New Roman" panose="02020603050405020304" pitchFamily="18" charset="0"/>
                  </a:rPr>
                  <a:t>t</a:t>
                </a:r>
                <a:r>
                  <a:rPr lang="en-US" dirty="0" smtClean="0"/>
                  <a:t>?</a:t>
                </a:r>
              </a:p>
              <a:p>
                <a:pPr marL="0" indent="0">
                  <a:buNone/>
                </a:pPr>
                <a:endParaRPr lang="en-US" sz="100" dirty="0" smtClean="0"/>
              </a:p>
              <a:p>
                <a:r>
                  <a:rPr lang="en-US" dirty="0"/>
                  <a:t>We assume that there is a similarity </a:t>
                </a:r>
                <a:r>
                  <a:rPr lang="en-US" dirty="0" smtClean="0"/>
                  <a:t>transform between </a:t>
                </a:r>
                <a:r>
                  <a:rPr lang="en-US" dirty="0"/>
                  <a:t>point </a:t>
                </a:r>
                <a:r>
                  <a:rPr lang="en-US" dirty="0" smtClean="0"/>
                  <a:t>sets </a:t>
                </a:r>
                <a14:m>
                  <m:oMath xmlns:m="http://schemas.openxmlformats.org/officeDocument/2006/math">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0" smtClean="0">
                                    <a:latin typeface="Cambria Math" panose="02040503050406030204" pitchFamily="18" charset="0"/>
                                  </a:rPr>
                                  <m:t>𝐦</m:t>
                                </m:r>
                              </m:e>
                              <m:sub>
                                <m:r>
                                  <a:rPr lang="en-US" b="0" i="1" smtClean="0">
                                    <a:latin typeface="Cambria Math" panose="02040503050406030204" pitchFamily="18" charset="0"/>
                                  </a:rPr>
                                  <m:t>𝑖</m:t>
                                </m:r>
                              </m:sub>
                            </m:sSub>
                          </m:e>
                        </m:d>
                      </m:e>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sSubSup>
                  </m:oMath>
                </a14:m>
                <a:r>
                  <a:rPr lang="en-US" dirty="0" smtClean="0"/>
                  <a:t> and </a:t>
                </a:r>
                <a14:m>
                  <m:oMath xmlns:m="http://schemas.openxmlformats.org/officeDocument/2006/math">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0" smtClean="0">
                                    <a:latin typeface="Cambria Math" panose="02040503050406030204" pitchFamily="18" charset="0"/>
                                  </a:rPr>
                                  <m:t>𝐧</m:t>
                                </m:r>
                              </m:e>
                              <m:sub>
                                <m:r>
                                  <a:rPr lang="en-US" i="1">
                                    <a:latin typeface="Cambria Math" panose="02040503050406030204" pitchFamily="18" charset="0"/>
                                  </a:rPr>
                                  <m:t>𝑖</m:t>
                                </m:r>
                              </m:sub>
                            </m:sSub>
                          </m:e>
                        </m:d>
                      </m:e>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sSubSup>
                  </m:oMath>
                </a14:m>
                <a:endParaRPr lang="en-US" dirty="0" smtClean="0"/>
              </a:p>
              <a:p>
                <a:r>
                  <a:rPr lang="en-US" dirty="0"/>
                  <a:t>Find </a:t>
                </a:r>
                <a:r>
                  <a:rPr lang="en-US" i="1" dirty="0">
                    <a:latin typeface="Times New Roman" panose="02020603050405020304" pitchFamily="18" charset="0"/>
                    <a:cs typeface="Times New Roman" panose="02020603050405020304" pitchFamily="18" charset="0"/>
                  </a:rPr>
                  <a:t>s</a:t>
                </a:r>
                <a:r>
                  <a:rPr lang="en-US" dirty="0"/>
                  <a:t>, </a:t>
                </a:r>
                <a:r>
                  <a:rPr lang="en-US" i="1" dirty="0">
                    <a:latin typeface="Times New Roman" panose="02020603050405020304" pitchFamily="18" charset="0"/>
                    <a:cs typeface="Times New Roman" panose="02020603050405020304" pitchFamily="18" charset="0"/>
                  </a:rPr>
                  <a:t>R</a:t>
                </a:r>
                <a:r>
                  <a:rPr lang="en-US" dirty="0"/>
                  <a:t> and </a:t>
                </a:r>
                <a:r>
                  <a:rPr lang="en-US" altLang="zh-CN" b="1" dirty="0">
                    <a:latin typeface="Times New Roman" panose="02020603050405020304" pitchFamily="18" charset="0"/>
                    <a:cs typeface="Times New Roman" panose="02020603050405020304" pitchFamily="18" charset="0"/>
                  </a:rPr>
                  <a:t>t</a:t>
                </a:r>
                <a:r>
                  <a:rPr lang="en-US" dirty="0" smtClean="0"/>
                  <a:t> </a:t>
                </a:r>
                <a:r>
                  <a:rPr lang="en-US" dirty="0"/>
                  <a:t>to </a:t>
                </a:r>
                <a:r>
                  <a:rPr lang="en-US" dirty="0" smtClean="0"/>
                  <a:t>minimize</a:t>
                </a:r>
              </a:p>
              <a:p>
                <a:endParaRPr lang="en-US" sz="2000" dirty="0"/>
              </a:p>
              <a:p>
                <a:r>
                  <a:rPr lang="en-US" sz="1200" dirty="0" smtClean="0"/>
                  <a:t>                                                                                                                                                                                         </a:t>
                </a:r>
              </a:p>
              <a:p>
                <a:r>
                  <a:rPr lang="en-US" dirty="0" smtClean="0"/>
                  <a:t>Let</a:t>
                </a:r>
              </a:p>
              <a:p>
                <a:endParaRPr lang="en-US" dirty="0"/>
              </a:p>
              <a:p>
                <a:endParaRPr lang="en-US" dirty="0" smtClean="0"/>
              </a:p>
              <a:p>
                <a:r>
                  <a:rPr lang="en-US" dirty="0" smtClean="0"/>
                  <a:t>Note that </a:t>
                </a:r>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2"/>
                <a:stretch>
                  <a:fillRect l="-2280" t="-1680"/>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59</a:t>
            </a:fld>
            <a:endParaRPr lang="en-US"/>
          </a:p>
        </p:txBody>
      </p:sp>
      <mc:AlternateContent xmlns:mc="http://schemas.openxmlformats.org/markup-compatibility/2006" xmlns:a14="http://schemas.microsoft.com/office/drawing/2010/main">
        <mc:Choice Requires="a14">
          <p:sp>
            <p:nvSpPr>
              <p:cNvPr id="7" name="文本框 6"/>
              <p:cNvSpPr txBox="1"/>
              <p:nvPr/>
            </p:nvSpPr>
            <p:spPr>
              <a:xfrm>
                <a:off x="1750062" y="2809148"/>
                <a:ext cx="5268430" cy="1038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Σ</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e>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𝑒</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2</m:t>
                              </m:r>
                            </m:sup>
                          </m:sSubSup>
                        </m:e>
                      </m:nary>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e>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𝐦</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𝑠𝑅</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𝐧</m:t>
                                              </m:r>
                                            </m:e>
                                            <m:sub>
                                              <m:r>
                                                <a:rPr lang="en-US" sz="2400" b="0" i="1" smtClean="0">
                                                  <a:latin typeface="Cambria Math" panose="02040503050406030204" pitchFamily="18" charset="0"/>
                                                </a:rPr>
                                                <m:t>𝑖</m:t>
                                              </m:r>
                                            </m:sub>
                                          </m:sSub>
                                        </m:e>
                                      </m:d>
                                      <m:r>
                                        <a:rPr lang="en-US" sz="2400" b="0" i="1" smtClean="0">
                                          <a:latin typeface="Cambria Math" panose="02040503050406030204" pitchFamily="18" charset="0"/>
                                        </a:rPr>
                                        <m:t>+</m:t>
                                      </m:r>
                                      <m:r>
                                        <a:rPr lang="en-US" sz="2400" b="1" i="0" smtClean="0">
                                          <a:latin typeface="Cambria Math" panose="02040503050406030204" pitchFamily="18" charset="0"/>
                                        </a:rPr>
                                        <m:t>𝐭</m:t>
                                      </m:r>
                                    </m:e>
                                  </m:d>
                                </m:e>
                              </m:d>
                            </m:e>
                            <m:sup>
                              <m:r>
                                <a:rPr lang="en-US" sz="2400" b="0" i="1" smtClean="0">
                                  <a:latin typeface="Cambria Math" panose="02040503050406030204" pitchFamily="18" charset="0"/>
                                </a:rPr>
                                <m:t>2</m:t>
                              </m:r>
                            </m:sup>
                          </m:sSup>
                        </m:e>
                      </m:nary>
                    </m:oMath>
                  </m:oMathPara>
                </a14:m>
                <a:endParaRPr lang="en-US" sz="2400" dirty="0"/>
              </a:p>
            </p:txBody>
          </p:sp>
        </mc:Choice>
        <mc:Fallback xmlns="">
          <p:sp>
            <p:nvSpPr>
              <p:cNvPr id="7" name="文本框 6"/>
              <p:cNvSpPr txBox="1">
                <a:spLocks noRot="1" noChangeAspect="1" noMove="1" noResize="1" noEditPoints="1" noAdjustHandles="1" noChangeArrowheads="1" noChangeShapeType="1" noTextEdit="1"/>
              </p:cNvSpPr>
              <p:nvPr/>
            </p:nvSpPr>
            <p:spPr>
              <a:xfrm>
                <a:off x="1750062" y="2809148"/>
                <a:ext cx="5268430" cy="1038489"/>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a:off x="1187707" y="4055872"/>
                <a:ext cx="7221656" cy="1038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panose="02040503050406030204" pitchFamily="18" charset="0"/>
                            </a:rPr>
                          </m:ctrlPr>
                        </m:accPr>
                        <m:e>
                          <m:r>
                            <a:rPr lang="en-US" sz="2400" b="1" i="0" smtClean="0">
                              <a:latin typeface="Cambria Math" panose="02040503050406030204" pitchFamily="18" charset="0"/>
                            </a:rPr>
                            <m:t>𝐦</m:t>
                          </m:r>
                        </m:e>
                      </m:acc>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𝑁</m:t>
                          </m:r>
                        </m:den>
                      </m:f>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e>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𝐦</m:t>
                              </m:r>
                            </m:e>
                            <m:sub>
                              <m:r>
                                <a:rPr lang="en-US" sz="2400" b="0" i="1" smtClean="0">
                                  <a:latin typeface="Cambria Math" panose="02040503050406030204" pitchFamily="18" charset="0"/>
                                </a:rPr>
                                <m:t>𝑖</m:t>
                              </m:r>
                            </m:sub>
                          </m:sSub>
                        </m:e>
                      </m:nary>
                      <m:r>
                        <a:rPr lang="en-US" sz="2400" b="0" i="1" smtClean="0">
                          <a:latin typeface="Cambria Math" panose="02040503050406030204" pitchFamily="18" charset="0"/>
                        </a:rPr>
                        <m:t>,</m:t>
                      </m:r>
                      <m:acc>
                        <m:accPr>
                          <m:chr m:val="̅"/>
                          <m:ctrlPr>
                            <a:rPr lang="en-US" sz="2400" i="1">
                              <a:latin typeface="Cambria Math" panose="02040503050406030204" pitchFamily="18" charset="0"/>
                            </a:rPr>
                          </m:ctrlPr>
                        </m:accPr>
                        <m:e>
                          <m:r>
                            <a:rPr lang="en-US" sz="2400" b="1" i="0" smtClean="0">
                              <a:latin typeface="Cambria Math" panose="02040503050406030204" pitchFamily="18" charset="0"/>
                            </a:rPr>
                            <m:t>𝐧</m:t>
                          </m:r>
                        </m:e>
                      </m:acc>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𝑁</m:t>
                          </m:r>
                        </m:den>
                      </m:f>
                      <m:nary>
                        <m:naryPr>
                          <m:chr m:val="∑"/>
                          <m:ctrlPr>
                            <a:rPr lang="en-US" sz="2400" i="1">
                              <a:latin typeface="Cambria Math" panose="02040503050406030204" pitchFamily="18" charset="0"/>
                            </a:rPr>
                          </m:ctrlPr>
                        </m:naryPr>
                        <m:sub>
                          <m: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𝑁</m:t>
                          </m:r>
                        </m:sup>
                        <m:e>
                          <m:sSub>
                            <m:sSubPr>
                              <m:ctrlPr>
                                <a:rPr lang="en-US" sz="2400" i="1">
                                  <a:latin typeface="Cambria Math" panose="02040503050406030204" pitchFamily="18" charset="0"/>
                                </a:rPr>
                              </m:ctrlPr>
                            </m:sSubPr>
                            <m:e>
                              <m:r>
                                <a:rPr lang="en-US" sz="2400" b="1" i="0" smtClean="0">
                                  <a:latin typeface="Cambria Math" panose="02040503050406030204" pitchFamily="18" charset="0"/>
                                </a:rPr>
                                <m:t>𝐧</m:t>
                              </m:r>
                            </m:e>
                            <m:sub>
                              <m:r>
                                <a:rPr lang="en-US" sz="2400" i="1">
                                  <a:latin typeface="Cambria Math" panose="02040503050406030204" pitchFamily="18" charset="0"/>
                                </a:rPr>
                                <m:t>𝑖</m:t>
                              </m:r>
                            </m:sub>
                          </m:sSub>
                        </m:e>
                      </m:nary>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1" i="0" smtClean="0">
                              <a:latin typeface="Cambria Math" panose="02040503050406030204" pitchFamily="18" charset="0"/>
                            </a:rPr>
                            <m:t>𝐦</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𝐦</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1" i="0" smtClean="0">
                              <a:latin typeface="Cambria Math" panose="02040503050406030204" pitchFamily="18" charset="0"/>
                            </a:rPr>
                            <m:t>𝐦</m:t>
                          </m:r>
                        </m:e>
                      </m:acc>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1" i="0" smtClean="0">
                              <a:latin typeface="Cambria Math" panose="02040503050406030204" pitchFamily="18" charset="0"/>
                            </a:rPr>
                            <m:t>𝐧</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𝐧</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sz="2400" b="1" i="0" smtClean="0">
                              <a:latin typeface="Cambria Math" panose="02040503050406030204" pitchFamily="18" charset="0"/>
                            </a:rPr>
                            <m:t>𝐧</m:t>
                          </m:r>
                        </m:e>
                      </m:acc>
                    </m:oMath>
                  </m:oMathPara>
                </a14:m>
                <a:endParaRPr 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1187707" y="4055872"/>
                <a:ext cx="7221656" cy="1038489"/>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677164" y="5324022"/>
                <a:ext cx="3156377" cy="11308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ctrlPr>
                            <a:rPr lang="en-US" sz="2400" i="1" smtClean="0">
                              <a:latin typeface="Cambria Math" panose="02040503050406030204" pitchFamily="18" charset="0"/>
                              <a:cs typeface="Arial" panose="020B0604020202020204" pitchFamily="34" charset="0"/>
                            </a:rPr>
                          </m:ctrlPr>
                        </m:naryPr>
                        <m:sub>
                          <m:r>
                            <a:rPr lang="en-US" sz="2400" i="1">
                              <a:latin typeface="Cambria Math" panose="02040503050406030204" pitchFamily="18" charset="0"/>
                              <a:cs typeface="Arial" panose="020B0604020202020204" pitchFamily="34" charset="0"/>
                            </a:rPr>
                            <m:t>𝑖</m:t>
                          </m:r>
                          <m:r>
                            <a:rPr lang="en-US" sz="2400" b="0" i="1" smtClean="0">
                              <a:latin typeface="Cambria Math" panose="02040503050406030204" pitchFamily="18" charset="0"/>
                              <a:cs typeface="Arial" panose="020B0604020202020204" pitchFamily="34" charset="0"/>
                            </a:rPr>
                            <m:t>=1</m:t>
                          </m:r>
                        </m:sub>
                        <m:sup>
                          <m:r>
                            <a:rPr lang="en-US" sz="2400" i="1">
                              <a:latin typeface="Cambria Math" panose="02040503050406030204" pitchFamily="18" charset="0"/>
                              <a:cs typeface="Arial" panose="020B0604020202020204" pitchFamily="34" charset="0"/>
                            </a:rPr>
                            <m:t>𝑁</m:t>
                          </m:r>
                        </m:sup>
                        <m:e>
                          <m:sSubSup>
                            <m:sSubSupPr>
                              <m:ctrlPr>
                                <a:rPr lang="en-US" sz="2400" i="1">
                                  <a:latin typeface="Cambria Math" panose="02040503050406030204" pitchFamily="18" charset="0"/>
                                  <a:cs typeface="Arial" panose="020B0604020202020204" pitchFamily="34" charset="0"/>
                                </a:rPr>
                              </m:ctrlPr>
                            </m:sSubSupPr>
                            <m:e>
                              <m:r>
                                <a:rPr lang="en-US" sz="2400" b="1" i="0">
                                  <a:latin typeface="Cambria Math" panose="02040503050406030204" pitchFamily="18" charset="0"/>
                                  <a:cs typeface="Arial" panose="020B0604020202020204" pitchFamily="34" charset="0"/>
                                </a:rPr>
                                <m:t>𝐦</m:t>
                              </m:r>
                            </m:e>
                            <m:sub>
                              <m:r>
                                <a:rPr lang="en-US" sz="2400" i="1">
                                  <a:latin typeface="Cambria Math" panose="02040503050406030204" pitchFamily="18" charset="0"/>
                                  <a:cs typeface="Arial" panose="020B0604020202020204" pitchFamily="34" charset="0"/>
                                </a:rPr>
                                <m:t>𝑖</m:t>
                              </m:r>
                            </m:sub>
                            <m:sup>
                              <m:r>
                                <a:rPr lang="en-US" sz="2400" i="1">
                                  <a:latin typeface="Cambria Math" panose="02040503050406030204" pitchFamily="18" charset="0"/>
                                  <a:cs typeface="Arial" panose="020B0604020202020204" pitchFamily="34" charset="0"/>
                                </a:rPr>
                                <m:t>′</m:t>
                              </m:r>
                            </m:sup>
                          </m:sSubSup>
                        </m:e>
                      </m:nary>
                      <m:r>
                        <a:rPr lang="en-US" sz="2400" b="0" i="1" smtClean="0">
                          <a:latin typeface="Cambria Math" panose="02040503050406030204" pitchFamily="18" charset="0"/>
                          <a:cs typeface="Arial" panose="020B0604020202020204" pitchFamily="34" charset="0"/>
                        </a:rPr>
                        <m:t>=0,</m:t>
                      </m:r>
                      <m:nary>
                        <m:naryPr>
                          <m:chr m:val="∑"/>
                          <m:ctrlPr>
                            <a:rPr lang="en-US" sz="2400" i="1">
                              <a:latin typeface="Cambria Math" panose="02040503050406030204" pitchFamily="18" charset="0"/>
                              <a:cs typeface="Arial" panose="020B0604020202020204" pitchFamily="34" charset="0"/>
                            </a:rPr>
                          </m:ctrlPr>
                        </m:naryPr>
                        <m:sub>
                          <m:r>
                            <a:rPr lang="en-US" sz="2400" i="1">
                              <a:latin typeface="Cambria Math" panose="02040503050406030204" pitchFamily="18" charset="0"/>
                              <a:cs typeface="Arial" panose="020B0604020202020204" pitchFamily="34" charset="0"/>
                            </a:rPr>
                            <m:t>𝑖</m:t>
                          </m:r>
                          <m:r>
                            <a:rPr lang="en-US" sz="2400" b="0" i="1" smtClean="0">
                              <a:latin typeface="Cambria Math" panose="02040503050406030204" pitchFamily="18" charset="0"/>
                              <a:cs typeface="Arial" panose="020B0604020202020204" pitchFamily="34" charset="0"/>
                            </a:rPr>
                            <m:t>=1</m:t>
                          </m:r>
                        </m:sub>
                        <m:sup>
                          <m:r>
                            <a:rPr lang="en-US" sz="2400" i="1">
                              <a:latin typeface="Cambria Math" panose="02040503050406030204" pitchFamily="18" charset="0"/>
                              <a:cs typeface="Arial" panose="020B0604020202020204" pitchFamily="34" charset="0"/>
                            </a:rPr>
                            <m:t>𝑁</m:t>
                          </m:r>
                        </m:sup>
                        <m:e>
                          <m:sSubSup>
                            <m:sSubSupPr>
                              <m:ctrlPr>
                                <a:rPr lang="en-US" sz="2400" i="1">
                                  <a:latin typeface="Cambria Math" panose="02040503050406030204" pitchFamily="18" charset="0"/>
                                  <a:cs typeface="Arial" panose="020B0604020202020204" pitchFamily="34" charset="0"/>
                                </a:rPr>
                              </m:ctrlPr>
                            </m:sSubSupPr>
                            <m:e>
                              <m:r>
                                <a:rPr lang="en-US" sz="2400" b="1" i="0" smtClean="0">
                                  <a:latin typeface="Cambria Math" panose="02040503050406030204" pitchFamily="18" charset="0"/>
                                  <a:cs typeface="Arial" panose="020B0604020202020204" pitchFamily="34" charset="0"/>
                                </a:rPr>
                                <m:t>𝐧</m:t>
                              </m:r>
                            </m:e>
                            <m:sub>
                              <m:r>
                                <a:rPr lang="en-US" sz="2400" i="1">
                                  <a:latin typeface="Cambria Math" panose="02040503050406030204" pitchFamily="18" charset="0"/>
                                  <a:cs typeface="Arial" panose="020B0604020202020204" pitchFamily="34" charset="0"/>
                                </a:rPr>
                                <m:t>𝑖</m:t>
                              </m:r>
                            </m:sub>
                            <m:sup>
                              <m:r>
                                <a:rPr lang="en-US" sz="2400" i="1">
                                  <a:latin typeface="Cambria Math" panose="02040503050406030204" pitchFamily="18" charset="0"/>
                                  <a:cs typeface="Arial" panose="020B0604020202020204" pitchFamily="34" charset="0"/>
                                </a:rPr>
                                <m:t>′</m:t>
                              </m:r>
                            </m:sup>
                          </m:sSubSup>
                        </m:e>
                      </m:nary>
                      <m:r>
                        <a:rPr lang="en-US" sz="2400" i="1">
                          <a:latin typeface="Cambria Math" panose="02040503050406030204" pitchFamily="18" charset="0"/>
                          <a:cs typeface="Arial" panose="020B0604020202020204" pitchFamily="34" charset="0"/>
                        </a:rPr>
                        <m:t>=0</m:t>
                      </m:r>
                      <m:r>
                        <a:rPr lang="en-US" sz="2400" b="0" i="1" smtClean="0">
                          <a:latin typeface="Cambria Math" panose="02040503050406030204" pitchFamily="18" charset="0"/>
                          <a:cs typeface="Arial" panose="020B0604020202020204" pitchFamily="34" charset="0"/>
                        </a:rPr>
                        <m:t>,</m:t>
                      </m:r>
                    </m:oMath>
                  </m:oMathPara>
                </a14:m>
                <a:endParaRPr lang="en-US" sz="2400" dirty="0"/>
              </a:p>
            </p:txBody>
          </p:sp>
        </mc:Choice>
        <mc:Fallback xmlns="">
          <p:sp>
            <p:nvSpPr>
              <p:cNvPr id="10" name="矩形 9"/>
              <p:cNvSpPr>
                <a:spLocks noRot="1" noChangeAspect="1" noMove="1" noResize="1" noEditPoints="1" noAdjustHandles="1" noChangeArrowheads="1" noChangeShapeType="1" noTextEdit="1"/>
              </p:cNvSpPr>
              <p:nvPr/>
            </p:nvSpPr>
            <p:spPr>
              <a:xfrm>
                <a:off x="2677164" y="5324022"/>
                <a:ext cx="3156377" cy="1130822"/>
              </a:xfrm>
              <a:prstGeom prst="rect">
                <a:avLst/>
              </a:prstGeom>
              <a:blipFill rotWithShape="0">
                <a:blip r:embed="rId5"/>
                <a:stretch>
                  <a:fillRect/>
                </a:stretch>
              </a:blipFill>
            </p:spPr>
            <p:txBody>
              <a:bodyPr/>
              <a:lstStyle/>
              <a:p>
                <a:r>
                  <a:rPr lang="zh-CN" altLang="en-US">
                    <a:noFill/>
                  </a:rPr>
                  <a:t> </a:t>
                </a:r>
              </a:p>
            </p:txBody>
          </p:sp>
        </mc:Fallback>
      </mc:AlternateContent>
      <p:sp>
        <p:nvSpPr>
          <p:cNvPr id="11" name="文本框 10"/>
          <p:cNvSpPr txBox="1"/>
          <p:nvPr/>
        </p:nvSpPr>
        <p:spPr>
          <a:xfrm>
            <a:off x="7425344" y="3097161"/>
            <a:ext cx="755381" cy="461665"/>
          </a:xfrm>
          <a:prstGeom prst="rect">
            <a:avLst/>
          </a:prstGeom>
          <a:noFill/>
        </p:spPr>
        <p:txBody>
          <a:bodyPr wrap="square" rtlCol="0">
            <a:spAutoFit/>
          </a:bodyPr>
          <a:lstStyle/>
          <a:p>
            <a:r>
              <a:rPr lang="en-US" sz="2400" dirty="0" smtClean="0">
                <a:solidFill>
                  <a:srgbClr val="FF0000"/>
                </a:solidFill>
              </a:rPr>
              <a:t>(1)</a:t>
            </a:r>
            <a:endParaRPr lang="en-US" sz="2400" dirty="0">
              <a:solidFill>
                <a:srgbClr val="FF0000"/>
              </a:solidFill>
            </a:endParaRPr>
          </a:p>
        </p:txBody>
      </p:sp>
    </p:spTree>
    <p:extLst>
      <p:ext uri="{BB962C8B-B14F-4D97-AF65-F5344CB8AC3E}">
        <p14:creationId xmlns:p14="http://schemas.microsoft.com/office/powerpoint/2010/main" val="1980188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Introduction</a:t>
            </a:r>
            <a:endParaRPr lang="en-US" dirty="0"/>
          </a:p>
        </p:txBody>
      </p:sp>
      <p:sp>
        <p:nvSpPr>
          <p:cNvPr id="3" name="内容占位符 2"/>
          <p:cNvSpPr>
            <a:spLocks noGrp="1"/>
          </p:cNvSpPr>
          <p:nvPr>
            <p:ph idx="1"/>
          </p:nvPr>
        </p:nvSpPr>
        <p:spPr/>
        <p:txBody>
          <a:bodyPr/>
          <a:lstStyle/>
          <a:p>
            <a:r>
              <a:rPr lang="en-US" dirty="0"/>
              <a:t>Facial expression recognition</a:t>
            </a:r>
          </a:p>
        </p:txBody>
      </p:sp>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6</a:t>
            </a:fld>
            <a:endParaRPr lang="en-US" altLang="zh-CN" sz="1800" dirty="0">
              <a:solidFill>
                <a:srgbClr val="000000"/>
              </a:solidFill>
            </a:endParaRPr>
          </a:p>
        </p:txBody>
      </p:sp>
      <p:pic>
        <p:nvPicPr>
          <p:cNvPr id="8" name="图片 7"/>
          <p:cNvPicPr>
            <a:picLocks noChangeAspect="1"/>
          </p:cNvPicPr>
          <p:nvPr/>
        </p:nvPicPr>
        <p:blipFill>
          <a:blip r:embed="rId2"/>
          <a:stretch>
            <a:fillRect/>
          </a:stretch>
        </p:blipFill>
        <p:spPr>
          <a:xfrm>
            <a:off x="587829" y="2145134"/>
            <a:ext cx="5591990" cy="3486407"/>
          </a:xfrm>
          <a:prstGeom prst="rect">
            <a:avLst/>
          </a:prstGeom>
        </p:spPr>
      </p:pic>
      <p:sp>
        <p:nvSpPr>
          <p:cNvPr id="9" name="矩形 8"/>
          <p:cNvSpPr/>
          <p:nvPr/>
        </p:nvSpPr>
        <p:spPr>
          <a:xfrm>
            <a:off x="6566544" y="2549509"/>
            <a:ext cx="2170787" cy="2677656"/>
          </a:xfrm>
          <a:prstGeom prst="rect">
            <a:avLst/>
          </a:prstGeom>
        </p:spPr>
        <p:txBody>
          <a:bodyPr wrap="none">
            <a:spAutoFit/>
          </a:bodyPr>
          <a:lstStyle/>
          <a:p>
            <a:r>
              <a:rPr lang="en-US" sz="2400" dirty="0">
                <a:solidFill>
                  <a:srgbClr val="000000"/>
                </a:solidFill>
                <a:latin typeface="Arial" panose="020B0604020202020204" pitchFamily="34" charset="0"/>
                <a:cs typeface="Arial" panose="020B0604020202020204" pitchFamily="34" charset="0"/>
              </a:rPr>
              <a:t>Happy: 83</a:t>
            </a:r>
            <a:r>
              <a:rPr lang="en-US" sz="2400" dirty="0" smtClean="0">
                <a:solidFill>
                  <a:srgbClr val="000000"/>
                </a:solidFill>
                <a:latin typeface="Arial" panose="020B0604020202020204" pitchFamily="34" charset="0"/>
                <a:cs typeface="Arial" panose="020B0604020202020204" pitchFamily="34" charset="0"/>
              </a:rPr>
              <a:t>%</a:t>
            </a:r>
          </a:p>
          <a:p>
            <a:endParaRPr lang="en-US" sz="2400" dirty="0">
              <a:solidFill>
                <a:srgbClr val="000000"/>
              </a:solidFill>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Disgusted: 9</a:t>
            </a:r>
            <a:r>
              <a:rPr lang="en-US" sz="2400" dirty="0" smtClean="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Fearful: 6</a:t>
            </a:r>
            <a:r>
              <a:rPr lang="en-US" sz="2400" dirty="0" smtClean="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Angry: 2% </a:t>
            </a:r>
          </a:p>
        </p:txBody>
      </p:sp>
    </p:spTree>
    <p:extLst>
      <p:ext uri="{BB962C8B-B14F-4D97-AF65-F5344CB8AC3E}">
        <p14:creationId xmlns:p14="http://schemas.microsoft.com/office/powerpoint/2010/main" val="363763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Procrustes analysis</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smtClean="0"/>
                  <a:t>Then</a:t>
                </a:r>
              </a:p>
              <a:p>
                <a:endParaRPr lang="en-US" dirty="0"/>
              </a:p>
              <a:p>
                <a:endParaRPr lang="en-US" dirty="0" smtClean="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altLang="zh-CN" b="1">
                        <a:latin typeface="Cambria Math" panose="02040503050406030204" pitchFamily="18" charset="0"/>
                      </a:rPr>
                      <m:t>𝐭</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1" i="0" smtClean="0">
                            <a:latin typeface="Cambria Math" panose="02040503050406030204" pitchFamily="18" charset="0"/>
                          </a:rPr>
                          <m:t>𝐦</m:t>
                        </m:r>
                      </m:e>
                    </m:acc>
                    <m:r>
                      <a:rPr lang="en-US" b="0" i="1" smtClean="0">
                        <a:latin typeface="Cambria Math" panose="02040503050406030204" pitchFamily="18" charset="0"/>
                      </a:rPr>
                      <m:t>+</m:t>
                    </m:r>
                    <m:r>
                      <a:rPr lang="en-US" b="0" i="1" smtClean="0">
                        <a:latin typeface="Cambria Math" panose="02040503050406030204" pitchFamily="18" charset="0"/>
                      </a:rPr>
                      <m:t>𝑠𝑅</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altLang="zh-CN" b="1">
                            <a:latin typeface="Cambria Math" panose="02040503050406030204" pitchFamily="18" charset="0"/>
                          </a:rPr>
                          <m:t>𝐧</m:t>
                        </m:r>
                      </m:e>
                    </m:acc>
                    <m:r>
                      <a:rPr lang="en-US" b="0" i="1" smtClean="0">
                        <a:latin typeface="Cambria Math" panose="02040503050406030204" pitchFamily="18" charset="0"/>
                      </a:rPr>
                      <m:t>)</m:t>
                    </m:r>
                  </m:oMath>
                </a14:m>
                <a:r>
                  <a:rPr lang="en-US" dirty="0" smtClean="0"/>
                  <a:t> is independent from </a:t>
                </a:r>
                <a14:m>
                  <m:oMath xmlns:m="http://schemas.openxmlformats.org/officeDocument/2006/math">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altLang="zh-CN" b="1">
                            <a:latin typeface="Cambria Math" panose="02040503050406030204" pitchFamily="18" charset="0"/>
                          </a:rPr>
                          <m:t>𝐦</m:t>
                        </m:r>
                      </m:e>
                      <m:sub>
                        <m:r>
                          <a:rPr lang="en-US" b="0" i="1" smtClean="0">
                            <a:latin typeface="Cambria Math" panose="02040503050406030204" pitchFamily="18" charset="0"/>
                          </a:rPr>
                          <m:t>𝑖</m:t>
                        </m:r>
                      </m:sub>
                      <m:sup>
                        <m:r>
                          <a:rPr lang="en-US" b="0" i="1" smtClean="0">
                            <a:latin typeface="Cambria Math" panose="02040503050406030204" pitchFamily="18" charset="0"/>
                          </a:rPr>
                          <m:t>′</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altLang="zh-CN" b="1">
                            <a:latin typeface="Cambria Math" panose="02040503050406030204" pitchFamily="18" charset="0"/>
                          </a:rPr>
                          <m:t>𝐧</m:t>
                        </m:r>
                      </m:e>
                      <m:sub>
                        <m:r>
                          <a:rPr lang="en-US" b="0" i="1" smtClean="0">
                            <a:latin typeface="Cambria Math" panose="02040503050406030204" pitchFamily="18" charset="0"/>
                          </a:rPr>
                          <m:t>𝑖</m:t>
                        </m:r>
                      </m:sub>
                      <m:sup>
                        <m:r>
                          <a:rPr lang="en-US" b="0" i="1" smtClean="0">
                            <a:latin typeface="Cambria Math" panose="02040503050406030204" pitchFamily="18" charset="0"/>
                          </a:rPr>
                          <m:t>′</m:t>
                        </m:r>
                      </m:sup>
                    </m:sSubSup>
                    <m:r>
                      <a:rPr lang="en-US" b="0" i="1" smtClean="0">
                        <a:latin typeface="Cambria Math" panose="02040503050406030204" pitchFamily="18" charset="0"/>
                      </a:rPr>
                      <m:t>}</m:t>
                    </m:r>
                  </m:oMath>
                </a14:m>
                <a:endParaRPr lang="en-US" dirty="0" smtClean="0"/>
              </a:p>
              <a:p>
                <a:r>
                  <a:rPr lang="en-US" dirty="0" smtClean="0"/>
                  <a:t>(1) can be rewritten as:</a:t>
                </a:r>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2"/>
                <a:stretch>
                  <a:fillRect l="-1140" t="-1568"/>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60</a:t>
            </a:fld>
            <a:endParaRPr lang="en-US"/>
          </a:p>
        </p:txBody>
      </p:sp>
      <mc:AlternateContent xmlns:mc="http://schemas.openxmlformats.org/markup-compatibility/2006" xmlns:a14="http://schemas.microsoft.com/office/drawing/2010/main">
        <mc:Choice Requires="a14">
          <p:sp>
            <p:nvSpPr>
              <p:cNvPr id="7" name="文本框 6"/>
              <p:cNvSpPr txBox="1"/>
              <p:nvPr/>
            </p:nvSpPr>
            <p:spPr>
              <a:xfrm>
                <a:off x="1598317" y="856989"/>
                <a:ext cx="6512809" cy="1478353"/>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𝐦</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r>
                        <a:rPr lang="en-US" sz="2400" b="0" i="1" smtClean="0">
                          <a:latin typeface="Cambria Math" panose="02040503050406030204" pitchFamily="18" charset="0"/>
                        </a:rPr>
                        <m:t>𝑠𝑅</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𝐧</m:t>
                              </m:r>
                            </m:e>
                            <m:sub>
                              <m:r>
                                <a:rPr lang="en-US" sz="2400" b="0" i="1" smtClean="0">
                                  <a:latin typeface="Cambria Math" panose="02040503050406030204" pitchFamily="18" charset="0"/>
                                </a:rPr>
                                <m:t>𝑖</m:t>
                              </m:r>
                            </m:sub>
                          </m:sSub>
                        </m:e>
                      </m:d>
                      <m:r>
                        <a:rPr lang="en-US" sz="2400" b="0" i="1" smtClean="0">
                          <a:latin typeface="Cambria Math" panose="02040503050406030204" pitchFamily="18" charset="0"/>
                        </a:rPr>
                        <m:t>−</m:t>
                      </m:r>
                      <m:r>
                        <a:rPr lang="en-US" sz="2400" b="1" i="0" smtClean="0">
                          <a:latin typeface="Cambria Math" panose="02040503050406030204" pitchFamily="18" charset="0"/>
                        </a:rPr>
                        <m:t>𝐭</m:t>
                      </m:r>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altLang="zh-CN" sz="2400" b="1">
                              <a:latin typeface="Cambria Math" panose="02040503050406030204" pitchFamily="18" charset="0"/>
                            </a:rPr>
                            <m:t>𝐦</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altLang="zh-CN" sz="2400" b="1">
                              <a:latin typeface="Cambria Math" panose="02040503050406030204" pitchFamily="18" charset="0"/>
                            </a:rPr>
                            <m:t>𝐦</m:t>
                          </m:r>
                        </m:e>
                      </m:acc>
                      <m:r>
                        <a:rPr lang="en-US" sz="2400" b="0" i="1" smtClean="0">
                          <a:latin typeface="Cambria Math" panose="02040503050406030204" pitchFamily="18" charset="0"/>
                        </a:rPr>
                        <m:t>−</m:t>
                      </m:r>
                      <m:r>
                        <a:rPr lang="en-US" sz="2400" b="0" i="1" smtClean="0">
                          <a:latin typeface="Cambria Math" panose="02040503050406030204" pitchFamily="18" charset="0"/>
                        </a:rPr>
                        <m:t>𝑠𝑅</m:t>
                      </m:r>
                      <m:d>
                        <m:dPr>
                          <m:ctrlPr>
                            <a:rPr lang="en-US" sz="2400" b="0" i="1" smtClean="0">
                              <a:latin typeface="Cambria Math" panose="02040503050406030204" pitchFamily="18" charset="0"/>
                            </a:rPr>
                          </m:ctrlPr>
                        </m:dPr>
                        <m:e>
                          <m:sSubSup>
                            <m:sSubSupPr>
                              <m:ctrlPr>
                                <a:rPr lang="en-US" sz="2400" b="0" i="1" smtClean="0">
                                  <a:latin typeface="Cambria Math" panose="02040503050406030204" pitchFamily="18" charset="0"/>
                                </a:rPr>
                              </m:ctrlPr>
                            </m:sSubSupPr>
                            <m:e>
                              <m:r>
                                <a:rPr lang="en-US" altLang="zh-CN" sz="2400" b="1">
                                  <a:latin typeface="Cambria Math" panose="02040503050406030204" pitchFamily="18" charset="0"/>
                                </a:rPr>
                                <m:t>𝐧</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altLang="zh-CN" sz="2400" b="1">
                                  <a:latin typeface="Cambria Math" panose="02040503050406030204" pitchFamily="18" charset="0"/>
                                </a:rPr>
                                <m:t>𝐧</m:t>
                              </m:r>
                            </m:e>
                          </m:acc>
                        </m:e>
                      </m:d>
                      <m:r>
                        <a:rPr lang="en-US" sz="2400" b="0" i="1" smtClean="0">
                          <a:latin typeface="Cambria Math" panose="02040503050406030204" pitchFamily="18" charset="0"/>
                        </a:rPr>
                        <m:t>−</m:t>
                      </m:r>
                      <m:r>
                        <a:rPr lang="en-US" altLang="zh-CN" sz="2400" b="1">
                          <a:latin typeface="Cambria Math" panose="02040503050406030204" pitchFamily="18" charset="0"/>
                        </a:rPr>
                        <m:t>𝐭</m:t>
                      </m:r>
                    </m:oMath>
                  </m:oMathPara>
                </a14:m>
                <a:endParaRPr lang="en-US" sz="2400" b="0" i="1" dirty="0" smtClean="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     =</m:t>
                      </m:r>
                      <m:sSubSup>
                        <m:sSubSupPr>
                          <m:ctrlPr>
                            <a:rPr lang="en-US" sz="2400" b="0" i="1" smtClean="0">
                              <a:latin typeface="Cambria Math" panose="02040503050406030204" pitchFamily="18" charset="0"/>
                            </a:rPr>
                          </m:ctrlPr>
                        </m:sSubSupPr>
                        <m:e>
                          <m:r>
                            <a:rPr lang="en-US" altLang="zh-CN" sz="2400" b="1">
                              <a:latin typeface="Cambria Math" panose="02040503050406030204" pitchFamily="18" charset="0"/>
                            </a:rPr>
                            <m:t>𝐦</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altLang="zh-CN" sz="2400" b="1">
                              <a:latin typeface="Cambria Math" panose="02040503050406030204" pitchFamily="18" charset="0"/>
                            </a:rPr>
                            <m:t>𝐦</m:t>
                          </m:r>
                        </m:e>
                      </m:acc>
                      <m:r>
                        <a:rPr lang="en-US" sz="2400" b="0" i="1" smtClean="0">
                          <a:latin typeface="Cambria Math" panose="02040503050406030204" pitchFamily="18" charset="0"/>
                        </a:rPr>
                        <m:t>−</m:t>
                      </m:r>
                      <m:r>
                        <a:rPr lang="en-US" sz="2400" b="0" i="1" smtClean="0">
                          <a:latin typeface="Cambria Math" panose="02040503050406030204" pitchFamily="18" charset="0"/>
                        </a:rPr>
                        <m:t>𝑠𝑅</m:t>
                      </m:r>
                      <m:d>
                        <m:dPr>
                          <m:ctrlPr>
                            <a:rPr lang="en-US" sz="2400" b="0" i="1" smtClean="0">
                              <a:latin typeface="Cambria Math" panose="02040503050406030204" pitchFamily="18" charset="0"/>
                            </a:rPr>
                          </m:ctrlPr>
                        </m:dPr>
                        <m:e>
                          <m:sSubSup>
                            <m:sSubSupPr>
                              <m:ctrlPr>
                                <a:rPr lang="en-US" sz="2400" b="0" i="1" smtClean="0">
                                  <a:latin typeface="Cambria Math" panose="02040503050406030204" pitchFamily="18" charset="0"/>
                                </a:rPr>
                              </m:ctrlPr>
                            </m:sSubSupPr>
                            <m:e>
                              <m:r>
                                <a:rPr lang="en-US" altLang="zh-CN" sz="2400" b="1">
                                  <a:latin typeface="Cambria Math" panose="02040503050406030204" pitchFamily="18" charset="0"/>
                                </a:rPr>
                                <m:t>𝐧</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e>
                      </m:d>
                      <m:r>
                        <a:rPr lang="en-US" sz="2400" b="0" i="1" smtClean="0">
                          <a:latin typeface="Cambria Math" panose="02040503050406030204" pitchFamily="18" charset="0"/>
                        </a:rPr>
                        <m:t>−</m:t>
                      </m:r>
                      <m:r>
                        <a:rPr lang="en-US" sz="2400" b="0" i="1" smtClean="0">
                          <a:latin typeface="Cambria Math" panose="02040503050406030204" pitchFamily="18" charset="0"/>
                        </a:rPr>
                        <m:t>𝑠𝑅</m:t>
                      </m:r>
                      <m:d>
                        <m:dPr>
                          <m:ctrlPr>
                            <a:rPr lang="en-US" sz="2400" b="0" i="1" smtClean="0">
                              <a:latin typeface="Cambria Math" panose="02040503050406030204" pitchFamily="18" charset="0"/>
                            </a:rPr>
                          </m:ctrlPr>
                        </m:dPr>
                        <m:e>
                          <m:acc>
                            <m:accPr>
                              <m:chr m:val="̅"/>
                              <m:ctrlPr>
                                <a:rPr lang="en-US" sz="2400" b="0" i="1" smtClean="0">
                                  <a:latin typeface="Cambria Math" panose="02040503050406030204" pitchFamily="18" charset="0"/>
                                </a:rPr>
                              </m:ctrlPr>
                            </m:accPr>
                            <m:e>
                              <m:r>
                                <a:rPr lang="en-US" altLang="zh-CN" sz="2400" b="1">
                                  <a:latin typeface="Cambria Math" panose="02040503050406030204" pitchFamily="18" charset="0"/>
                                </a:rPr>
                                <m:t>𝐧</m:t>
                              </m:r>
                            </m:e>
                          </m:acc>
                        </m:e>
                      </m:d>
                      <m:r>
                        <a:rPr lang="en-US" sz="2400" b="0" i="1" smtClean="0">
                          <a:latin typeface="Cambria Math" panose="02040503050406030204" pitchFamily="18" charset="0"/>
                        </a:rPr>
                        <m:t>−</m:t>
                      </m:r>
                      <m:r>
                        <a:rPr lang="en-US" altLang="zh-CN" sz="2400" b="1">
                          <a:latin typeface="Cambria Math" panose="02040503050406030204" pitchFamily="18" charset="0"/>
                        </a:rPr>
                        <m:t>𝐭</m:t>
                      </m:r>
                    </m:oMath>
                  </m:oMathPara>
                </a14:m>
                <a:endParaRPr lang="en-US" altLang="zh-CN" sz="2400" b="1" dirty="0" smtClean="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     =</m:t>
                      </m:r>
                      <m:sSubSup>
                        <m:sSubSupPr>
                          <m:ctrlPr>
                            <a:rPr lang="en-US" sz="2400" b="0" i="1" smtClean="0">
                              <a:latin typeface="Cambria Math" panose="02040503050406030204" pitchFamily="18" charset="0"/>
                            </a:rPr>
                          </m:ctrlPr>
                        </m:sSubSupPr>
                        <m:e>
                          <m:r>
                            <a:rPr lang="en-US" altLang="zh-CN" sz="2400" b="1">
                              <a:latin typeface="Cambria Math" panose="02040503050406030204" pitchFamily="18" charset="0"/>
                            </a:rPr>
                            <m:t>𝐦</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r>
                        <a:rPr lang="en-US" sz="2400" b="0" i="1" smtClean="0">
                          <a:latin typeface="Cambria Math" panose="02040503050406030204" pitchFamily="18" charset="0"/>
                        </a:rPr>
                        <m:t>−</m:t>
                      </m:r>
                      <m:r>
                        <a:rPr lang="en-US" sz="2400" b="0" i="1" smtClean="0">
                          <a:latin typeface="Cambria Math" panose="02040503050406030204" pitchFamily="18" charset="0"/>
                        </a:rPr>
                        <m:t>𝑠𝑅</m:t>
                      </m:r>
                      <m:d>
                        <m:dPr>
                          <m:ctrlPr>
                            <a:rPr lang="en-US" sz="2400" b="0" i="1" smtClean="0">
                              <a:latin typeface="Cambria Math" panose="02040503050406030204" pitchFamily="18" charset="0"/>
                            </a:rPr>
                          </m:ctrlPr>
                        </m:dPr>
                        <m:e>
                          <m:sSubSup>
                            <m:sSubSupPr>
                              <m:ctrlPr>
                                <a:rPr lang="en-US" sz="2400" b="0" i="1" smtClean="0">
                                  <a:latin typeface="Cambria Math" panose="02040503050406030204" pitchFamily="18" charset="0"/>
                                </a:rPr>
                              </m:ctrlPr>
                            </m:sSubSupPr>
                            <m:e>
                              <m:r>
                                <a:rPr lang="en-US" altLang="zh-CN" sz="2400" b="1">
                                  <a:latin typeface="Cambria Math" panose="02040503050406030204" pitchFamily="18" charset="0"/>
                                </a:rPr>
                                <m:t>𝐧</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e>
                      </m:d>
                      <m:r>
                        <a:rPr lang="en-US" sz="2400" b="0" i="1" smtClean="0">
                          <a:latin typeface="Cambria Math" panose="02040503050406030204" pitchFamily="18" charset="0"/>
                        </a:rPr>
                        <m:t>−(</m:t>
                      </m:r>
                      <m:r>
                        <a:rPr lang="en-US" altLang="zh-CN" sz="2400" b="1">
                          <a:latin typeface="Cambria Math" panose="02040503050406030204" pitchFamily="18" charset="0"/>
                        </a:rPr>
                        <m:t>𝐭</m:t>
                      </m:r>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r>
                            <a:rPr lang="en-US" altLang="zh-CN" sz="2400" b="1">
                              <a:latin typeface="Cambria Math" panose="02040503050406030204" pitchFamily="18" charset="0"/>
                            </a:rPr>
                            <m:t>𝐦</m:t>
                          </m:r>
                        </m:e>
                      </m:acc>
                      <m:r>
                        <a:rPr lang="en-US" sz="2400" b="0" i="1" smtClean="0">
                          <a:latin typeface="Cambria Math" panose="02040503050406030204" pitchFamily="18" charset="0"/>
                        </a:rPr>
                        <m:t>+</m:t>
                      </m:r>
                      <m:r>
                        <a:rPr lang="en-US" sz="2400" b="0" i="1" smtClean="0">
                          <a:latin typeface="Cambria Math" panose="02040503050406030204" pitchFamily="18" charset="0"/>
                        </a:rPr>
                        <m:t>𝑠𝑅</m:t>
                      </m:r>
                      <m:d>
                        <m:dPr>
                          <m:ctrlPr>
                            <a:rPr lang="en-US" sz="2400" b="0" i="1" smtClean="0">
                              <a:latin typeface="Cambria Math" panose="02040503050406030204" pitchFamily="18" charset="0"/>
                            </a:rPr>
                          </m:ctrlPr>
                        </m:dPr>
                        <m:e>
                          <m:acc>
                            <m:accPr>
                              <m:chr m:val="̅"/>
                              <m:ctrlPr>
                                <a:rPr lang="en-US" sz="2400" b="0" i="1" smtClean="0">
                                  <a:latin typeface="Cambria Math" panose="02040503050406030204" pitchFamily="18" charset="0"/>
                                </a:rPr>
                              </m:ctrlPr>
                            </m:accPr>
                            <m:e>
                              <m:r>
                                <a:rPr lang="en-US" altLang="zh-CN" sz="2400" b="1">
                                  <a:latin typeface="Cambria Math" panose="02040503050406030204" pitchFamily="18" charset="0"/>
                                </a:rPr>
                                <m:t>𝐧</m:t>
                              </m:r>
                            </m:e>
                          </m:acc>
                        </m:e>
                      </m:d>
                    </m:oMath>
                  </m:oMathPara>
                </a14:m>
                <a:endParaRPr lang="en-US" sz="2400" b="0" i="1" dirty="0" smtClean="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     =</m:t>
                      </m:r>
                      <m:sSubSup>
                        <m:sSubSupPr>
                          <m:ctrlPr>
                            <a:rPr lang="en-US" sz="2400" b="0" i="1" smtClean="0">
                              <a:latin typeface="Cambria Math" panose="02040503050406030204" pitchFamily="18" charset="0"/>
                            </a:rPr>
                          </m:ctrlPr>
                        </m:sSubSupPr>
                        <m:e>
                          <m:r>
                            <a:rPr lang="en-US" altLang="zh-CN" sz="2400" b="1">
                              <a:latin typeface="Cambria Math" panose="02040503050406030204" pitchFamily="18" charset="0"/>
                            </a:rPr>
                            <m:t>𝐦</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r>
                        <a:rPr lang="en-US" sz="2400" b="0" i="1" smtClean="0">
                          <a:latin typeface="Cambria Math" panose="02040503050406030204" pitchFamily="18" charset="0"/>
                        </a:rPr>
                        <m:t>−</m:t>
                      </m:r>
                      <m:r>
                        <a:rPr lang="en-US" sz="2400" b="0" i="1" smtClean="0">
                          <a:latin typeface="Cambria Math" panose="02040503050406030204" pitchFamily="18" charset="0"/>
                        </a:rPr>
                        <m:t>𝑠𝑅</m:t>
                      </m:r>
                      <m:d>
                        <m:dPr>
                          <m:ctrlPr>
                            <a:rPr lang="en-US" sz="2400" b="0" i="1" smtClean="0">
                              <a:latin typeface="Cambria Math" panose="02040503050406030204" pitchFamily="18" charset="0"/>
                            </a:rPr>
                          </m:ctrlPr>
                        </m:dPr>
                        <m:e>
                          <m:sSubSup>
                            <m:sSubSupPr>
                              <m:ctrlPr>
                                <a:rPr lang="en-US" sz="2400" b="0" i="1" smtClean="0">
                                  <a:latin typeface="Cambria Math" panose="02040503050406030204" pitchFamily="18" charset="0"/>
                                </a:rPr>
                              </m:ctrlPr>
                            </m:sSubSupPr>
                            <m:e>
                              <m:r>
                                <a:rPr lang="en-US" altLang="zh-CN" sz="2400" b="1">
                                  <a:latin typeface="Cambria Math" panose="02040503050406030204" pitchFamily="18" charset="0"/>
                                </a:rPr>
                                <m:t>𝐧</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0</m:t>
                          </m:r>
                        </m:sub>
                      </m:sSub>
                    </m:oMath>
                  </m:oMathPara>
                </a14:m>
                <a:endParaRPr lang="en-US" sz="2400" b="0" dirty="0" smtClean="0"/>
              </a:p>
            </p:txBody>
          </p:sp>
        </mc:Choice>
        <mc:Fallback xmlns="">
          <p:sp>
            <p:nvSpPr>
              <p:cNvPr id="7" name="文本框 6"/>
              <p:cNvSpPr txBox="1">
                <a:spLocks noRot="1" noChangeAspect="1" noMove="1" noResize="1" noEditPoints="1" noAdjustHandles="1" noChangeArrowheads="1" noChangeShapeType="1" noTextEdit="1"/>
              </p:cNvSpPr>
              <p:nvPr/>
            </p:nvSpPr>
            <p:spPr>
              <a:xfrm>
                <a:off x="1598317" y="856989"/>
                <a:ext cx="6512809" cy="1478353"/>
              </a:xfrm>
              <a:prstGeom prst="rect">
                <a:avLst/>
              </a:prstGeom>
              <a:blipFill rotWithShape="0">
                <a:blip r:embed="rId3"/>
                <a:stretch>
                  <a:fillRect l="-1123" b="-41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a:off x="587829" y="3344432"/>
                <a:ext cx="7426328" cy="3461973"/>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Σ</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nary>
                        <m:naryPr>
                          <m:chr m:val="∑"/>
                          <m:ctrlPr>
                            <a:rPr lang="en-US" sz="2000" b="0" i="1" smtClean="0">
                              <a:latin typeface="Cambria Math" panose="02040503050406030204" pitchFamily="18" charset="0"/>
                            </a:rPr>
                          </m:ctrlPr>
                        </m:naryPr>
                        <m:sub>
                          <m:r>
                            <a:rPr lang="en-US" sz="2000" b="0" i="1" smtClean="0">
                              <a:latin typeface="Cambria Math" panose="02040503050406030204" pitchFamily="18" charset="0"/>
                            </a:rPr>
                            <m:t>𝑖</m:t>
                          </m:r>
                          <m:r>
                            <a:rPr lang="en-US" sz="2000" b="0" i="1" smtClean="0">
                              <a:latin typeface="Cambria Math" panose="02040503050406030204" pitchFamily="18" charset="0"/>
                            </a:rPr>
                            <m:t>=1</m:t>
                          </m:r>
                        </m:sub>
                        <m:sup>
                          <m:r>
                            <a:rPr lang="en-US" sz="2000" b="0" i="1" smtClean="0">
                              <a:latin typeface="Cambria Math" panose="02040503050406030204" pitchFamily="18" charset="0"/>
                            </a:rPr>
                            <m:t>𝑁</m:t>
                          </m:r>
                        </m:sup>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𝑒</m:t>
                              </m:r>
                            </m:e>
                            <m:sub>
                              <m:r>
                                <a:rPr lang="en-US" sz="2000" b="0" i="1" smtClean="0">
                                  <a:latin typeface="Cambria Math" panose="02040503050406030204" pitchFamily="18" charset="0"/>
                                </a:rPr>
                                <m:t>𝑖</m:t>
                              </m:r>
                            </m:sub>
                            <m:sup>
                              <m:r>
                                <a:rPr lang="en-US" sz="2000" b="0" i="1" smtClean="0">
                                  <a:latin typeface="Cambria Math" panose="02040503050406030204" pitchFamily="18" charset="0"/>
                                </a:rPr>
                                <m:t>2</m:t>
                              </m:r>
                            </m:sup>
                          </m:sSubSup>
                        </m:e>
                      </m:nary>
                      <m:r>
                        <a:rPr lang="en-US" sz="2000" b="0" i="1" smtClean="0">
                          <a:latin typeface="Cambria Math" panose="02040503050406030204" pitchFamily="18" charset="0"/>
                        </a:rPr>
                        <m:t>=</m:t>
                      </m:r>
                      <m:nary>
                        <m:naryPr>
                          <m:chr m:val="∑"/>
                          <m:ctrlPr>
                            <a:rPr lang="en-US" sz="2000" b="0" i="1" smtClean="0">
                              <a:latin typeface="Cambria Math" panose="02040503050406030204" pitchFamily="18" charset="0"/>
                            </a:rPr>
                          </m:ctrlPr>
                        </m:naryPr>
                        <m:sub>
                          <m:r>
                            <a:rPr lang="en-US" sz="2000" b="0" i="1" smtClean="0">
                              <a:latin typeface="Cambria Math" panose="02040503050406030204" pitchFamily="18" charset="0"/>
                            </a:rPr>
                            <m:t>𝑖</m:t>
                          </m:r>
                          <m:r>
                            <a:rPr lang="en-US" sz="2000" b="0" i="1" smtClean="0">
                              <a:latin typeface="Cambria Math" panose="02040503050406030204" pitchFamily="18" charset="0"/>
                            </a:rPr>
                            <m:t>=1</m:t>
                          </m:r>
                        </m:sub>
                        <m:sup>
                          <m:r>
                            <a:rPr lang="en-US" sz="2000" b="0" i="1" smtClean="0">
                              <a:latin typeface="Cambria Math" panose="02040503050406030204" pitchFamily="18" charset="0"/>
                            </a:rPr>
                            <m:t>𝑁</m:t>
                          </m:r>
                        </m:sup>
                        <m:e>
                          <m:sSup>
                            <m:sSupPr>
                              <m:ctrlPr>
                                <a:rPr lang="en-US" sz="2000" b="0" i="1" smtClean="0">
                                  <a:latin typeface="Cambria Math" panose="02040503050406030204" pitchFamily="18" charset="0"/>
                                </a:rPr>
                              </m:ctrlPr>
                            </m:sSupPr>
                            <m:e>
                              <m:d>
                                <m:dPr>
                                  <m:begChr m:val="‖"/>
                                  <m:endChr m:val="‖"/>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altLang="zh-CN" sz="2000" b="1">
                                          <a:latin typeface="Cambria Math" panose="02040503050406030204" pitchFamily="18" charset="0"/>
                                        </a:rPr>
                                        <m:t>𝐦</m:t>
                                      </m:r>
                                    </m:e>
                                    <m:sub>
                                      <m:r>
                                        <a:rPr lang="en-US" sz="2000" b="0" i="1" smtClean="0">
                                          <a:latin typeface="Cambria Math" panose="02040503050406030204" pitchFamily="18" charset="0"/>
                                        </a:rPr>
                                        <m:t>𝑖</m:t>
                                      </m:r>
                                    </m:sub>
                                    <m:sup>
                                      <m:r>
                                        <a:rPr lang="en-US" sz="2000" b="0" i="1" smtClean="0">
                                          <a:latin typeface="Cambria Math" panose="02040503050406030204" pitchFamily="18" charset="0"/>
                                        </a:rPr>
                                        <m:t>′</m:t>
                                      </m:r>
                                    </m:sup>
                                  </m:sSubSup>
                                  <m:r>
                                    <a:rPr lang="en-US" sz="2000" b="0" i="1" smtClean="0">
                                      <a:latin typeface="Cambria Math" panose="02040503050406030204" pitchFamily="18" charset="0"/>
                                    </a:rPr>
                                    <m:t>−</m:t>
                                  </m:r>
                                  <m:r>
                                    <a:rPr lang="en-US" sz="2000" i="1">
                                      <a:latin typeface="Cambria Math" panose="02040503050406030204" pitchFamily="18" charset="0"/>
                                    </a:rPr>
                                    <m:t>𝑠𝑅</m:t>
                                  </m:r>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altLang="zh-CN" sz="2000" b="1">
                                              <a:latin typeface="Cambria Math" panose="02040503050406030204" pitchFamily="18" charset="0"/>
                                            </a:rPr>
                                            <m:t>𝐧</m:t>
                                          </m:r>
                                        </m:e>
                                        <m:sub>
                                          <m:r>
                                            <a:rPr lang="en-US" sz="2000" i="1">
                                              <a:latin typeface="Cambria Math" panose="02040503050406030204" pitchFamily="18" charset="0"/>
                                            </a:rPr>
                                            <m:t>𝑖</m:t>
                                          </m:r>
                                        </m:sub>
                                        <m:sup>
                                          <m:r>
                                            <a:rPr lang="en-US" sz="2000" i="1">
                                              <a:latin typeface="Cambria Math" panose="02040503050406030204" pitchFamily="18" charset="0"/>
                                            </a:rPr>
                                            <m:t>′</m:t>
                                          </m:r>
                                        </m:sup>
                                      </m:sSubSup>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𝑒</m:t>
                                      </m:r>
                                    </m:e>
                                    <m:sub>
                                      <m:r>
                                        <a:rPr lang="en-US" sz="2000" b="0" i="1" smtClean="0">
                                          <a:latin typeface="Cambria Math" panose="02040503050406030204" pitchFamily="18" charset="0"/>
                                        </a:rPr>
                                        <m:t>0</m:t>
                                      </m:r>
                                    </m:sub>
                                  </m:sSub>
                                </m:e>
                              </m:d>
                            </m:e>
                            <m:sup>
                              <m:r>
                                <a:rPr lang="en-US" sz="2000" b="0" i="1" smtClean="0">
                                  <a:latin typeface="Cambria Math" panose="02040503050406030204" pitchFamily="18" charset="0"/>
                                </a:rPr>
                                <m:t>2</m:t>
                              </m:r>
                            </m:sup>
                          </m:sSup>
                        </m:e>
                      </m:nary>
                    </m:oMath>
                    <m:oMath xmlns:m="http://schemas.openxmlformats.org/officeDocument/2006/math">
                      <m:r>
                        <a:rPr lang="en-US" sz="2000" b="0" i="1" smtClean="0">
                          <a:latin typeface="Cambria Math" panose="02040503050406030204" pitchFamily="18" charset="0"/>
                        </a:rPr>
                        <m:t>      =</m:t>
                      </m:r>
                      <m:nary>
                        <m:naryPr>
                          <m:chr m:val="∑"/>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𝑁</m:t>
                          </m:r>
                        </m:sup>
                        <m:e>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altLang="zh-CN" sz="2000" b="1">
                                          <a:latin typeface="Cambria Math" panose="02040503050406030204" pitchFamily="18" charset="0"/>
                                        </a:rPr>
                                        <m:t>𝐦</m:t>
                                      </m:r>
                                    </m:e>
                                    <m:sub>
                                      <m:r>
                                        <a:rPr lang="en-US" sz="2000" i="1">
                                          <a:latin typeface="Cambria Math" panose="02040503050406030204" pitchFamily="18" charset="0"/>
                                        </a:rPr>
                                        <m:t>𝑖</m:t>
                                      </m:r>
                                    </m:sub>
                                    <m:sup>
                                      <m:r>
                                        <a:rPr lang="en-US" sz="2000" i="1">
                                          <a:latin typeface="Cambria Math" panose="02040503050406030204" pitchFamily="18" charset="0"/>
                                        </a:rPr>
                                        <m:t>′</m:t>
                                      </m:r>
                                    </m:sup>
                                  </m:sSubSup>
                                  <m:r>
                                    <a:rPr lang="en-US" sz="2000" i="1">
                                      <a:latin typeface="Cambria Math" panose="02040503050406030204" pitchFamily="18" charset="0"/>
                                    </a:rPr>
                                    <m:t>−</m:t>
                                  </m:r>
                                  <m:r>
                                    <a:rPr lang="en-US" sz="2000" i="1">
                                      <a:latin typeface="Cambria Math" panose="02040503050406030204" pitchFamily="18" charset="0"/>
                                    </a:rPr>
                                    <m:t>𝑠𝑅</m:t>
                                  </m:r>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altLang="zh-CN" sz="2000" b="1">
                                              <a:latin typeface="Cambria Math" panose="02040503050406030204" pitchFamily="18" charset="0"/>
                                            </a:rPr>
                                            <m:t>𝐧</m:t>
                                          </m:r>
                                        </m:e>
                                        <m:sub>
                                          <m:r>
                                            <a:rPr lang="en-US" sz="2000" i="1">
                                              <a:latin typeface="Cambria Math" panose="02040503050406030204" pitchFamily="18" charset="0"/>
                                            </a:rPr>
                                            <m:t>𝑖</m:t>
                                          </m:r>
                                        </m:sub>
                                        <m:sup>
                                          <m:r>
                                            <a:rPr lang="en-US" sz="2000" i="1">
                                              <a:latin typeface="Cambria Math" panose="02040503050406030204" pitchFamily="18" charset="0"/>
                                            </a:rPr>
                                            <m:t>′</m:t>
                                          </m:r>
                                        </m:sup>
                                      </m:sSubSup>
                                    </m:e>
                                  </m:d>
                                </m:e>
                              </m:d>
                            </m:e>
                            <m:sup>
                              <m:r>
                                <a:rPr lang="en-US" sz="2000" i="1">
                                  <a:latin typeface="Cambria Math" panose="02040503050406030204" pitchFamily="18" charset="0"/>
                                </a:rPr>
                                <m:t>2</m:t>
                              </m:r>
                            </m:sup>
                          </m:sSup>
                        </m:e>
                      </m:nary>
                      <m:r>
                        <a:rPr lang="en-US" sz="2000" b="0" i="1" smtClean="0">
                          <a:latin typeface="Cambria Math" panose="02040503050406030204" pitchFamily="18" charset="0"/>
                        </a:rPr>
                        <m:t>−2</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𝑒</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nary>
                        <m:naryPr>
                          <m:chr m:val="∑"/>
                          <m:ctrlPr>
                            <a:rPr lang="en-US" sz="2000" b="0" i="1" smtClean="0">
                              <a:latin typeface="Cambria Math" panose="02040503050406030204" pitchFamily="18" charset="0"/>
                            </a:rPr>
                          </m:ctrlPr>
                        </m:naryPr>
                        <m:sub>
                          <m:r>
                            <a:rPr lang="en-US" sz="2000" b="0" i="1" smtClean="0">
                              <a:latin typeface="Cambria Math" panose="02040503050406030204" pitchFamily="18" charset="0"/>
                            </a:rPr>
                            <m:t>𝑖</m:t>
                          </m:r>
                          <m:r>
                            <a:rPr lang="en-US" sz="2000" b="0" i="1" smtClean="0">
                              <a:latin typeface="Cambria Math" panose="02040503050406030204" pitchFamily="18" charset="0"/>
                            </a:rPr>
                            <m:t>=1</m:t>
                          </m:r>
                        </m:sub>
                        <m:sup>
                          <m:r>
                            <a:rPr lang="en-US" sz="2000" b="0" i="1" smtClean="0">
                              <a:latin typeface="Cambria Math" panose="02040503050406030204" pitchFamily="18" charset="0"/>
                            </a:rPr>
                            <m:t>𝑁</m:t>
                          </m:r>
                        </m:sup>
                        <m:e>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altLang="zh-CN" sz="2000" b="1">
                                      <a:latin typeface="Cambria Math" panose="02040503050406030204" pitchFamily="18" charset="0"/>
                                    </a:rPr>
                                    <m:t>𝐦</m:t>
                                  </m:r>
                                </m:e>
                                <m:sub>
                                  <m:r>
                                    <a:rPr lang="en-US" sz="2000" b="0" i="1" smtClean="0">
                                      <a:latin typeface="Cambria Math" panose="02040503050406030204" pitchFamily="18" charset="0"/>
                                    </a:rPr>
                                    <m:t>𝑖</m:t>
                                  </m:r>
                                </m:sub>
                                <m:sup>
                                  <m:r>
                                    <a:rPr lang="en-US" sz="2000" b="0" i="1" smtClean="0">
                                      <a:latin typeface="Cambria Math" panose="02040503050406030204" pitchFamily="18" charset="0"/>
                                    </a:rPr>
                                    <m:t>′</m:t>
                                  </m:r>
                                </m:sup>
                              </m:sSubSup>
                              <m:r>
                                <a:rPr lang="en-US" sz="2000" b="0" i="1" smtClean="0">
                                  <a:latin typeface="Cambria Math" panose="02040503050406030204" pitchFamily="18" charset="0"/>
                                </a:rPr>
                                <m:t>−</m:t>
                              </m:r>
                              <m:r>
                                <a:rPr lang="en-US" sz="2000" b="0" i="1" smtClean="0">
                                  <a:latin typeface="Cambria Math" panose="02040503050406030204" pitchFamily="18" charset="0"/>
                                </a:rPr>
                                <m:t>𝑠𝑅</m:t>
                              </m:r>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altLang="zh-CN" sz="2000" b="1">
                                          <a:latin typeface="Cambria Math" panose="02040503050406030204" pitchFamily="18" charset="0"/>
                                        </a:rPr>
                                        <m:t>𝐧</m:t>
                                      </m:r>
                                    </m:e>
                                    <m:sub>
                                      <m:r>
                                        <a:rPr lang="en-US" sz="2000" b="0" i="1" smtClean="0">
                                          <a:latin typeface="Cambria Math" panose="02040503050406030204" pitchFamily="18" charset="0"/>
                                        </a:rPr>
                                        <m:t>𝑖</m:t>
                                      </m:r>
                                    </m:sub>
                                    <m:sup>
                                      <m:r>
                                        <a:rPr lang="en-US" sz="2000" b="0" i="1" smtClean="0">
                                          <a:latin typeface="Cambria Math" panose="02040503050406030204" pitchFamily="18" charset="0"/>
                                        </a:rPr>
                                        <m:t>′</m:t>
                                      </m:r>
                                    </m:sup>
                                  </m:sSubSup>
                                </m:e>
                              </m:d>
                            </m:e>
                          </m:d>
                        </m:e>
                      </m:nary>
                      <m:r>
                        <a:rPr lang="en-US" sz="2000" b="0" i="1" smtClean="0">
                          <a:latin typeface="Cambria Math" panose="02040503050406030204" pitchFamily="18" charset="0"/>
                        </a:rPr>
                        <m:t>+</m:t>
                      </m:r>
                      <m:r>
                        <a:rPr lang="en-US" sz="2000" b="0" i="1" smtClean="0">
                          <a:latin typeface="Cambria Math" panose="02040503050406030204" pitchFamily="18" charset="0"/>
                        </a:rPr>
                        <m:t>𝑁</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𝑒</m:t>
                          </m:r>
                        </m:e>
                        <m:sub>
                          <m:r>
                            <a:rPr lang="en-US" sz="2000" b="0" i="1" smtClean="0">
                              <a:latin typeface="Cambria Math" panose="02040503050406030204" pitchFamily="18" charset="0"/>
                            </a:rPr>
                            <m:t>0</m:t>
                          </m:r>
                        </m:sub>
                        <m:sup>
                          <m:r>
                            <a:rPr lang="en-US" sz="2000" b="0" i="1" smtClean="0">
                              <a:latin typeface="Cambria Math" panose="02040503050406030204" pitchFamily="18" charset="0"/>
                            </a:rPr>
                            <m:t>2</m:t>
                          </m:r>
                        </m:sup>
                      </m:sSubSup>
                    </m:oMath>
                  </m:oMathPara>
                </a14:m>
                <a:endParaRPr lang="en-US" sz="2000" b="0" i="1" dirty="0" smtClean="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      =</m:t>
                      </m:r>
                      <m:nary>
                        <m:naryPr>
                          <m:chr m:val="∑"/>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𝑁</m:t>
                          </m:r>
                        </m:sup>
                        <m:e>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altLang="zh-CN" sz="2000" b="1">
                                          <a:latin typeface="Cambria Math" panose="02040503050406030204" pitchFamily="18" charset="0"/>
                                        </a:rPr>
                                        <m:t>𝐦</m:t>
                                      </m:r>
                                    </m:e>
                                    <m:sub>
                                      <m:r>
                                        <a:rPr lang="en-US" sz="2000" i="1">
                                          <a:latin typeface="Cambria Math" panose="02040503050406030204" pitchFamily="18" charset="0"/>
                                        </a:rPr>
                                        <m:t>𝑖</m:t>
                                      </m:r>
                                    </m:sub>
                                    <m:sup>
                                      <m:r>
                                        <a:rPr lang="en-US" sz="2000" i="1">
                                          <a:latin typeface="Cambria Math" panose="02040503050406030204" pitchFamily="18" charset="0"/>
                                        </a:rPr>
                                        <m:t>′</m:t>
                                      </m:r>
                                    </m:sup>
                                  </m:sSubSup>
                                  <m:r>
                                    <a:rPr lang="en-US" sz="2000" i="1">
                                      <a:latin typeface="Cambria Math" panose="02040503050406030204" pitchFamily="18" charset="0"/>
                                    </a:rPr>
                                    <m:t>−</m:t>
                                  </m:r>
                                  <m:r>
                                    <a:rPr lang="en-US" sz="2000" i="1">
                                      <a:latin typeface="Cambria Math" panose="02040503050406030204" pitchFamily="18" charset="0"/>
                                    </a:rPr>
                                    <m:t>𝑠𝑅</m:t>
                                  </m:r>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altLang="zh-CN" sz="2000" b="1">
                                              <a:latin typeface="Cambria Math" panose="02040503050406030204" pitchFamily="18" charset="0"/>
                                            </a:rPr>
                                            <m:t>𝐧</m:t>
                                          </m:r>
                                        </m:e>
                                        <m:sub>
                                          <m:r>
                                            <a:rPr lang="en-US" sz="2000" i="1">
                                              <a:latin typeface="Cambria Math" panose="02040503050406030204" pitchFamily="18" charset="0"/>
                                            </a:rPr>
                                            <m:t>𝑖</m:t>
                                          </m:r>
                                        </m:sub>
                                        <m:sup>
                                          <m:r>
                                            <a:rPr lang="en-US" sz="2000" i="1">
                                              <a:latin typeface="Cambria Math" panose="02040503050406030204" pitchFamily="18" charset="0"/>
                                            </a:rPr>
                                            <m:t>′</m:t>
                                          </m:r>
                                        </m:sup>
                                      </m:sSubSup>
                                    </m:e>
                                  </m:d>
                                </m:e>
                              </m:d>
                            </m:e>
                            <m:sup>
                              <m:r>
                                <a:rPr lang="en-US" sz="2000" i="1">
                                  <a:latin typeface="Cambria Math" panose="02040503050406030204" pitchFamily="18" charset="0"/>
                                </a:rPr>
                                <m:t>2</m:t>
                              </m:r>
                            </m:sup>
                          </m:sSup>
                        </m:e>
                      </m:nary>
                      <m:r>
                        <a:rPr lang="en-US" sz="2000" i="1">
                          <a:latin typeface="Cambria Math" panose="02040503050406030204" pitchFamily="18" charset="0"/>
                        </a:rPr>
                        <m:t>−2</m:t>
                      </m:r>
                      <m:sSub>
                        <m:sSubPr>
                          <m:ctrlPr>
                            <a:rPr lang="en-US" sz="2000" i="1">
                              <a:latin typeface="Cambria Math" panose="02040503050406030204" pitchFamily="18" charset="0"/>
                            </a:rPr>
                          </m:ctrlPr>
                        </m:sSubPr>
                        <m:e>
                          <m:r>
                            <a:rPr lang="en-US" sz="2000" i="1">
                              <a:latin typeface="Cambria Math" panose="02040503050406030204" pitchFamily="18" charset="0"/>
                            </a:rPr>
                            <m:t>𝑒</m:t>
                          </m:r>
                        </m:e>
                        <m:sub>
                          <m:r>
                            <a:rPr lang="en-US" sz="2000" i="1">
                              <a:latin typeface="Cambria Math" panose="02040503050406030204" pitchFamily="18" charset="0"/>
                            </a:rPr>
                            <m:t>0</m:t>
                          </m:r>
                        </m:sub>
                      </m:sSub>
                      <m:r>
                        <a:rPr lang="en-US" sz="2000" i="1">
                          <a:latin typeface="Cambria Math" panose="02040503050406030204" pitchFamily="18" charset="0"/>
                        </a:rPr>
                        <m:t>⋅</m:t>
                      </m:r>
                      <m:nary>
                        <m:naryPr>
                          <m:chr m:val="∑"/>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𝑁</m:t>
                          </m:r>
                        </m:sup>
                        <m:e>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altLang="zh-CN" sz="2000" b="1">
                                      <a:latin typeface="Cambria Math" panose="02040503050406030204" pitchFamily="18" charset="0"/>
                                    </a:rPr>
                                    <m:t>𝐦</m:t>
                                  </m:r>
                                </m:e>
                                <m:sub>
                                  <m:r>
                                    <a:rPr lang="en-US" sz="2000" i="1">
                                      <a:latin typeface="Cambria Math" panose="02040503050406030204" pitchFamily="18" charset="0"/>
                                    </a:rPr>
                                    <m:t>𝑖</m:t>
                                  </m:r>
                                </m:sub>
                                <m:sup>
                                  <m:r>
                                    <a:rPr lang="en-US" sz="2000" i="1">
                                      <a:latin typeface="Cambria Math" panose="02040503050406030204" pitchFamily="18" charset="0"/>
                                    </a:rPr>
                                    <m:t>′</m:t>
                                  </m:r>
                                </m:sup>
                              </m:sSubSup>
                            </m:e>
                          </m:d>
                        </m:e>
                      </m:nary>
                      <m:r>
                        <a:rPr lang="en-US" sz="2000" b="0" i="1" smtClean="0">
                          <a:latin typeface="Cambria Math" panose="02040503050406030204" pitchFamily="18" charset="0"/>
                        </a:rPr>
                        <m:t>+</m:t>
                      </m:r>
                      <m:r>
                        <a:rPr lang="en-US" sz="2000" i="1">
                          <a:latin typeface="Cambria Math" panose="02040503050406030204" pitchFamily="18" charset="0"/>
                        </a:rPr>
                        <m:t>2</m:t>
                      </m:r>
                      <m:sSub>
                        <m:sSubPr>
                          <m:ctrlPr>
                            <a:rPr lang="en-US" sz="2000" i="1">
                              <a:latin typeface="Cambria Math" panose="02040503050406030204" pitchFamily="18" charset="0"/>
                            </a:rPr>
                          </m:ctrlPr>
                        </m:sSubPr>
                        <m:e>
                          <m:r>
                            <a:rPr lang="en-US" sz="2000" i="1">
                              <a:latin typeface="Cambria Math" panose="02040503050406030204" pitchFamily="18" charset="0"/>
                            </a:rPr>
                            <m:t>𝑒</m:t>
                          </m:r>
                        </m:e>
                        <m:sub>
                          <m:r>
                            <a:rPr lang="en-US" sz="2000" i="1">
                              <a:latin typeface="Cambria Math" panose="02040503050406030204" pitchFamily="18" charset="0"/>
                            </a:rPr>
                            <m:t>0</m:t>
                          </m:r>
                        </m:sub>
                      </m:sSub>
                      <m:r>
                        <a:rPr lang="en-US" sz="2000" i="1">
                          <a:latin typeface="Cambria Math" panose="02040503050406030204" pitchFamily="18" charset="0"/>
                        </a:rPr>
                        <m:t>⋅</m:t>
                      </m:r>
                      <m:nary>
                        <m:naryPr>
                          <m:chr m:val="∑"/>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𝑁</m:t>
                          </m:r>
                        </m:sup>
                        <m:e>
                          <m:d>
                            <m:dPr>
                              <m:ctrlPr>
                                <a:rPr lang="en-US" sz="2000" i="1">
                                  <a:latin typeface="Cambria Math" panose="02040503050406030204" pitchFamily="18" charset="0"/>
                                </a:rPr>
                              </m:ctrlPr>
                            </m:dPr>
                            <m:e>
                              <m:r>
                                <a:rPr lang="en-US" sz="2000" b="0" i="1" smtClean="0">
                                  <a:latin typeface="Cambria Math" panose="02040503050406030204" pitchFamily="18" charset="0"/>
                                </a:rPr>
                                <m:t>𝑠𝑅</m:t>
                              </m:r>
                              <m:r>
                                <a:rPr lang="en-US" sz="2000" b="0" i="1" smtClean="0">
                                  <a:latin typeface="Cambria Math" panose="02040503050406030204" pitchFamily="18" charset="0"/>
                                </a:rPr>
                                <m:t>(</m:t>
                              </m:r>
                              <m:sSubSup>
                                <m:sSubSupPr>
                                  <m:ctrlPr>
                                    <a:rPr lang="en-US" sz="2000" b="0" i="1" smtClean="0">
                                      <a:latin typeface="Cambria Math" panose="02040503050406030204" pitchFamily="18" charset="0"/>
                                    </a:rPr>
                                  </m:ctrlPr>
                                </m:sSubSupPr>
                                <m:e>
                                  <m:r>
                                    <a:rPr lang="en-US" altLang="zh-CN" sz="2000" b="1">
                                      <a:latin typeface="Cambria Math" panose="02040503050406030204" pitchFamily="18" charset="0"/>
                                    </a:rPr>
                                    <m:t>𝐧</m:t>
                                  </m:r>
                                </m:e>
                                <m:sub>
                                  <m:r>
                                    <a:rPr lang="en-US" sz="2000" b="0" i="1" smtClean="0">
                                      <a:latin typeface="Cambria Math" panose="02040503050406030204" pitchFamily="18" charset="0"/>
                                    </a:rPr>
                                    <m:t>𝑖</m:t>
                                  </m:r>
                                </m:sub>
                                <m:sup>
                                  <m:r>
                                    <a:rPr lang="en-US" sz="2000" b="0" i="1" smtClean="0">
                                      <a:latin typeface="Cambria Math" panose="02040503050406030204" pitchFamily="18" charset="0"/>
                                    </a:rPr>
                                    <m:t>′</m:t>
                                  </m:r>
                                </m:sup>
                              </m:sSubSup>
                              <m:r>
                                <a:rPr lang="en-US" sz="2000" b="0" i="1" smtClean="0">
                                  <a:latin typeface="Cambria Math" panose="02040503050406030204" pitchFamily="18" charset="0"/>
                                </a:rPr>
                                <m:t>)</m:t>
                              </m:r>
                            </m:e>
                          </m:d>
                        </m:e>
                      </m:nary>
                      <m:r>
                        <a:rPr lang="en-US" sz="2000" i="1">
                          <a:latin typeface="Cambria Math" panose="02040503050406030204" pitchFamily="18" charset="0"/>
                        </a:rPr>
                        <m:t>+</m:t>
                      </m:r>
                      <m:r>
                        <a:rPr lang="en-US" sz="2000" i="1">
                          <a:latin typeface="Cambria Math" panose="02040503050406030204" pitchFamily="18" charset="0"/>
                        </a:rPr>
                        <m:t>𝑁</m:t>
                      </m:r>
                      <m:sSubSup>
                        <m:sSubSupPr>
                          <m:ctrlPr>
                            <a:rPr lang="en-US" sz="2000" i="1">
                              <a:latin typeface="Cambria Math" panose="02040503050406030204" pitchFamily="18" charset="0"/>
                            </a:rPr>
                          </m:ctrlPr>
                        </m:sSubSupPr>
                        <m:e>
                          <m:r>
                            <a:rPr lang="en-US" sz="2000" i="1">
                              <a:latin typeface="Cambria Math" panose="02040503050406030204" pitchFamily="18" charset="0"/>
                            </a:rPr>
                            <m:t>𝑒</m:t>
                          </m:r>
                        </m:e>
                        <m:sub>
                          <m:r>
                            <a:rPr lang="en-US" sz="2000" i="1">
                              <a:latin typeface="Cambria Math" panose="02040503050406030204" pitchFamily="18" charset="0"/>
                            </a:rPr>
                            <m:t>0</m:t>
                          </m:r>
                        </m:sub>
                        <m:sup>
                          <m:r>
                            <a:rPr lang="en-US" sz="2000" i="1">
                              <a:latin typeface="Cambria Math" panose="02040503050406030204" pitchFamily="18" charset="0"/>
                            </a:rPr>
                            <m:t>2</m:t>
                          </m:r>
                        </m:sup>
                      </m:sSubSup>
                    </m:oMath>
                  </m:oMathPara>
                </a14:m>
                <a:endParaRPr lang="en-US" sz="2000" dirty="0" smtClean="0"/>
              </a:p>
              <a:p>
                <a:pPr/>
                <a14:m>
                  <m:oMathPara xmlns:m="http://schemas.openxmlformats.org/officeDocument/2006/math">
                    <m:oMathParaPr>
                      <m:jc m:val="left"/>
                    </m:oMathParaPr>
                    <m:oMath xmlns:m="http://schemas.openxmlformats.org/officeDocument/2006/math">
                      <m:r>
                        <a:rPr lang="en-US" altLang="zh-CN" sz="2000" b="0" i="1" dirty="0" smtClean="0">
                          <a:latin typeface="Cambria Math" panose="02040503050406030204" pitchFamily="18" charset="0"/>
                        </a:rPr>
                        <m:t>      </m:t>
                      </m:r>
                      <m:r>
                        <a:rPr lang="en-US" altLang="zh-CN" sz="2000" i="1" dirty="0">
                          <a:latin typeface="Cambria Math" panose="02040503050406030204" pitchFamily="18" charset="0"/>
                        </a:rPr>
                        <m:t>=</m:t>
                      </m:r>
                      <m:nary>
                        <m:naryPr>
                          <m:chr m:val="∑"/>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𝑁</m:t>
                          </m:r>
                        </m:sup>
                        <m:e>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altLang="zh-CN" sz="2000" b="1">
                                          <a:latin typeface="Cambria Math" panose="02040503050406030204" pitchFamily="18" charset="0"/>
                                        </a:rPr>
                                        <m:t>𝐦</m:t>
                                      </m:r>
                                    </m:e>
                                    <m:sub>
                                      <m:r>
                                        <a:rPr lang="en-US" sz="2000" i="1">
                                          <a:latin typeface="Cambria Math" panose="02040503050406030204" pitchFamily="18" charset="0"/>
                                        </a:rPr>
                                        <m:t>𝑖</m:t>
                                      </m:r>
                                    </m:sub>
                                    <m:sup>
                                      <m:r>
                                        <a:rPr lang="en-US" sz="2000" i="1">
                                          <a:latin typeface="Cambria Math" panose="02040503050406030204" pitchFamily="18" charset="0"/>
                                        </a:rPr>
                                        <m:t>′</m:t>
                                      </m:r>
                                    </m:sup>
                                  </m:sSubSup>
                                  <m:r>
                                    <a:rPr lang="en-US" sz="2000" i="1">
                                      <a:latin typeface="Cambria Math" panose="02040503050406030204" pitchFamily="18" charset="0"/>
                                    </a:rPr>
                                    <m:t>−</m:t>
                                  </m:r>
                                  <m:r>
                                    <a:rPr lang="en-US" sz="2000" i="1">
                                      <a:latin typeface="Cambria Math" panose="02040503050406030204" pitchFamily="18" charset="0"/>
                                    </a:rPr>
                                    <m:t>𝑠𝑅</m:t>
                                  </m:r>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altLang="zh-CN" sz="2000" b="1">
                                              <a:latin typeface="Cambria Math" panose="02040503050406030204" pitchFamily="18" charset="0"/>
                                            </a:rPr>
                                            <m:t>𝐧</m:t>
                                          </m:r>
                                        </m:e>
                                        <m:sub>
                                          <m:r>
                                            <a:rPr lang="en-US" sz="2000" i="1">
                                              <a:latin typeface="Cambria Math" panose="02040503050406030204" pitchFamily="18" charset="0"/>
                                            </a:rPr>
                                            <m:t>𝑖</m:t>
                                          </m:r>
                                        </m:sub>
                                        <m:sup>
                                          <m:r>
                                            <a:rPr lang="en-US" sz="2000" i="1">
                                              <a:latin typeface="Cambria Math" panose="02040503050406030204" pitchFamily="18" charset="0"/>
                                            </a:rPr>
                                            <m:t>′</m:t>
                                          </m:r>
                                        </m:sup>
                                      </m:sSubSup>
                                    </m:e>
                                  </m:d>
                                </m:e>
                              </m:d>
                            </m:e>
                            <m:sup>
                              <m:r>
                                <a:rPr lang="en-US" sz="2000" i="1">
                                  <a:latin typeface="Cambria Math" panose="02040503050406030204" pitchFamily="18" charset="0"/>
                                </a:rPr>
                                <m:t>2</m:t>
                              </m:r>
                            </m:sup>
                          </m:sSup>
                        </m:e>
                      </m:nary>
                      <m:r>
                        <a:rPr lang="en-US" sz="2000" i="1">
                          <a:latin typeface="Cambria Math" panose="02040503050406030204" pitchFamily="18" charset="0"/>
                        </a:rPr>
                        <m:t>+</m:t>
                      </m:r>
                      <m:r>
                        <a:rPr lang="en-US" sz="2000" i="1">
                          <a:latin typeface="Cambria Math" panose="02040503050406030204" pitchFamily="18" charset="0"/>
                        </a:rPr>
                        <m:t>𝑁</m:t>
                      </m:r>
                      <m:sSubSup>
                        <m:sSubSupPr>
                          <m:ctrlPr>
                            <a:rPr lang="en-US" sz="2000" i="1">
                              <a:latin typeface="Cambria Math" panose="02040503050406030204" pitchFamily="18" charset="0"/>
                            </a:rPr>
                          </m:ctrlPr>
                        </m:sSubSupPr>
                        <m:e>
                          <m:r>
                            <a:rPr lang="en-US" sz="2000" i="1">
                              <a:latin typeface="Cambria Math" panose="02040503050406030204" pitchFamily="18" charset="0"/>
                            </a:rPr>
                            <m:t>𝑒</m:t>
                          </m:r>
                        </m:e>
                        <m:sub>
                          <m:r>
                            <a:rPr lang="en-US" sz="2000" i="1">
                              <a:latin typeface="Cambria Math" panose="02040503050406030204" pitchFamily="18" charset="0"/>
                            </a:rPr>
                            <m:t>0</m:t>
                          </m:r>
                        </m:sub>
                        <m:sup>
                          <m:r>
                            <a:rPr lang="en-US" sz="2000" i="1">
                              <a:latin typeface="Cambria Math" panose="02040503050406030204" pitchFamily="18" charset="0"/>
                            </a:rPr>
                            <m:t>2</m:t>
                          </m:r>
                        </m:sup>
                      </m:sSubSup>
                    </m:oMath>
                  </m:oMathPara>
                </a14:m>
                <a:endParaRPr lang="en-US" sz="2000" dirty="0"/>
              </a:p>
            </p:txBody>
          </p:sp>
        </mc:Choice>
        <mc:Fallback xmlns="">
          <p:sp>
            <p:nvSpPr>
              <p:cNvPr id="8" name="文本框 7"/>
              <p:cNvSpPr txBox="1">
                <a:spLocks noRot="1" noChangeAspect="1" noMove="1" noResize="1" noEditPoints="1" noAdjustHandles="1" noChangeArrowheads="1" noChangeShapeType="1" noTextEdit="1"/>
              </p:cNvSpPr>
              <p:nvPr/>
            </p:nvSpPr>
            <p:spPr>
              <a:xfrm>
                <a:off x="587829" y="3344432"/>
                <a:ext cx="7426328" cy="3461973"/>
              </a:xfrm>
              <a:prstGeom prst="rect">
                <a:avLst/>
              </a:prstGeom>
              <a:blipFill rotWithShape="0">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541841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Procrustes analysis</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a:p>
              <a:p>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𝑒</m:t>
                        </m:r>
                      </m:e>
                      <m:sub>
                        <m:r>
                          <a:rPr lang="en-US" b="0" i="1" smtClean="0">
                            <a:latin typeface="Cambria Math" panose="02040503050406030204" pitchFamily="18" charset="0"/>
                          </a:rPr>
                          <m:t>0</m:t>
                        </m:r>
                      </m:sub>
                      <m:sup>
                        <m:r>
                          <a:rPr lang="en-US" b="0" i="1" smtClean="0">
                            <a:latin typeface="Cambria Math" panose="02040503050406030204" pitchFamily="18" charset="0"/>
                          </a:rPr>
                          <m:t>2</m:t>
                        </m:r>
                      </m:sup>
                    </m:sSubSup>
                    <m:r>
                      <a:rPr lang="en-US" b="0" i="1" smtClean="0">
                        <a:latin typeface="Cambria Math" panose="02040503050406030204" pitchFamily="18" charset="0"/>
                      </a:rPr>
                      <m:t>=0</m:t>
                    </m:r>
                    <m:r>
                      <a:rPr lang="en-US" b="0" i="1" smtClean="0">
                        <a:latin typeface="Cambria Math" panose="02040503050406030204" pitchFamily="18" charset="0"/>
                        <a:ea typeface="Cambria Math" panose="02040503050406030204" pitchFamily="18" charset="0"/>
                      </a:rPr>
                      <m:t>⟺</m:t>
                    </m:r>
                    <m:r>
                      <a:rPr lang="en-US" b="1" i="0" smtClean="0">
                        <a:latin typeface="Cambria Math" panose="02040503050406030204" pitchFamily="18" charset="0"/>
                        <a:ea typeface="Cambria Math" panose="02040503050406030204" pitchFamily="18" charset="0"/>
                      </a:rPr>
                      <m:t>𝐭</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1" i="0" smtClean="0">
                            <a:latin typeface="Cambria Math" panose="02040503050406030204" pitchFamily="18" charset="0"/>
                            <a:ea typeface="Cambria Math" panose="02040503050406030204" pitchFamily="18" charset="0"/>
                          </a:rPr>
                          <m:t>𝐦</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𝑠𝑅</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1" i="0" smtClean="0">
                            <a:latin typeface="Cambria Math" panose="02040503050406030204" pitchFamily="18" charset="0"/>
                            <a:ea typeface="Cambria Math" panose="02040503050406030204" pitchFamily="18" charset="0"/>
                          </a:rPr>
                          <m:t>𝐧</m:t>
                        </m:r>
                      </m:e>
                    </m:acc>
                    <m:r>
                      <a:rPr lang="en-US" b="0" i="1" smtClean="0">
                        <a:latin typeface="Cambria Math" panose="02040503050406030204" pitchFamily="18" charset="0"/>
                        <a:ea typeface="Cambria Math" panose="02040503050406030204" pitchFamily="18" charset="0"/>
                      </a:rPr>
                      <m:t>)</m:t>
                    </m:r>
                  </m:oMath>
                </a14:m>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2"/>
                <a:stretch>
                  <a:fillRect/>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61</a:t>
            </a:fld>
            <a:endParaRPr lang="en-US"/>
          </a:p>
        </p:txBody>
      </p:sp>
      <mc:AlternateContent xmlns:mc="http://schemas.openxmlformats.org/markup-compatibility/2006" xmlns:a14="http://schemas.microsoft.com/office/drawing/2010/main">
        <mc:Choice Requires="a14">
          <p:sp>
            <p:nvSpPr>
              <p:cNvPr id="7" name="矩形 6"/>
              <p:cNvSpPr/>
              <p:nvPr/>
            </p:nvSpPr>
            <p:spPr>
              <a:xfrm>
                <a:off x="486051" y="840901"/>
                <a:ext cx="4382225" cy="113082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p>
                        <m:sSupPr>
                          <m:ctrlPr>
                            <a:rPr lang="en-US" sz="2400" i="1" smtClean="0">
                              <a:latin typeface="Cambria Math" panose="02040503050406030204" pitchFamily="18" charset="0"/>
                            </a:rPr>
                          </m:ctrlPr>
                        </m:sSupPr>
                        <m:e>
                          <m:r>
                            <m:rPr>
                              <m:sty m:val="p"/>
                            </m:rPr>
                            <a:rPr lang="en-US" sz="2400" i="0">
                              <a:latin typeface="Cambria Math" panose="02040503050406030204" pitchFamily="18" charset="0"/>
                            </a:rPr>
                            <m:t>Σ</m:t>
                          </m:r>
                        </m:e>
                        <m:sup>
                          <m:r>
                            <a:rPr lang="en-US" sz="2400" i="1">
                              <a:latin typeface="Cambria Math" panose="02040503050406030204" pitchFamily="18" charset="0"/>
                            </a:rPr>
                            <m:t>2</m:t>
                          </m:r>
                        </m:sup>
                      </m:sSup>
                      <m:r>
                        <a:rPr lang="en-US" sz="2400" b="0" i="1" smtClean="0">
                          <a:latin typeface="Cambria Math" panose="02040503050406030204" pitchFamily="18" charset="0"/>
                        </a:rPr>
                        <m:t>=</m:t>
                      </m:r>
                      <m:nary>
                        <m:naryPr>
                          <m:chr m:val="∑"/>
                          <m:ctrlPr>
                            <a:rPr lang="en-US" sz="2400" i="1">
                              <a:latin typeface="Cambria Math" panose="02040503050406030204" pitchFamily="18" charset="0"/>
                            </a:rPr>
                          </m:ctrlPr>
                        </m:naryPr>
                        <m:sub>
                          <m: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𝑁</m:t>
                          </m:r>
                        </m:sup>
                        <m:e>
                          <m:sSup>
                            <m:sSupPr>
                              <m:ctrlPr>
                                <a:rPr lang="en-US" sz="2400" i="1">
                                  <a:latin typeface="Cambria Math" panose="02040503050406030204" pitchFamily="18" charset="0"/>
                                </a:rPr>
                              </m:ctrlPr>
                            </m:sSupPr>
                            <m:e>
                              <m:d>
                                <m:dPr>
                                  <m:begChr m:val="‖"/>
                                  <m:end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altLang="zh-CN" sz="2400" b="1">
                                          <a:latin typeface="Cambria Math" panose="02040503050406030204" pitchFamily="18" charset="0"/>
                                        </a:rPr>
                                        <m:t>𝐦</m:t>
                                      </m:r>
                                    </m:e>
                                    <m:sub>
                                      <m:r>
                                        <a:rPr lang="en-US" sz="2400" i="1">
                                          <a:latin typeface="Cambria Math" panose="02040503050406030204" pitchFamily="18" charset="0"/>
                                        </a:rPr>
                                        <m:t>𝑖</m:t>
                                      </m:r>
                                    </m:sub>
                                    <m:sup>
                                      <m:r>
                                        <a:rPr lang="en-US" sz="2400" i="1">
                                          <a:latin typeface="Cambria Math" panose="02040503050406030204" pitchFamily="18" charset="0"/>
                                        </a:rPr>
                                        <m:t>′</m:t>
                                      </m:r>
                                    </m:sup>
                                  </m:sSubSup>
                                  <m:r>
                                    <a:rPr lang="en-US" sz="2400" i="1">
                                      <a:latin typeface="Cambria Math" panose="02040503050406030204" pitchFamily="18" charset="0"/>
                                    </a:rPr>
                                    <m:t>−</m:t>
                                  </m:r>
                                  <m:r>
                                    <a:rPr lang="en-US" sz="2400" i="1">
                                      <a:latin typeface="Cambria Math" panose="02040503050406030204" pitchFamily="18" charset="0"/>
                                    </a:rPr>
                                    <m:t>𝑠𝑅</m:t>
                                  </m:r>
                                  <m:d>
                                    <m:dPr>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altLang="zh-CN" sz="2400" b="1">
                                              <a:latin typeface="Cambria Math" panose="02040503050406030204" pitchFamily="18" charset="0"/>
                                            </a:rPr>
                                            <m:t>𝐧</m:t>
                                          </m:r>
                                        </m:e>
                                        <m:sub>
                                          <m:r>
                                            <a:rPr lang="en-US" sz="2400" i="1">
                                              <a:latin typeface="Cambria Math" panose="02040503050406030204" pitchFamily="18" charset="0"/>
                                            </a:rPr>
                                            <m:t>𝑖</m:t>
                                          </m:r>
                                        </m:sub>
                                        <m:sup>
                                          <m:r>
                                            <a:rPr lang="en-US" sz="2400" i="1">
                                              <a:latin typeface="Cambria Math" panose="02040503050406030204" pitchFamily="18" charset="0"/>
                                            </a:rPr>
                                            <m:t>′</m:t>
                                          </m:r>
                                        </m:sup>
                                      </m:sSubSup>
                                    </m:e>
                                  </m:d>
                                </m:e>
                              </m:d>
                            </m:e>
                            <m:sup>
                              <m:r>
                                <a:rPr lang="en-US" sz="2400" i="1">
                                  <a:latin typeface="Cambria Math" panose="02040503050406030204" pitchFamily="18" charset="0"/>
                                </a:rPr>
                                <m:t>2</m:t>
                              </m:r>
                            </m:sup>
                          </m:sSup>
                        </m:e>
                      </m:nary>
                      <m:r>
                        <a:rPr lang="en-US" sz="2400" i="1">
                          <a:latin typeface="Cambria Math" panose="02040503050406030204" pitchFamily="18" charset="0"/>
                        </a:rPr>
                        <m:t>+</m:t>
                      </m:r>
                      <m:r>
                        <a:rPr lang="en-US" sz="2400" i="1">
                          <a:latin typeface="Cambria Math" panose="02040503050406030204" pitchFamily="18" charset="0"/>
                        </a:rPr>
                        <m:t>𝑁</m:t>
                      </m:r>
                      <m:sSubSup>
                        <m:sSubSupPr>
                          <m:ctrlPr>
                            <a:rPr lang="en-US" sz="2400" i="1">
                              <a:latin typeface="Cambria Math" panose="02040503050406030204" pitchFamily="18" charset="0"/>
                            </a:rPr>
                          </m:ctrlPr>
                        </m:sSubSupPr>
                        <m:e>
                          <m:r>
                            <a:rPr lang="en-US" sz="2400" i="1">
                              <a:latin typeface="Cambria Math" panose="02040503050406030204" pitchFamily="18" charset="0"/>
                            </a:rPr>
                            <m:t>𝑒</m:t>
                          </m:r>
                        </m:e>
                        <m:sub>
                          <m:r>
                            <a:rPr lang="en-US" sz="2400" i="1">
                              <a:latin typeface="Cambria Math" panose="02040503050406030204" pitchFamily="18" charset="0"/>
                            </a:rPr>
                            <m:t>0</m:t>
                          </m:r>
                        </m:sub>
                        <m:sup>
                          <m:r>
                            <a:rPr lang="en-US" sz="2400" i="1">
                              <a:latin typeface="Cambria Math" panose="02040503050406030204" pitchFamily="18" charset="0"/>
                            </a:rPr>
                            <m:t>2</m:t>
                          </m:r>
                        </m:sup>
                      </m:sSubSup>
                    </m:oMath>
                  </m:oMathPara>
                </a14:m>
                <a:endParaRPr lang="en-US" sz="2400" dirty="0"/>
              </a:p>
            </p:txBody>
          </p:sp>
        </mc:Choice>
        <mc:Fallback xmlns="">
          <p:sp>
            <p:nvSpPr>
              <p:cNvPr id="7" name="矩形 6"/>
              <p:cNvSpPr>
                <a:spLocks noRot="1" noChangeAspect="1" noMove="1" noResize="1" noEditPoints="1" noAdjustHandles="1" noChangeArrowheads="1" noChangeShapeType="1" noTextEdit="1"/>
              </p:cNvSpPr>
              <p:nvPr/>
            </p:nvSpPr>
            <p:spPr>
              <a:xfrm>
                <a:off x="486051" y="840901"/>
                <a:ext cx="4382225" cy="1130822"/>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rot="16200000">
                <a:off x="3262623" y="637869"/>
                <a:ext cx="324085" cy="21796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FF0000"/>
                              </a:solidFill>
                              <a:latin typeface="Cambria Math" panose="02040503050406030204" pitchFamily="18" charset="0"/>
                            </a:rPr>
                          </m:ctrlPr>
                        </m:dPr>
                        <m:e>
                          <m:eqArr>
                            <m:eqArrPr>
                              <m:ctrlPr>
                                <a:rPr lang="en-US" i="1" smtClean="0">
                                  <a:solidFill>
                                    <a:srgbClr val="FF0000"/>
                                  </a:solidFill>
                                  <a:latin typeface="Cambria Math" panose="02040503050406030204" pitchFamily="18" charset="0"/>
                                </a:rPr>
                              </m:ctrlPr>
                            </m:eqArrPr>
                            <m:e/>
                            <m:e/>
                            <m:e/>
                            <m:e/>
                            <m:e/>
                            <m:e/>
                            <m:e/>
                            <m:e/>
                          </m:eqArr>
                        </m:e>
                      </m:d>
                    </m:oMath>
                  </m:oMathPara>
                </a14:m>
                <a:endParaRPr lang="en-US" dirty="0">
                  <a:solidFill>
                    <a:srgbClr val="FF0000"/>
                  </a:solidFill>
                </a:endParaRPr>
              </a:p>
            </p:txBody>
          </p:sp>
        </mc:Choice>
        <mc:Fallback xmlns="">
          <p:sp>
            <p:nvSpPr>
              <p:cNvPr id="8" name="文本框 7"/>
              <p:cNvSpPr txBox="1">
                <a:spLocks noRot="1" noChangeAspect="1" noMove="1" noResize="1" noEditPoints="1" noAdjustHandles="1" noChangeArrowheads="1" noChangeShapeType="1" noTextEdit="1"/>
              </p:cNvSpPr>
              <p:nvPr/>
            </p:nvSpPr>
            <p:spPr>
              <a:xfrm rot="16200000">
                <a:off x="3262623" y="637869"/>
                <a:ext cx="324085" cy="2179699"/>
              </a:xfrm>
              <a:prstGeom prst="rect">
                <a:avLst/>
              </a:prstGeom>
              <a:blipFill>
                <a:blip r:embed="rId4"/>
                <a:stretch>
                  <a:fillRect/>
                </a:stretch>
              </a:blipFill>
            </p:spPr>
            <p:txBody>
              <a:bodyPr/>
              <a:lstStyle/>
              <a:p>
                <a:r>
                  <a:rPr lang="en-US">
                    <a:noFill/>
                  </a:rPr>
                  <a:t> </a:t>
                </a:r>
              </a:p>
            </p:txBody>
          </p:sp>
        </mc:Fallback>
      </mc:AlternateContent>
      <p:sp>
        <p:nvSpPr>
          <p:cNvPr id="9" name="矩形 8"/>
          <p:cNvSpPr/>
          <p:nvPr/>
        </p:nvSpPr>
        <p:spPr>
          <a:xfrm>
            <a:off x="486051" y="2257097"/>
            <a:ext cx="8056928" cy="461665"/>
          </a:xfrm>
          <a:prstGeom prst="rect">
            <a:avLst/>
          </a:prstGeom>
          <a:ln w="28575">
            <a:solidFill>
              <a:srgbClr val="FF0000"/>
            </a:solidFill>
          </a:ln>
        </p:spPr>
        <p:txBody>
          <a:bodyPr wrap="square">
            <a:spAutoFit/>
          </a:bodyPr>
          <a:lstStyle/>
          <a:p>
            <a:r>
              <a:rPr lang="en-US" sz="2400" dirty="0">
                <a:solidFill>
                  <a:srgbClr val="FF0000"/>
                </a:solidFill>
                <a:latin typeface="Arial" panose="020B0604020202020204" pitchFamily="34" charset="0"/>
              </a:rPr>
              <a:t>Variables are separated and can be minimized separately. </a:t>
            </a:r>
            <a:endParaRPr lang="en-US" sz="2400" dirty="0">
              <a:solidFill>
                <a:srgbClr val="FF0000"/>
              </a:solidFill>
            </a:endParaRPr>
          </a:p>
        </p:txBody>
      </p:sp>
      <p:sp>
        <p:nvSpPr>
          <p:cNvPr id="10" name="矩形 9"/>
          <p:cNvSpPr/>
          <p:nvPr/>
        </p:nvSpPr>
        <p:spPr>
          <a:xfrm>
            <a:off x="486051" y="4118870"/>
            <a:ext cx="5668906" cy="461665"/>
          </a:xfrm>
          <a:prstGeom prst="rect">
            <a:avLst/>
          </a:prstGeom>
          <a:ln w="28575">
            <a:solidFill>
              <a:srgbClr val="FF0000"/>
            </a:solidFill>
          </a:ln>
        </p:spPr>
        <p:txBody>
          <a:bodyPr wrap="square">
            <a:spAutoFit/>
          </a:bodyPr>
          <a:lstStyle/>
          <a:p>
            <a:r>
              <a:rPr lang="en-US" sz="2400" dirty="0" smtClean="0">
                <a:solidFill>
                  <a:srgbClr val="FF0000"/>
                </a:solidFill>
                <a:latin typeface="Arial" panose="020B0604020202020204" pitchFamily="34" charset="0"/>
              </a:rPr>
              <a:t>If we have </a:t>
            </a:r>
            <a:r>
              <a:rPr lang="en-US" sz="2400" i="1" dirty="0">
                <a:solidFill>
                  <a:srgbClr val="FF0000"/>
                </a:solidFill>
                <a:latin typeface="Times New Roman" panose="02020603050405020304" pitchFamily="18" charset="0"/>
                <a:cs typeface="Times New Roman" panose="02020603050405020304" pitchFamily="18" charset="0"/>
              </a:rPr>
              <a:t>s</a:t>
            </a:r>
            <a:r>
              <a:rPr lang="en-US" sz="2400" dirty="0" smtClean="0">
                <a:solidFill>
                  <a:srgbClr val="FF0000"/>
                </a:solidFill>
                <a:latin typeface="Arial" panose="020B0604020202020204" pitchFamily="34" charset="0"/>
              </a:rPr>
              <a:t> and </a:t>
            </a:r>
            <a:r>
              <a:rPr lang="en-US" sz="2400" i="1" dirty="0">
                <a:solidFill>
                  <a:srgbClr val="FF0000"/>
                </a:solidFill>
                <a:latin typeface="Times New Roman" panose="02020603050405020304" pitchFamily="18" charset="0"/>
                <a:cs typeface="Times New Roman" panose="02020603050405020304" pitchFamily="18" charset="0"/>
              </a:rPr>
              <a:t>R</a:t>
            </a:r>
            <a:r>
              <a:rPr lang="en-US" sz="2400" dirty="0" smtClean="0">
                <a:solidFill>
                  <a:srgbClr val="FF0000"/>
                </a:solidFill>
                <a:latin typeface="Arial" panose="020B0604020202020204" pitchFamily="34" charset="0"/>
              </a:rPr>
              <a:t>, </a:t>
            </a:r>
            <a:r>
              <a:rPr lang="en-US" sz="2400" b="1" dirty="0" smtClean="0">
                <a:solidFill>
                  <a:srgbClr val="FF0000"/>
                </a:solidFill>
                <a:latin typeface="Times New Roman" panose="02020603050405020304" pitchFamily="18" charset="0"/>
                <a:cs typeface="Times New Roman" panose="02020603050405020304" pitchFamily="18" charset="0"/>
              </a:rPr>
              <a:t>t</a:t>
            </a:r>
            <a:r>
              <a:rPr lang="en-US" sz="2400" dirty="0" smtClean="0">
                <a:solidFill>
                  <a:srgbClr val="FF0000"/>
                </a:solidFill>
                <a:latin typeface="Arial" panose="020B0604020202020204" pitchFamily="34" charset="0"/>
              </a:rPr>
              <a:t> can be determined</a:t>
            </a:r>
            <a:endParaRPr lang="en-US" sz="2400" dirty="0">
              <a:solidFill>
                <a:srgbClr val="FF0000"/>
              </a:solidFill>
            </a:endParaRPr>
          </a:p>
        </p:txBody>
      </p:sp>
    </p:spTree>
    <p:extLst>
      <p:ext uri="{BB962C8B-B14F-4D97-AF65-F5344CB8AC3E}">
        <p14:creationId xmlns:p14="http://schemas.microsoft.com/office/powerpoint/2010/main" val="169633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Procrustes analysis</a:t>
            </a:r>
          </a:p>
        </p:txBody>
      </p:sp>
      <p:sp>
        <p:nvSpPr>
          <p:cNvPr id="3" name="内容占位符 2"/>
          <p:cNvSpPr>
            <a:spLocks noGrp="1"/>
          </p:cNvSpPr>
          <p:nvPr>
            <p:ph idx="1"/>
          </p:nvPr>
        </p:nvSpPr>
        <p:spPr/>
        <p:txBody>
          <a:bodyPr/>
          <a:lstStyle/>
          <a:p>
            <a:r>
              <a:rPr lang="en-US" dirty="0"/>
              <a:t>Then the problem simplifies to: how to minimize </a:t>
            </a:r>
            <a:endParaRPr lang="en-US" dirty="0" smtClean="0"/>
          </a:p>
          <a:p>
            <a:endParaRPr lang="en-US" dirty="0"/>
          </a:p>
          <a:p>
            <a:endParaRPr lang="en-US" sz="1200" dirty="0" smtClean="0"/>
          </a:p>
          <a:p>
            <a:r>
              <a:rPr lang="en-US" dirty="0"/>
              <a:t>We revise the error item as a symmetrical one: </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62</a:t>
            </a:fld>
            <a:endParaRPr lang="en-US"/>
          </a:p>
        </p:txBody>
      </p:sp>
      <mc:AlternateContent xmlns:mc="http://schemas.openxmlformats.org/markup-compatibility/2006" xmlns:a14="http://schemas.microsoft.com/office/drawing/2010/main">
        <mc:Choice Requires="a14">
          <p:sp>
            <p:nvSpPr>
              <p:cNvPr id="7" name="矩形 6"/>
              <p:cNvSpPr/>
              <p:nvPr/>
            </p:nvSpPr>
            <p:spPr>
              <a:xfrm>
                <a:off x="2847333" y="1164565"/>
                <a:ext cx="3486980" cy="11308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Σ</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nary>
                        <m:naryPr>
                          <m:chr m:val="∑"/>
                          <m:ctrlPr>
                            <a:rPr lang="en-US" sz="2400" i="1">
                              <a:latin typeface="Cambria Math" panose="02040503050406030204" pitchFamily="18" charset="0"/>
                            </a:rPr>
                          </m:ctrlPr>
                        </m:naryPr>
                        <m:sub>
                          <m: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𝑁</m:t>
                          </m:r>
                        </m:sup>
                        <m:e>
                          <m:sSup>
                            <m:sSupPr>
                              <m:ctrlPr>
                                <a:rPr lang="en-US" sz="2400" i="1">
                                  <a:latin typeface="Cambria Math" panose="02040503050406030204" pitchFamily="18" charset="0"/>
                                </a:rPr>
                              </m:ctrlPr>
                            </m:sSupPr>
                            <m:e>
                              <m:d>
                                <m:dPr>
                                  <m:begChr m:val="‖"/>
                                  <m:end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sz="2400" b="1" i="0">
                                          <a:latin typeface="Cambria Math" panose="02040503050406030204" pitchFamily="18" charset="0"/>
                                        </a:rPr>
                                        <m:t>𝐦</m:t>
                                      </m:r>
                                    </m:e>
                                    <m:sub>
                                      <m:r>
                                        <a:rPr lang="en-US" sz="2400" i="1">
                                          <a:latin typeface="Cambria Math" panose="02040503050406030204" pitchFamily="18" charset="0"/>
                                        </a:rPr>
                                        <m:t>𝑖</m:t>
                                      </m:r>
                                    </m:sub>
                                    <m:sup>
                                      <m:r>
                                        <a:rPr lang="en-US" sz="2400" i="1">
                                          <a:latin typeface="Cambria Math" panose="02040503050406030204" pitchFamily="18" charset="0"/>
                                        </a:rPr>
                                        <m:t>′</m:t>
                                      </m:r>
                                    </m:sup>
                                  </m:sSubSup>
                                  <m:r>
                                    <a:rPr lang="en-US" sz="2400" i="1">
                                      <a:latin typeface="Cambria Math" panose="02040503050406030204" pitchFamily="18" charset="0"/>
                                    </a:rPr>
                                    <m:t>−</m:t>
                                  </m:r>
                                  <m:r>
                                    <a:rPr lang="en-US" sz="2400" i="1">
                                      <a:latin typeface="Cambria Math" panose="02040503050406030204" pitchFamily="18" charset="0"/>
                                    </a:rPr>
                                    <m:t>𝑠𝑅</m:t>
                                  </m:r>
                                  <m:d>
                                    <m:dPr>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sz="2400" b="1" i="0">
                                              <a:latin typeface="Cambria Math" panose="02040503050406030204" pitchFamily="18" charset="0"/>
                                            </a:rPr>
                                            <m:t>𝐧</m:t>
                                          </m:r>
                                        </m:e>
                                        <m:sub>
                                          <m:r>
                                            <a:rPr lang="en-US" sz="2400" i="1">
                                              <a:latin typeface="Cambria Math" panose="02040503050406030204" pitchFamily="18" charset="0"/>
                                            </a:rPr>
                                            <m:t>𝑖</m:t>
                                          </m:r>
                                        </m:sub>
                                        <m:sup>
                                          <m:r>
                                            <a:rPr lang="en-US" sz="2400" i="1">
                                              <a:latin typeface="Cambria Math" panose="02040503050406030204" pitchFamily="18" charset="0"/>
                                            </a:rPr>
                                            <m:t>′</m:t>
                                          </m:r>
                                        </m:sup>
                                      </m:sSubSup>
                                    </m:e>
                                  </m:d>
                                </m:e>
                              </m:d>
                            </m:e>
                            <m:sup>
                              <m:r>
                                <a:rPr lang="en-US" sz="2400" i="1">
                                  <a:latin typeface="Cambria Math" panose="02040503050406030204" pitchFamily="18" charset="0"/>
                                </a:rPr>
                                <m:t>2</m:t>
                              </m:r>
                            </m:sup>
                          </m:sSup>
                        </m:e>
                      </m:nary>
                    </m:oMath>
                  </m:oMathPara>
                </a14:m>
                <a:endParaRPr lang="en-US" sz="2400" dirty="0"/>
              </a:p>
            </p:txBody>
          </p:sp>
        </mc:Choice>
        <mc:Fallback xmlns="">
          <p:sp>
            <p:nvSpPr>
              <p:cNvPr id="7" name="矩形 6"/>
              <p:cNvSpPr>
                <a:spLocks noRot="1" noChangeAspect="1" noMove="1" noResize="1" noEditPoints="1" noAdjustHandles="1" noChangeArrowheads="1" noChangeShapeType="1" noTextEdit="1"/>
              </p:cNvSpPr>
              <p:nvPr/>
            </p:nvSpPr>
            <p:spPr>
              <a:xfrm>
                <a:off x="2847333" y="1164565"/>
                <a:ext cx="3486980" cy="1130822"/>
              </a:xfrm>
              <a:prstGeom prst="rect">
                <a:avLst/>
              </a:prstGeom>
              <a:blipFill rotWithShape="0">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822961" y="2628529"/>
                <a:ext cx="7395038" cy="3577133"/>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𝑠</m:t>
                          </m:r>
                        </m:den>
                      </m:f>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Σ</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nary>
                        <m:naryPr>
                          <m:chr m:val="∑"/>
                          <m:ctrlPr>
                            <a:rPr lang="en-US" sz="2400" i="1">
                              <a:latin typeface="Cambria Math" panose="02040503050406030204" pitchFamily="18" charset="0"/>
                            </a:rPr>
                          </m:ctrlPr>
                        </m:naryPr>
                        <m:sub>
                          <m: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𝑁</m:t>
                          </m:r>
                        </m:sup>
                        <m:e>
                          <m:sSup>
                            <m:sSupPr>
                              <m:ctrlPr>
                                <a:rPr lang="en-US" sz="2400" i="1">
                                  <a:latin typeface="Cambria Math" panose="02040503050406030204" pitchFamily="18" charset="0"/>
                                </a:rPr>
                              </m:ctrlPr>
                            </m:sSupPr>
                            <m:e>
                              <m:d>
                                <m:dPr>
                                  <m:begChr m:val="‖"/>
                                  <m:end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ad>
                                            <m:radPr>
                                              <m:degHide m:val="on"/>
                                              <m:ctrlPr>
                                                <a:rPr lang="en-US" sz="2400" b="0" i="1" smtClean="0">
                                                  <a:latin typeface="Cambria Math" panose="02040503050406030204" pitchFamily="18" charset="0"/>
                                                </a:rPr>
                                              </m:ctrlPr>
                                            </m:radPr>
                                            <m:deg/>
                                            <m:e>
                                              <m:r>
                                                <a:rPr lang="en-US" sz="2400" b="0" i="1" smtClean="0">
                                                  <a:latin typeface="Cambria Math" panose="02040503050406030204" pitchFamily="18" charset="0"/>
                                                </a:rPr>
                                                <m:t>𝑠</m:t>
                                              </m:r>
                                            </m:e>
                                          </m:rad>
                                        </m:den>
                                      </m:f>
                                      <m:r>
                                        <a:rPr lang="en-US" altLang="zh-CN" sz="2400" b="1">
                                          <a:latin typeface="Cambria Math" panose="02040503050406030204" pitchFamily="18" charset="0"/>
                                        </a:rPr>
                                        <m:t>𝐦</m:t>
                                      </m:r>
                                    </m:e>
                                    <m:sub>
                                      <m:r>
                                        <a:rPr lang="en-US" sz="2400" i="1">
                                          <a:latin typeface="Cambria Math" panose="02040503050406030204" pitchFamily="18" charset="0"/>
                                        </a:rPr>
                                        <m:t>𝑖</m:t>
                                      </m:r>
                                    </m:sub>
                                    <m:sup>
                                      <m:r>
                                        <a:rPr lang="en-US" sz="2400" i="1">
                                          <a:latin typeface="Cambria Math" panose="02040503050406030204" pitchFamily="18" charset="0"/>
                                        </a:rPr>
                                        <m:t>′</m:t>
                                      </m:r>
                                    </m:sup>
                                  </m:sSubSup>
                                  <m:r>
                                    <a:rPr lang="en-US" sz="2400" i="1">
                                      <a:latin typeface="Cambria Math" panose="02040503050406030204" pitchFamily="18" charset="0"/>
                                    </a:rPr>
                                    <m:t>−</m:t>
                                  </m:r>
                                  <m:rad>
                                    <m:radPr>
                                      <m:degHide m:val="on"/>
                                      <m:ctrlPr>
                                        <a:rPr lang="en-US" sz="2400" i="1" smtClean="0">
                                          <a:latin typeface="Cambria Math" panose="02040503050406030204" pitchFamily="18" charset="0"/>
                                        </a:rPr>
                                      </m:ctrlPr>
                                    </m:radPr>
                                    <m:deg/>
                                    <m:e>
                                      <m:r>
                                        <a:rPr lang="en-US" sz="2400" b="0" i="1" smtClean="0">
                                          <a:latin typeface="Cambria Math" panose="02040503050406030204" pitchFamily="18" charset="0"/>
                                        </a:rPr>
                                        <m:t>𝑠</m:t>
                                      </m:r>
                                    </m:e>
                                  </m:rad>
                                  <m:r>
                                    <a:rPr lang="en-US" sz="2400" i="1">
                                      <a:latin typeface="Cambria Math" panose="02040503050406030204" pitchFamily="18" charset="0"/>
                                    </a:rPr>
                                    <m:t>𝑅</m:t>
                                  </m:r>
                                  <m:d>
                                    <m:dPr>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altLang="zh-CN" sz="2400" b="1">
                                              <a:latin typeface="Cambria Math" panose="02040503050406030204" pitchFamily="18" charset="0"/>
                                            </a:rPr>
                                            <m:t>𝐧</m:t>
                                          </m:r>
                                        </m:e>
                                        <m:sub>
                                          <m:r>
                                            <a:rPr lang="en-US" sz="2400" i="1">
                                              <a:latin typeface="Cambria Math" panose="02040503050406030204" pitchFamily="18" charset="0"/>
                                            </a:rPr>
                                            <m:t>𝑖</m:t>
                                          </m:r>
                                        </m:sub>
                                        <m:sup>
                                          <m:r>
                                            <a:rPr lang="en-US" sz="2400" i="1">
                                              <a:latin typeface="Cambria Math" panose="02040503050406030204" pitchFamily="18" charset="0"/>
                                            </a:rPr>
                                            <m:t>′</m:t>
                                          </m:r>
                                        </m:sup>
                                      </m:sSubSup>
                                    </m:e>
                                  </m:d>
                                </m:e>
                              </m:d>
                            </m:e>
                            <m:sup>
                              <m:r>
                                <a:rPr lang="en-US" sz="2400" i="1">
                                  <a:latin typeface="Cambria Math" panose="02040503050406030204" pitchFamily="18" charset="0"/>
                                </a:rPr>
                                <m:t>2</m:t>
                              </m:r>
                            </m:sup>
                          </m:sSup>
                        </m:e>
                      </m:nary>
                    </m:oMath>
                  </m:oMathPara>
                </a14:m>
                <a:endParaRPr lang="en-US" sz="2400" i="1" dirty="0" smtClean="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𝑠</m:t>
                          </m:r>
                        </m:den>
                      </m:f>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e>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sSubSup>
                                    <m:sSubSupPr>
                                      <m:ctrlPr>
                                        <a:rPr lang="en-US" sz="2400" b="0" i="1" smtClean="0">
                                          <a:latin typeface="Cambria Math" panose="02040503050406030204" pitchFamily="18" charset="0"/>
                                        </a:rPr>
                                      </m:ctrlPr>
                                    </m:sSubSupPr>
                                    <m:e>
                                      <m:r>
                                        <a:rPr lang="en-US" altLang="zh-CN" sz="2400" b="1">
                                          <a:latin typeface="Cambria Math" panose="02040503050406030204" pitchFamily="18" charset="0"/>
                                        </a:rPr>
                                        <m:t>𝐦</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e>
                              </m:d>
                            </m:e>
                            <m:sup>
                              <m:r>
                                <a:rPr lang="en-US" sz="2400" b="0" i="1" smtClean="0">
                                  <a:latin typeface="Cambria Math" panose="02040503050406030204" pitchFamily="18" charset="0"/>
                                </a:rPr>
                                <m:t>2</m:t>
                              </m:r>
                            </m:sup>
                          </m:sSup>
                        </m:e>
                      </m:nary>
                      <m:r>
                        <a:rPr lang="en-US" sz="2400" b="0" i="1" smtClean="0">
                          <a:latin typeface="Cambria Math" panose="02040503050406030204" pitchFamily="18" charset="0"/>
                        </a:rPr>
                        <m:t>−2</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𝑁</m:t>
                          </m:r>
                        </m:sup>
                        <m:e>
                          <m:d>
                            <m:dPr>
                              <m:ctrlPr>
                                <a:rPr lang="en-US" sz="2400" b="0" i="1" smtClean="0">
                                  <a:latin typeface="Cambria Math" panose="02040503050406030204" pitchFamily="18" charset="0"/>
                                </a:rPr>
                              </m:ctrlPr>
                            </m:dPr>
                            <m:e>
                              <m:sSubSup>
                                <m:sSubSupPr>
                                  <m:ctrlPr>
                                    <a:rPr lang="en-US" sz="2400" i="1">
                                      <a:latin typeface="Cambria Math" panose="02040503050406030204" pitchFamily="18" charset="0"/>
                                    </a:rPr>
                                  </m:ctrlPr>
                                </m:sSubSupPr>
                                <m:e>
                                  <m:r>
                                    <a:rPr lang="en-US" altLang="zh-CN" sz="2400" b="1">
                                      <a:latin typeface="Cambria Math" panose="02040503050406030204" pitchFamily="18" charset="0"/>
                                    </a:rPr>
                                    <m:t>𝐦</m:t>
                                  </m:r>
                                </m:e>
                                <m:sub>
                                  <m:r>
                                    <a:rPr lang="en-US" sz="2400" i="1">
                                      <a:latin typeface="Cambria Math" panose="02040503050406030204" pitchFamily="18" charset="0"/>
                                    </a:rPr>
                                    <m:t>𝑖</m:t>
                                  </m:r>
                                </m:sub>
                                <m:sup>
                                  <m:r>
                                    <a:rPr lang="en-US" sz="2400" i="1">
                                      <a:latin typeface="Cambria Math" panose="02040503050406030204" pitchFamily="18" charset="0"/>
                                    </a:rPr>
                                    <m:t>′</m:t>
                                  </m:r>
                                </m:sup>
                              </m:sSubSup>
                              <m:r>
                                <a:rPr lang="en-US" sz="2400" b="0" i="1" smtClean="0">
                                  <a:latin typeface="Cambria Math" panose="02040503050406030204" pitchFamily="18" charset="0"/>
                                </a:rPr>
                                <m:t>⋅</m:t>
                              </m:r>
                              <m:r>
                                <a:rPr lang="en-US" sz="2400" b="0" i="1" smtClean="0">
                                  <a:latin typeface="Cambria Math" panose="02040503050406030204" pitchFamily="18" charset="0"/>
                                </a:rPr>
                                <m:t>𝑅</m:t>
                              </m:r>
                              <m:d>
                                <m:dPr>
                                  <m:ctrlPr>
                                    <a:rPr lang="en-US" sz="2400" b="0" i="1" smtClean="0">
                                      <a:latin typeface="Cambria Math" panose="02040503050406030204" pitchFamily="18" charset="0"/>
                                    </a:rPr>
                                  </m:ctrlPr>
                                </m:dPr>
                                <m:e>
                                  <m:sSubSup>
                                    <m:sSubSupPr>
                                      <m:ctrlPr>
                                        <a:rPr lang="en-US" sz="2400" b="0" i="1" smtClean="0">
                                          <a:latin typeface="Cambria Math" panose="02040503050406030204" pitchFamily="18" charset="0"/>
                                        </a:rPr>
                                      </m:ctrlPr>
                                    </m:sSubSupPr>
                                    <m:e>
                                      <m:r>
                                        <a:rPr lang="en-US" altLang="zh-CN" sz="2400" b="1">
                                          <a:latin typeface="Cambria Math" panose="02040503050406030204" pitchFamily="18" charset="0"/>
                                        </a:rPr>
                                        <m:t>𝐧</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e>
                              </m:d>
                            </m:e>
                          </m:d>
                        </m:e>
                      </m:nary>
                      <m:r>
                        <a:rPr lang="en-US" sz="2400" b="0" i="1" smtClean="0">
                          <a:latin typeface="Cambria Math" panose="02040503050406030204" pitchFamily="18" charset="0"/>
                        </a:rPr>
                        <m:t>+</m:t>
                      </m:r>
                      <m:r>
                        <a:rPr lang="en-US" sz="2400" b="0" i="1" smtClean="0">
                          <a:latin typeface="Cambria Math" panose="02040503050406030204" pitchFamily="18" charset="0"/>
                        </a:rPr>
                        <m:t>𝑠</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𝑁</m:t>
                          </m:r>
                        </m:sup>
                        <m:e>
                          <m:sSup>
                            <m:sSupPr>
                              <m:ctrlPr>
                                <a:rPr lang="en-US" sz="2400" i="1">
                                  <a:latin typeface="Cambria Math" panose="02040503050406030204" pitchFamily="18" charset="0"/>
                                </a:rPr>
                              </m:ctrlPr>
                            </m:sSupPr>
                            <m:e>
                              <m:d>
                                <m:dPr>
                                  <m:begChr m:val="‖"/>
                                  <m:endChr m:val="‖"/>
                                  <m:ctrlPr>
                                    <a:rPr lang="en-US" sz="2400" i="1">
                                      <a:latin typeface="Cambria Math" panose="02040503050406030204" pitchFamily="18" charset="0"/>
                                    </a:rPr>
                                  </m:ctrlPr>
                                </m:dPr>
                                <m:e>
                                  <m:r>
                                    <a:rPr lang="en-US" sz="2400" b="0" i="1" smtClean="0">
                                      <a:latin typeface="Cambria Math" panose="02040503050406030204" pitchFamily="18" charset="0"/>
                                    </a:rPr>
                                    <m:t>𝑅</m:t>
                                  </m:r>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altLang="zh-CN" sz="2400" b="1">
                                          <a:latin typeface="Cambria Math" panose="02040503050406030204" pitchFamily="18" charset="0"/>
                                        </a:rPr>
                                        <m:t>𝐧</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m:t>
                                      </m:r>
                                    </m:sup>
                                  </m:sSubSup>
                                  <m:r>
                                    <a:rPr lang="en-US" sz="2400" b="0" i="1" smtClean="0">
                                      <a:latin typeface="Cambria Math" panose="02040503050406030204" pitchFamily="18" charset="0"/>
                                    </a:rPr>
                                    <m:t>)</m:t>
                                  </m:r>
                                </m:e>
                              </m:d>
                            </m:e>
                            <m:sup>
                              <m:r>
                                <a:rPr lang="en-US" sz="2400" i="1">
                                  <a:latin typeface="Cambria Math" panose="02040503050406030204" pitchFamily="18" charset="0"/>
                                </a:rPr>
                                <m:t>2</m:t>
                              </m:r>
                            </m:sup>
                          </m:sSup>
                        </m:e>
                      </m:nary>
                    </m:oMath>
                  </m:oMathPara>
                </a14:m>
                <a:endParaRPr lang="en-US" sz="2400" dirty="0" smtClean="0"/>
              </a:p>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         </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𝑠</m:t>
                          </m:r>
                        </m:den>
                      </m:f>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𝑁</m:t>
                          </m:r>
                        </m:sup>
                        <m:e>
                          <m:sSup>
                            <m:sSupPr>
                              <m:ctrlPr>
                                <a:rPr lang="en-US" sz="2400" i="1">
                                  <a:latin typeface="Cambria Math" panose="02040503050406030204" pitchFamily="18" charset="0"/>
                                </a:rPr>
                              </m:ctrlPr>
                            </m:sSupPr>
                            <m:e>
                              <m:d>
                                <m:dPr>
                                  <m:begChr m:val="‖"/>
                                  <m:end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altLang="zh-CN" sz="2400" b="1">
                                          <a:latin typeface="Cambria Math" panose="02040503050406030204" pitchFamily="18" charset="0"/>
                                        </a:rPr>
                                        <m:t>𝐦</m:t>
                                      </m:r>
                                    </m:e>
                                    <m:sub>
                                      <m:r>
                                        <a:rPr lang="en-US" sz="2400" i="1">
                                          <a:latin typeface="Cambria Math" panose="02040503050406030204" pitchFamily="18" charset="0"/>
                                        </a:rPr>
                                        <m:t>𝑖</m:t>
                                      </m:r>
                                    </m:sub>
                                    <m:sup>
                                      <m:r>
                                        <a:rPr lang="en-US" sz="2400" i="1">
                                          <a:latin typeface="Cambria Math" panose="02040503050406030204" pitchFamily="18" charset="0"/>
                                        </a:rPr>
                                        <m:t>′</m:t>
                                      </m:r>
                                    </m:sup>
                                  </m:sSubSup>
                                </m:e>
                              </m:d>
                            </m:e>
                            <m:sup>
                              <m:r>
                                <a:rPr lang="en-US" sz="2400" i="1">
                                  <a:latin typeface="Cambria Math" panose="02040503050406030204" pitchFamily="18" charset="0"/>
                                </a:rPr>
                                <m:t>2</m:t>
                              </m:r>
                            </m:sup>
                          </m:sSup>
                        </m:e>
                      </m:nary>
                      <m:r>
                        <a:rPr lang="en-US" sz="2400" i="1">
                          <a:latin typeface="Cambria Math" panose="02040503050406030204" pitchFamily="18" charset="0"/>
                        </a:rPr>
                        <m:t>−2</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𝑁</m:t>
                          </m:r>
                        </m:sup>
                        <m:e>
                          <m:d>
                            <m:dPr>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altLang="zh-CN" sz="2400" b="1">
                                      <a:latin typeface="Cambria Math" panose="02040503050406030204" pitchFamily="18" charset="0"/>
                                    </a:rPr>
                                    <m:t>𝐦</m:t>
                                  </m:r>
                                </m:e>
                                <m:sub>
                                  <m:r>
                                    <a:rPr lang="en-US" sz="2400" i="1">
                                      <a:latin typeface="Cambria Math" panose="02040503050406030204" pitchFamily="18" charset="0"/>
                                    </a:rPr>
                                    <m:t>𝑖</m:t>
                                  </m:r>
                                </m:sub>
                                <m:sup>
                                  <m:r>
                                    <a:rPr lang="en-US" sz="2400" i="1">
                                      <a:latin typeface="Cambria Math" panose="02040503050406030204" pitchFamily="18" charset="0"/>
                                    </a:rPr>
                                    <m:t>′</m:t>
                                  </m:r>
                                </m:sup>
                              </m:sSubSup>
                              <m:r>
                                <a:rPr lang="en-US" sz="2400" i="1">
                                  <a:latin typeface="Cambria Math" panose="02040503050406030204" pitchFamily="18" charset="0"/>
                                </a:rPr>
                                <m:t>⋅</m:t>
                              </m:r>
                              <m:r>
                                <a:rPr lang="en-US" sz="2400" i="1">
                                  <a:latin typeface="Cambria Math" panose="02040503050406030204" pitchFamily="18" charset="0"/>
                                </a:rPr>
                                <m:t>𝑅</m:t>
                              </m:r>
                              <m:d>
                                <m:dPr>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altLang="zh-CN" sz="2400" b="1">
                                          <a:latin typeface="Cambria Math" panose="02040503050406030204" pitchFamily="18" charset="0"/>
                                        </a:rPr>
                                        <m:t>𝐧</m:t>
                                      </m:r>
                                    </m:e>
                                    <m:sub>
                                      <m:r>
                                        <a:rPr lang="en-US" sz="2400" i="1">
                                          <a:latin typeface="Cambria Math" panose="02040503050406030204" pitchFamily="18" charset="0"/>
                                        </a:rPr>
                                        <m:t>𝑖</m:t>
                                      </m:r>
                                    </m:sub>
                                    <m:sup>
                                      <m:r>
                                        <a:rPr lang="en-US" sz="2400" i="1">
                                          <a:latin typeface="Cambria Math" panose="02040503050406030204" pitchFamily="18" charset="0"/>
                                        </a:rPr>
                                        <m:t>′</m:t>
                                      </m:r>
                                    </m:sup>
                                  </m:sSubSup>
                                </m:e>
                              </m:d>
                            </m:e>
                          </m:d>
                        </m:e>
                      </m:nary>
                      <m:r>
                        <a:rPr lang="en-US" sz="2400" i="1">
                          <a:latin typeface="Cambria Math" panose="02040503050406030204" pitchFamily="18" charset="0"/>
                        </a:rPr>
                        <m:t>+</m:t>
                      </m:r>
                      <m:r>
                        <a:rPr lang="en-US" sz="2400" i="1">
                          <a:latin typeface="Cambria Math" panose="02040503050406030204" pitchFamily="18" charset="0"/>
                        </a:rPr>
                        <m:t>𝑠</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𝑁</m:t>
                          </m:r>
                        </m:sup>
                        <m:e>
                          <m:sSup>
                            <m:sSupPr>
                              <m:ctrlPr>
                                <a:rPr lang="en-US" sz="2400" i="1">
                                  <a:latin typeface="Cambria Math" panose="02040503050406030204" pitchFamily="18" charset="0"/>
                                </a:rPr>
                              </m:ctrlPr>
                            </m:sSupPr>
                            <m:e>
                              <m:d>
                                <m:dPr>
                                  <m:begChr m:val="‖"/>
                                  <m:end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altLang="zh-CN" sz="2400" b="1">
                                          <a:latin typeface="Cambria Math" panose="02040503050406030204" pitchFamily="18" charset="0"/>
                                        </a:rPr>
                                        <m:t>𝐧</m:t>
                                      </m:r>
                                    </m:e>
                                    <m:sub>
                                      <m:r>
                                        <a:rPr lang="en-US" sz="2400" i="1">
                                          <a:latin typeface="Cambria Math" panose="02040503050406030204" pitchFamily="18" charset="0"/>
                                        </a:rPr>
                                        <m:t>𝑖</m:t>
                                      </m:r>
                                    </m:sub>
                                    <m:sup>
                                      <m:r>
                                        <a:rPr lang="en-US" sz="2400" i="1">
                                          <a:latin typeface="Cambria Math" panose="02040503050406030204" pitchFamily="18" charset="0"/>
                                        </a:rPr>
                                        <m:t>′</m:t>
                                      </m:r>
                                    </m:sup>
                                  </m:sSubSup>
                                </m:e>
                              </m:d>
                            </m:e>
                            <m:sup>
                              <m:r>
                                <a:rPr lang="en-US" sz="2400" i="1">
                                  <a:latin typeface="Cambria Math" panose="02040503050406030204" pitchFamily="18" charset="0"/>
                                </a:rPr>
                                <m:t>2</m:t>
                              </m:r>
                            </m:sup>
                          </m:sSup>
                        </m:e>
                      </m:nary>
                    </m:oMath>
                  </m:oMathPara>
                </a14:m>
                <a:endParaRPr lang="en-US" sz="2400" dirty="0"/>
              </a:p>
              <a:p>
                <a:endParaRPr lang="en-US" sz="2400" dirty="0"/>
              </a:p>
            </p:txBody>
          </p:sp>
        </mc:Choice>
        <mc:Fallback xmlns="">
          <p:sp>
            <p:nvSpPr>
              <p:cNvPr id="8" name="矩形 7"/>
              <p:cNvSpPr>
                <a:spLocks noRot="1" noChangeAspect="1" noMove="1" noResize="1" noEditPoints="1" noAdjustHandles="1" noChangeArrowheads="1" noChangeShapeType="1" noTextEdit="1"/>
              </p:cNvSpPr>
              <p:nvPr/>
            </p:nvSpPr>
            <p:spPr>
              <a:xfrm>
                <a:off x="822961" y="2628529"/>
                <a:ext cx="7395038" cy="3577133"/>
              </a:xfrm>
              <a:prstGeom prst="rect">
                <a:avLst/>
              </a:prstGeom>
              <a:blipFill rotWithShape="0">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494846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Procrustes analysis</a:t>
            </a:r>
          </a:p>
        </p:txBody>
      </p:sp>
      <p:sp>
        <p:nvSpPr>
          <p:cNvPr id="3" name="内容占位符 2"/>
          <p:cNvSpPr>
            <a:spLocks noGrp="1"/>
          </p:cNvSpPr>
          <p:nvPr>
            <p:ph idx="1"/>
          </p:nvPr>
        </p:nvSpPr>
        <p:spPr>
          <a:xfrm>
            <a:off x="635537" y="796832"/>
            <a:ext cx="8020594" cy="5444238"/>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Thus</a:t>
            </a:r>
            <a:endParaRPr lang="en-US" dirty="0"/>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63</a:t>
            </a:fld>
            <a:endParaRPr lang="en-US"/>
          </a:p>
        </p:txBody>
      </p:sp>
      <mc:AlternateContent xmlns:mc="http://schemas.openxmlformats.org/markup-compatibility/2006" xmlns:a14="http://schemas.microsoft.com/office/drawing/2010/main">
        <mc:Choice Requires="a14">
          <p:sp>
            <p:nvSpPr>
              <p:cNvPr id="8" name="矩形 7"/>
              <p:cNvSpPr/>
              <p:nvPr/>
            </p:nvSpPr>
            <p:spPr>
              <a:xfrm>
                <a:off x="587829" y="796832"/>
                <a:ext cx="8246455" cy="301851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en-US" sz="2400" i="1" smtClean="0">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𝑠</m:t>
                          </m:r>
                        </m:den>
                      </m:f>
                      <m:sSup>
                        <m:sSupPr>
                          <m:ctrlPr>
                            <a:rPr lang="en-US" sz="2400" i="1">
                              <a:latin typeface="Cambria Math" panose="02040503050406030204" pitchFamily="18" charset="0"/>
                            </a:rPr>
                          </m:ctrlPr>
                        </m:sSupPr>
                        <m:e>
                          <m:r>
                            <m:rPr>
                              <m:sty m:val="p"/>
                            </m:rPr>
                            <a:rPr lang="en-US" sz="2400">
                              <a:latin typeface="Cambria Math" panose="02040503050406030204" pitchFamily="18" charset="0"/>
                            </a:rPr>
                            <m:t>Σ</m:t>
                          </m:r>
                        </m:e>
                        <m:sup>
                          <m:r>
                            <a:rPr lang="en-US" sz="2400" i="1">
                              <a:latin typeface="Cambria Math" panose="02040503050406030204" pitchFamily="18" charset="0"/>
                            </a:rPr>
                            <m:t>2</m:t>
                          </m:r>
                        </m:sup>
                      </m:sSup>
                      <m:r>
                        <a:rPr lang="en-US" sz="240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1</m:t>
                          </m:r>
                        </m:num>
                        <m:den>
                          <m:r>
                            <a:rPr lang="en-US" sz="2400" i="1">
                              <a:solidFill>
                                <a:srgbClr val="000000"/>
                              </a:solidFill>
                              <a:latin typeface="Cambria Math" panose="02040503050406030204" pitchFamily="18" charset="0"/>
                            </a:rPr>
                            <m:t>𝑠</m:t>
                          </m:r>
                        </m:den>
                      </m:f>
                      <m:nary>
                        <m:naryPr>
                          <m:chr m:val="∑"/>
                          <m:ctrlPr>
                            <a:rPr lang="en-US" sz="2400" i="1">
                              <a:solidFill>
                                <a:srgbClr val="000000"/>
                              </a:solidFill>
                              <a:latin typeface="Cambria Math" panose="02040503050406030204" pitchFamily="18" charset="0"/>
                            </a:rPr>
                          </m:ctrlPr>
                        </m:naryPr>
                        <m:sub>
                          <m:r>
                            <m:rPr>
                              <m:brk m:alnAt="23"/>
                            </m:rPr>
                            <a:rPr lang="en-US" sz="2400" i="1">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=1</m:t>
                          </m:r>
                        </m:sub>
                        <m:sup>
                          <m:r>
                            <a:rPr lang="en-US" sz="2400" i="1">
                              <a:solidFill>
                                <a:srgbClr val="000000"/>
                              </a:solidFill>
                              <a:latin typeface="Cambria Math" panose="02040503050406030204" pitchFamily="18" charset="0"/>
                            </a:rPr>
                            <m:t>𝑁</m:t>
                          </m:r>
                        </m:sup>
                        <m:e>
                          <m:sSup>
                            <m:sSupPr>
                              <m:ctrlPr>
                                <a:rPr lang="en-US" sz="2400" i="1">
                                  <a:solidFill>
                                    <a:srgbClr val="000000"/>
                                  </a:solidFill>
                                  <a:latin typeface="Cambria Math" panose="02040503050406030204" pitchFamily="18" charset="0"/>
                                </a:rPr>
                              </m:ctrlPr>
                            </m:sSupPr>
                            <m:e>
                              <m:d>
                                <m:dPr>
                                  <m:begChr m:val="‖"/>
                                  <m:endChr m:val="‖"/>
                                  <m:ctrlPr>
                                    <a:rPr lang="en-US" sz="2400" i="1">
                                      <a:solidFill>
                                        <a:srgbClr val="000000"/>
                                      </a:solidFill>
                                      <a:latin typeface="Cambria Math" panose="02040503050406030204" pitchFamily="18" charset="0"/>
                                    </a:rPr>
                                  </m:ctrlPr>
                                </m:dPr>
                                <m:e>
                                  <m:sSubSup>
                                    <m:sSubSupPr>
                                      <m:ctrlPr>
                                        <a:rPr lang="en-US" sz="2400" i="1">
                                          <a:solidFill>
                                            <a:srgbClr val="000000"/>
                                          </a:solidFill>
                                          <a:latin typeface="Cambria Math" panose="02040503050406030204" pitchFamily="18" charset="0"/>
                                        </a:rPr>
                                      </m:ctrlPr>
                                    </m:sSubSupPr>
                                    <m:e>
                                      <m:r>
                                        <a:rPr lang="en-US" altLang="zh-CN" sz="2400" b="1">
                                          <a:latin typeface="Cambria Math" panose="02040503050406030204" pitchFamily="18" charset="0"/>
                                        </a:rPr>
                                        <m:t>𝐦</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e>
                              </m:d>
                            </m:e>
                            <m:sup>
                              <m:r>
                                <a:rPr lang="en-US" sz="2400" i="1">
                                  <a:solidFill>
                                    <a:srgbClr val="000000"/>
                                  </a:solidFill>
                                  <a:latin typeface="Cambria Math" panose="02040503050406030204" pitchFamily="18" charset="0"/>
                                </a:rPr>
                                <m:t>2</m:t>
                              </m:r>
                            </m:sup>
                          </m:sSup>
                        </m:e>
                      </m:nary>
                      <m:r>
                        <a:rPr lang="en-US" sz="2400" i="1">
                          <a:solidFill>
                            <a:srgbClr val="000000"/>
                          </a:solidFill>
                          <a:latin typeface="Cambria Math" panose="02040503050406030204" pitchFamily="18" charset="0"/>
                        </a:rPr>
                        <m:t>−2</m:t>
                      </m:r>
                      <m:nary>
                        <m:naryPr>
                          <m:chr m:val="∑"/>
                          <m:ctrlPr>
                            <a:rPr lang="en-US" sz="2400" i="1">
                              <a:solidFill>
                                <a:srgbClr val="000000"/>
                              </a:solidFill>
                              <a:latin typeface="Cambria Math" panose="02040503050406030204" pitchFamily="18" charset="0"/>
                            </a:rPr>
                          </m:ctrlPr>
                        </m:naryPr>
                        <m:sub>
                          <m:r>
                            <m:rPr>
                              <m:brk m:alnAt="23"/>
                            </m:rPr>
                            <a:rPr lang="en-US" sz="2400" i="1">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=1</m:t>
                          </m:r>
                        </m:sub>
                        <m:sup>
                          <m:r>
                            <a:rPr lang="en-US" sz="2400" i="1">
                              <a:solidFill>
                                <a:srgbClr val="000000"/>
                              </a:solidFill>
                              <a:latin typeface="Cambria Math" panose="02040503050406030204" pitchFamily="18" charset="0"/>
                            </a:rPr>
                            <m:t>𝑁</m:t>
                          </m:r>
                        </m:sup>
                        <m:e>
                          <m:d>
                            <m:dPr>
                              <m:ctrlPr>
                                <a:rPr lang="en-US" sz="2400" i="1">
                                  <a:solidFill>
                                    <a:srgbClr val="000000"/>
                                  </a:solidFill>
                                  <a:latin typeface="Cambria Math" panose="02040503050406030204" pitchFamily="18" charset="0"/>
                                </a:rPr>
                              </m:ctrlPr>
                            </m:dPr>
                            <m:e>
                              <m:sSubSup>
                                <m:sSubSupPr>
                                  <m:ctrlPr>
                                    <a:rPr lang="en-US" sz="2400" i="1">
                                      <a:solidFill>
                                        <a:srgbClr val="000000"/>
                                      </a:solidFill>
                                      <a:latin typeface="Cambria Math" panose="02040503050406030204" pitchFamily="18" charset="0"/>
                                    </a:rPr>
                                  </m:ctrlPr>
                                </m:sSubSupPr>
                                <m:e>
                                  <m:r>
                                    <a:rPr lang="en-US" altLang="zh-CN" sz="2400" b="1">
                                      <a:latin typeface="Cambria Math" panose="02040503050406030204" pitchFamily="18" charset="0"/>
                                    </a:rPr>
                                    <m:t>𝐦</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𝑅</m:t>
                              </m:r>
                              <m:d>
                                <m:dPr>
                                  <m:ctrlPr>
                                    <a:rPr lang="en-US" sz="2400" i="1">
                                      <a:solidFill>
                                        <a:srgbClr val="000000"/>
                                      </a:solidFill>
                                      <a:latin typeface="Cambria Math" panose="02040503050406030204" pitchFamily="18" charset="0"/>
                                    </a:rPr>
                                  </m:ctrlPr>
                                </m:dPr>
                                <m:e>
                                  <m:sSubSup>
                                    <m:sSubSupPr>
                                      <m:ctrlPr>
                                        <a:rPr lang="en-US" sz="2400" i="1">
                                          <a:solidFill>
                                            <a:srgbClr val="000000"/>
                                          </a:solidFill>
                                          <a:latin typeface="Cambria Math" panose="02040503050406030204" pitchFamily="18" charset="0"/>
                                        </a:rPr>
                                      </m:ctrlPr>
                                    </m:sSubSupPr>
                                    <m:e>
                                      <m:r>
                                        <a:rPr lang="en-US" sz="2400" b="1" i="0">
                                          <a:solidFill>
                                            <a:srgbClr val="000000"/>
                                          </a:solidFill>
                                          <a:latin typeface="Cambria Math" panose="02040503050406030204" pitchFamily="18" charset="0"/>
                                        </a:rPr>
                                        <m:t>𝐧</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e>
                              </m:d>
                            </m:e>
                          </m:d>
                        </m:e>
                      </m:nary>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𝑠</m:t>
                      </m:r>
                      <m:nary>
                        <m:naryPr>
                          <m:chr m:val="∑"/>
                          <m:ctrlPr>
                            <a:rPr lang="en-US" sz="2400" i="1">
                              <a:solidFill>
                                <a:srgbClr val="000000"/>
                              </a:solidFill>
                              <a:latin typeface="Cambria Math" panose="02040503050406030204" pitchFamily="18" charset="0"/>
                            </a:rPr>
                          </m:ctrlPr>
                        </m:naryPr>
                        <m:sub>
                          <m:r>
                            <m:rPr>
                              <m:brk m:alnAt="23"/>
                            </m:rPr>
                            <a:rPr lang="en-US" sz="2400" i="1">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=1</m:t>
                          </m:r>
                        </m:sub>
                        <m:sup>
                          <m:r>
                            <a:rPr lang="en-US" sz="2400" i="1">
                              <a:solidFill>
                                <a:srgbClr val="000000"/>
                              </a:solidFill>
                              <a:latin typeface="Cambria Math" panose="02040503050406030204" pitchFamily="18" charset="0"/>
                            </a:rPr>
                            <m:t>𝑁</m:t>
                          </m:r>
                        </m:sup>
                        <m:e>
                          <m:sSup>
                            <m:sSupPr>
                              <m:ctrlPr>
                                <a:rPr lang="en-US" sz="2400" i="1">
                                  <a:solidFill>
                                    <a:srgbClr val="000000"/>
                                  </a:solidFill>
                                  <a:latin typeface="Cambria Math" panose="02040503050406030204" pitchFamily="18" charset="0"/>
                                </a:rPr>
                              </m:ctrlPr>
                            </m:sSupPr>
                            <m:e>
                              <m:d>
                                <m:dPr>
                                  <m:begChr m:val="‖"/>
                                  <m:endChr m:val="‖"/>
                                  <m:ctrlPr>
                                    <a:rPr lang="en-US" sz="2400" i="1">
                                      <a:solidFill>
                                        <a:srgbClr val="000000"/>
                                      </a:solidFill>
                                      <a:latin typeface="Cambria Math" panose="02040503050406030204" pitchFamily="18" charset="0"/>
                                    </a:rPr>
                                  </m:ctrlPr>
                                </m:dPr>
                                <m:e>
                                  <m:sSubSup>
                                    <m:sSubSupPr>
                                      <m:ctrlPr>
                                        <a:rPr lang="en-US" sz="2400" i="1">
                                          <a:solidFill>
                                            <a:srgbClr val="000000"/>
                                          </a:solidFill>
                                          <a:latin typeface="Cambria Math" panose="02040503050406030204" pitchFamily="18" charset="0"/>
                                        </a:rPr>
                                      </m:ctrlPr>
                                    </m:sSubSupPr>
                                    <m:e>
                                      <m:r>
                                        <a:rPr lang="en-US" altLang="zh-CN" sz="2400" b="1">
                                          <a:solidFill>
                                            <a:srgbClr val="000000"/>
                                          </a:solidFill>
                                          <a:latin typeface="Cambria Math" panose="02040503050406030204" pitchFamily="18" charset="0"/>
                                        </a:rPr>
                                        <m:t>𝐧</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e>
                              </m:d>
                            </m:e>
                            <m:sup>
                              <m:r>
                                <a:rPr lang="en-US" sz="2400" i="1">
                                  <a:solidFill>
                                    <a:srgbClr val="000000"/>
                                  </a:solidFill>
                                  <a:latin typeface="Cambria Math" panose="02040503050406030204" pitchFamily="18" charset="0"/>
                                </a:rPr>
                                <m:t>2</m:t>
                              </m:r>
                            </m:sup>
                          </m:sSup>
                        </m:e>
                      </m:nary>
                    </m:oMath>
                  </m:oMathPara>
                </a14:m>
                <a:endParaRPr lang="en-US" sz="2400" dirty="0" smtClean="0">
                  <a:solidFill>
                    <a:srgbClr val="000000"/>
                  </a:solidFill>
                </a:endParaRPr>
              </a:p>
              <a:p>
                <a:endParaRPr lang="en-US" sz="2400" i="1" dirty="0" smtClean="0">
                  <a:solidFill>
                    <a:srgbClr val="000000"/>
                  </a:solidFill>
                  <a:latin typeface="Cambria Math" panose="02040503050406030204" pitchFamily="18" charset="0"/>
                </a:endParaRPr>
              </a:p>
              <a:p>
                <a:endParaRPr lang="en-US" sz="2400" i="1" dirty="0">
                  <a:solidFill>
                    <a:srgbClr val="000000"/>
                  </a:solidFill>
                  <a:latin typeface="Cambria Math" panose="02040503050406030204" pitchFamily="18" charset="0"/>
                </a:endParaRPr>
              </a:p>
              <a:p>
                <a:endParaRPr lang="en-US" sz="1200" i="1" dirty="0" smtClean="0">
                  <a:solidFill>
                    <a:srgbClr val="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1</m:t>
                          </m:r>
                        </m:num>
                        <m:den>
                          <m:r>
                            <a:rPr lang="en-US" sz="2400" i="1">
                              <a:solidFill>
                                <a:srgbClr val="000000"/>
                              </a:solidFill>
                              <a:latin typeface="Cambria Math" panose="02040503050406030204" pitchFamily="18" charset="0"/>
                            </a:rPr>
                            <m:t>𝑠</m:t>
                          </m:r>
                        </m:den>
                      </m:f>
                      <m:sSup>
                        <m:sSupPr>
                          <m:ctrlPr>
                            <a:rPr lang="en-US" sz="2400" i="1">
                              <a:solidFill>
                                <a:srgbClr val="000000"/>
                              </a:solidFill>
                              <a:latin typeface="Cambria Math" panose="02040503050406030204" pitchFamily="18" charset="0"/>
                            </a:rPr>
                          </m:ctrlPr>
                        </m:sSupPr>
                        <m:e>
                          <m:r>
                            <m:rPr>
                              <m:sty m:val="p"/>
                            </m:rPr>
                            <a:rPr lang="en-US" sz="2400">
                              <a:solidFill>
                                <a:srgbClr val="000000"/>
                              </a:solidFill>
                              <a:latin typeface="Cambria Math" panose="02040503050406030204" pitchFamily="18" charset="0"/>
                            </a:rPr>
                            <m:t>Σ</m:t>
                          </m:r>
                        </m:e>
                        <m:sup>
                          <m:r>
                            <a:rPr lang="en-US" sz="2400" i="1">
                              <a:solidFill>
                                <a:srgbClr val="000000"/>
                              </a:solidFill>
                              <a:latin typeface="Cambria Math" panose="02040503050406030204" pitchFamily="18" charset="0"/>
                            </a:rPr>
                            <m:t>2</m:t>
                          </m:r>
                        </m:sup>
                      </m:sSup>
                      <m:r>
                        <a:rPr lang="en-US" sz="2400" b="0" i="1" smtClean="0">
                          <a:solidFill>
                            <a:srgbClr val="000000"/>
                          </a:solidFill>
                          <a:latin typeface="Cambria Math" panose="02040503050406030204" pitchFamily="18" charset="0"/>
                        </a:rPr>
                        <m:t>=</m:t>
                      </m:r>
                      <m:f>
                        <m:fPr>
                          <m:ctrlPr>
                            <a:rPr lang="en-US" sz="2400" b="0" i="1" smtClean="0">
                              <a:solidFill>
                                <a:srgbClr val="000000"/>
                              </a:solidFill>
                              <a:latin typeface="Cambria Math" panose="02040503050406030204" pitchFamily="18" charset="0"/>
                            </a:rPr>
                          </m:ctrlPr>
                        </m:fPr>
                        <m:num>
                          <m:r>
                            <a:rPr lang="en-US" sz="2400" b="0" i="1" smtClean="0">
                              <a:solidFill>
                                <a:srgbClr val="000000"/>
                              </a:solidFill>
                              <a:latin typeface="Cambria Math" panose="02040503050406030204" pitchFamily="18" charset="0"/>
                            </a:rPr>
                            <m:t>1</m:t>
                          </m:r>
                        </m:num>
                        <m:den>
                          <m:r>
                            <a:rPr lang="en-US" sz="2400" b="0" i="1" smtClean="0">
                              <a:solidFill>
                                <a:srgbClr val="000000"/>
                              </a:solidFill>
                              <a:latin typeface="Cambria Math" panose="02040503050406030204" pitchFamily="18" charset="0"/>
                            </a:rPr>
                            <m:t>𝑠</m:t>
                          </m:r>
                        </m:den>
                      </m:f>
                      <m:r>
                        <a:rPr lang="en-US" sz="2400" b="0" i="1" smtClean="0">
                          <a:solidFill>
                            <a:srgbClr val="000000"/>
                          </a:solidFill>
                          <a:latin typeface="Cambria Math" panose="02040503050406030204" pitchFamily="18" charset="0"/>
                        </a:rPr>
                        <m:t>𝑃</m:t>
                      </m:r>
                      <m:r>
                        <a:rPr lang="en-US" sz="2400" b="0" i="1" smtClean="0">
                          <a:solidFill>
                            <a:srgbClr val="000000"/>
                          </a:solidFill>
                          <a:latin typeface="Cambria Math" panose="02040503050406030204" pitchFamily="18" charset="0"/>
                        </a:rPr>
                        <m:t>−2</m:t>
                      </m:r>
                      <m:r>
                        <a:rPr lang="en-US" sz="2400" b="0" i="1" smtClean="0">
                          <a:solidFill>
                            <a:srgbClr val="000000"/>
                          </a:solidFill>
                          <a:latin typeface="Cambria Math" panose="02040503050406030204" pitchFamily="18" charset="0"/>
                        </a:rPr>
                        <m:t>𝐷</m:t>
                      </m:r>
                      <m:r>
                        <a:rPr lang="en-US" sz="2400" b="0" i="1" smtClean="0">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𝑠𝑄</m:t>
                      </m:r>
                      <m:r>
                        <a:rPr lang="en-US" sz="2400" b="0" i="1" smtClean="0">
                          <a:solidFill>
                            <a:srgbClr val="000000"/>
                          </a:solidFill>
                          <a:latin typeface="Cambria Math" panose="02040503050406030204" pitchFamily="18" charset="0"/>
                        </a:rPr>
                        <m:t>=</m:t>
                      </m:r>
                      <m:sSup>
                        <m:sSupPr>
                          <m:ctrlPr>
                            <a:rPr lang="en-US" sz="2400" b="0" i="1" smtClean="0">
                              <a:solidFill>
                                <a:srgbClr val="000000"/>
                              </a:solidFill>
                              <a:latin typeface="Cambria Math" panose="02040503050406030204" pitchFamily="18" charset="0"/>
                            </a:rPr>
                          </m:ctrlPr>
                        </m:sSupPr>
                        <m:e>
                          <m:d>
                            <m:dPr>
                              <m:ctrlPr>
                                <a:rPr lang="en-US" sz="2400" b="0" i="1" smtClean="0">
                                  <a:solidFill>
                                    <a:srgbClr val="000000"/>
                                  </a:solidFill>
                                  <a:latin typeface="Cambria Math" panose="02040503050406030204" pitchFamily="18" charset="0"/>
                                </a:rPr>
                              </m:ctrlPr>
                            </m:dPr>
                            <m:e>
                              <m:rad>
                                <m:radPr>
                                  <m:degHide m:val="on"/>
                                  <m:ctrlPr>
                                    <a:rPr lang="en-US" sz="2400" b="0" i="1" smtClean="0">
                                      <a:solidFill>
                                        <a:srgbClr val="000000"/>
                                      </a:solidFill>
                                      <a:latin typeface="Cambria Math" panose="02040503050406030204" pitchFamily="18" charset="0"/>
                                    </a:rPr>
                                  </m:ctrlPr>
                                </m:radPr>
                                <m:deg/>
                                <m:e>
                                  <m:r>
                                    <a:rPr lang="en-US" sz="2400" b="0" i="1" smtClean="0">
                                      <a:solidFill>
                                        <a:srgbClr val="000000"/>
                                      </a:solidFill>
                                      <a:latin typeface="Cambria Math" panose="02040503050406030204" pitchFamily="18" charset="0"/>
                                    </a:rPr>
                                    <m:t>𝑠</m:t>
                                  </m:r>
                                </m:e>
                              </m:rad>
                              <m:rad>
                                <m:radPr>
                                  <m:degHide m:val="on"/>
                                  <m:ctrlPr>
                                    <a:rPr lang="en-US" sz="2400" b="0" i="1" smtClean="0">
                                      <a:solidFill>
                                        <a:srgbClr val="000000"/>
                                      </a:solidFill>
                                      <a:latin typeface="Cambria Math" panose="02040503050406030204" pitchFamily="18" charset="0"/>
                                    </a:rPr>
                                  </m:ctrlPr>
                                </m:radPr>
                                <m:deg/>
                                <m:e>
                                  <m:r>
                                    <a:rPr lang="en-US" sz="2400" b="0" i="1" smtClean="0">
                                      <a:solidFill>
                                        <a:srgbClr val="000000"/>
                                      </a:solidFill>
                                      <a:latin typeface="Cambria Math" panose="02040503050406030204" pitchFamily="18" charset="0"/>
                                    </a:rPr>
                                    <m:t>𝑄</m:t>
                                  </m:r>
                                </m:e>
                              </m:rad>
                              <m:r>
                                <a:rPr lang="en-US" sz="2400" b="0" i="1" smtClean="0">
                                  <a:solidFill>
                                    <a:srgbClr val="000000"/>
                                  </a:solidFill>
                                  <a:latin typeface="Cambria Math" panose="02040503050406030204" pitchFamily="18" charset="0"/>
                                </a:rPr>
                                <m:t>−</m:t>
                              </m:r>
                              <m:f>
                                <m:fPr>
                                  <m:ctrlPr>
                                    <a:rPr lang="en-US" sz="2400" b="0" i="1" smtClean="0">
                                      <a:solidFill>
                                        <a:srgbClr val="000000"/>
                                      </a:solidFill>
                                      <a:latin typeface="Cambria Math" panose="02040503050406030204" pitchFamily="18" charset="0"/>
                                    </a:rPr>
                                  </m:ctrlPr>
                                </m:fPr>
                                <m:num>
                                  <m:r>
                                    <a:rPr lang="en-US" sz="2400" b="0" i="1" smtClean="0">
                                      <a:solidFill>
                                        <a:srgbClr val="000000"/>
                                      </a:solidFill>
                                      <a:latin typeface="Cambria Math" panose="02040503050406030204" pitchFamily="18" charset="0"/>
                                    </a:rPr>
                                    <m:t>1</m:t>
                                  </m:r>
                                </m:num>
                                <m:den>
                                  <m:rad>
                                    <m:radPr>
                                      <m:degHide m:val="on"/>
                                      <m:ctrlPr>
                                        <a:rPr lang="en-US" sz="2400" b="0" i="1" smtClean="0">
                                          <a:solidFill>
                                            <a:srgbClr val="000000"/>
                                          </a:solidFill>
                                          <a:latin typeface="Cambria Math" panose="02040503050406030204" pitchFamily="18" charset="0"/>
                                        </a:rPr>
                                      </m:ctrlPr>
                                    </m:radPr>
                                    <m:deg/>
                                    <m:e>
                                      <m:r>
                                        <a:rPr lang="en-US" sz="2400" b="0" i="1" smtClean="0">
                                          <a:solidFill>
                                            <a:srgbClr val="000000"/>
                                          </a:solidFill>
                                          <a:latin typeface="Cambria Math" panose="02040503050406030204" pitchFamily="18" charset="0"/>
                                        </a:rPr>
                                        <m:t>𝑠</m:t>
                                      </m:r>
                                    </m:e>
                                  </m:rad>
                                </m:den>
                              </m:f>
                              <m:rad>
                                <m:radPr>
                                  <m:degHide m:val="on"/>
                                  <m:ctrlPr>
                                    <a:rPr lang="en-US" sz="2400" b="0" i="1" smtClean="0">
                                      <a:solidFill>
                                        <a:srgbClr val="000000"/>
                                      </a:solidFill>
                                      <a:latin typeface="Cambria Math" panose="02040503050406030204" pitchFamily="18" charset="0"/>
                                    </a:rPr>
                                  </m:ctrlPr>
                                </m:radPr>
                                <m:deg/>
                                <m:e>
                                  <m:r>
                                    <a:rPr lang="en-US" sz="2400" b="0" i="1" smtClean="0">
                                      <a:solidFill>
                                        <a:srgbClr val="000000"/>
                                      </a:solidFill>
                                      <a:latin typeface="Cambria Math" panose="02040503050406030204" pitchFamily="18" charset="0"/>
                                    </a:rPr>
                                    <m:t>𝑃</m:t>
                                  </m:r>
                                </m:e>
                              </m:rad>
                            </m:e>
                          </m:d>
                        </m:e>
                        <m:sup>
                          <m:r>
                            <a:rPr lang="en-US" sz="2400" b="0" i="1" smtClean="0">
                              <a:solidFill>
                                <a:srgbClr val="000000"/>
                              </a:solidFill>
                              <a:latin typeface="Cambria Math" panose="02040503050406030204" pitchFamily="18" charset="0"/>
                            </a:rPr>
                            <m:t>2</m:t>
                          </m:r>
                        </m:sup>
                      </m:sSup>
                      <m:r>
                        <a:rPr lang="en-US" sz="2400" b="0" i="1" smtClean="0">
                          <a:solidFill>
                            <a:srgbClr val="000000"/>
                          </a:solidFill>
                          <a:latin typeface="Cambria Math" panose="02040503050406030204" pitchFamily="18" charset="0"/>
                        </a:rPr>
                        <m:t>+2(</m:t>
                      </m:r>
                      <m:rad>
                        <m:radPr>
                          <m:degHide m:val="on"/>
                          <m:ctrlPr>
                            <a:rPr lang="en-US" sz="2400" b="0" i="1" smtClean="0">
                              <a:solidFill>
                                <a:srgbClr val="000000"/>
                              </a:solidFill>
                              <a:latin typeface="Cambria Math" panose="02040503050406030204" pitchFamily="18" charset="0"/>
                            </a:rPr>
                          </m:ctrlPr>
                        </m:radPr>
                        <m:deg/>
                        <m:e>
                          <m:r>
                            <a:rPr lang="en-US" sz="2400" b="0" i="1" smtClean="0">
                              <a:solidFill>
                                <a:srgbClr val="000000"/>
                              </a:solidFill>
                              <a:latin typeface="Cambria Math" panose="02040503050406030204" pitchFamily="18" charset="0"/>
                            </a:rPr>
                            <m:t>𝑃𝑄</m:t>
                          </m:r>
                        </m:e>
                      </m:rad>
                      <m:r>
                        <a:rPr lang="en-US" sz="2400" b="0" i="1" smtClean="0">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𝐷</m:t>
                      </m:r>
                      <m:r>
                        <a:rPr lang="en-US" sz="2400" b="0" i="1" smtClean="0">
                          <a:solidFill>
                            <a:srgbClr val="000000"/>
                          </a:solidFill>
                          <a:latin typeface="Cambria Math" panose="02040503050406030204" pitchFamily="18" charset="0"/>
                        </a:rPr>
                        <m:t>)</m:t>
                      </m:r>
                    </m:oMath>
                  </m:oMathPara>
                </a14:m>
                <a:endParaRPr lang="en-US" dirty="0"/>
              </a:p>
            </p:txBody>
          </p:sp>
        </mc:Choice>
        <mc:Fallback xmlns="">
          <p:sp>
            <p:nvSpPr>
              <p:cNvPr id="8" name="矩形 7"/>
              <p:cNvSpPr>
                <a:spLocks noRot="1" noChangeAspect="1" noMove="1" noResize="1" noEditPoints="1" noAdjustHandles="1" noChangeArrowheads="1" noChangeShapeType="1" noTextEdit="1"/>
              </p:cNvSpPr>
              <p:nvPr/>
            </p:nvSpPr>
            <p:spPr>
              <a:xfrm>
                <a:off x="587829" y="796832"/>
                <a:ext cx="8246455" cy="3018519"/>
              </a:xfrm>
              <a:prstGeom prst="rect">
                <a:avLst/>
              </a:prstGeom>
              <a:blipFill>
                <a:blip r:embed="rId2"/>
                <a:stretch>
                  <a:fillRect/>
                </a:stretch>
              </a:blipFill>
            </p:spPr>
            <p:txBody>
              <a:bodyPr/>
              <a:lstStyle/>
              <a:p>
                <a:r>
                  <a:rPr lang="zh-CN" altLang="en-US">
                    <a:noFill/>
                  </a:rPr>
                  <a:t> </a:t>
                </a:r>
              </a:p>
            </p:txBody>
          </p:sp>
        </mc:Fallback>
      </mc:AlternateContent>
      <p:sp>
        <p:nvSpPr>
          <p:cNvPr id="9" name="文本框 8"/>
          <p:cNvSpPr txBox="1"/>
          <p:nvPr/>
        </p:nvSpPr>
        <p:spPr>
          <a:xfrm>
            <a:off x="2197512" y="2294561"/>
            <a:ext cx="463891" cy="523220"/>
          </a:xfrm>
          <a:prstGeom prst="rect">
            <a:avLst/>
          </a:prstGeom>
          <a:noFill/>
        </p:spPr>
        <p:txBody>
          <a:bodyPr wrap="square" rtlCol="0">
            <a:spAutoFit/>
          </a:bodyPr>
          <a:lstStyle/>
          <a:p>
            <a:r>
              <a:rPr lang="en-US" sz="2800" i="1" dirty="0" smtClean="0">
                <a:solidFill>
                  <a:srgbClr val="FF0000"/>
                </a:solidFill>
                <a:latin typeface="Times New Roman" panose="02020603050405020304" pitchFamily="18" charset="0"/>
                <a:cs typeface="Times New Roman" panose="02020603050405020304" pitchFamily="18" charset="0"/>
              </a:rPr>
              <a:t>P</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4366180" y="2294561"/>
            <a:ext cx="463891" cy="523220"/>
          </a:xfrm>
          <a:prstGeom prst="rect">
            <a:avLst/>
          </a:prstGeom>
          <a:noFill/>
        </p:spPr>
        <p:txBody>
          <a:bodyPr wrap="square" rtlCol="0">
            <a:spAutoFit/>
          </a:bodyPr>
          <a:lstStyle/>
          <a:p>
            <a:r>
              <a:rPr lang="en-US" sz="2800" i="1" dirty="0" smtClean="0">
                <a:solidFill>
                  <a:srgbClr val="FF0000"/>
                </a:solidFill>
                <a:latin typeface="Times New Roman" panose="02020603050405020304" pitchFamily="18" charset="0"/>
                <a:cs typeface="Times New Roman" panose="02020603050405020304" pitchFamily="18" charset="0"/>
              </a:rPr>
              <a:t>D</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6487301" y="2294561"/>
            <a:ext cx="463891" cy="523220"/>
          </a:xfrm>
          <a:prstGeom prst="rect">
            <a:avLst/>
          </a:prstGeom>
          <a:noFill/>
        </p:spPr>
        <p:txBody>
          <a:bodyPr wrap="square" rtlCol="0">
            <a:spAutoFit/>
          </a:bodyPr>
          <a:lstStyle/>
          <a:p>
            <a:r>
              <a:rPr lang="en-US" sz="2800" i="1" dirty="0" smtClean="0">
                <a:solidFill>
                  <a:srgbClr val="FF0000"/>
                </a:solidFill>
                <a:latin typeface="Times New Roman" panose="02020603050405020304" pitchFamily="18" charset="0"/>
                <a:cs typeface="Times New Roman" panose="02020603050405020304" pitchFamily="18" charset="0"/>
              </a:rPr>
              <a:t>Q</a:t>
            </a:r>
            <a:endParaRPr lang="en-US" i="1" dirty="0">
              <a:solidFill>
                <a:srgbClr val="FF0000"/>
              </a:solidFill>
              <a:latin typeface="Times New Roman" panose="02020603050405020304" pitchFamily="18" charset="0"/>
              <a:cs typeface="Times New Roman" panose="02020603050405020304" pitchFamily="18" charset="0"/>
            </a:endParaRPr>
          </a:p>
        </p:txBody>
      </p:sp>
      <p:cxnSp>
        <p:nvCxnSpPr>
          <p:cNvPr id="13" name="直接连接符 12"/>
          <p:cNvCxnSpPr/>
          <p:nvPr/>
        </p:nvCxnSpPr>
        <p:spPr>
          <a:xfrm>
            <a:off x="1843550" y="1984848"/>
            <a:ext cx="11356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648428" y="1984848"/>
            <a:ext cx="19412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151433" y="1983580"/>
            <a:ext cx="11356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2411362" y="2013077"/>
            <a:ext cx="4031" cy="3109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4599913" y="1983580"/>
            <a:ext cx="4031" cy="3109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6766565" y="1992140"/>
            <a:ext cx="4031" cy="3109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右箭头 22"/>
          <p:cNvSpPr/>
          <p:nvPr/>
        </p:nvSpPr>
        <p:spPr>
          <a:xfrm>
            <a:off x="135433" y="3121797"/>
            <a:ext cx="317500" cy="317500"/>
          </a:xfrm>
          <a:prstGeom prst="right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文本框 23"/>
          <p:cNvSpPr txBox="1"/>
          <p:nvPr/>
        </p:nvSpPr>
        <p:spPr>
          <a:xfrm>
            <a:off x="4749660" y="3866984"/>
            <a:ext cx="3433586" cy="461665"/>
          </a:xfrm>
          <a:prstGeom prst="rect">
            <a:avLst/>
          </a:prstGeom>
          <a:noFill/>
        </p:spPr>
        <p:txBody>
          <a:bodyPr wrap="square" rtlCol="0">
            <a:spAutoFit/>
          </a:bodyPr>
          <a:lstStyle/>
          <a:p>
            <a:r>
              <a:rPr lang="en-US" sz="2400" dirty="0" smtClean="0">
                <a:solidFill>
                  <a:srgbClr val="FF0000"/>
                </a:solidFill>
              </a:rPr>
              <a:t>Variables are separated!</a:t>
            </a:r>
            <a:endParaRPr lang="en-US" sz="2400" dirty="0">
              <a:solidFill>
                <a:srgbClr val="FF0000"/>
              </a:solidFill>
            </a:endParaRPr>
          </a:p>
        </p:txBody>
      </p:sp>
      <p:sp>
        <p:nvSpPr>
          <p:cNvPr id="31" name="左大括号 30"/>
          <p:cNvSpPr/>
          <p:nvPr/>
        </p:nvSpPr>
        <p:spPr>
          <a:xfrm rot="16200000">
            <a:off x="6209470" y="2709166"/>
            <a:ext cx="236404" cy="2195343"/>
          </a:xfrm>
          <a:prstGeom prst="leftBrace">
            <a:avLst>
              <a:gd name="adj1" fmla="val 53816"/>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矩形 31"/>
              <p:cNvSpPr/>
              <p:nvPr/>
            </p:nvSpPr>
            <p:spPr>
              <a:xfrm>
                <a:off x="587829" y="4608869"/>
                <a:ext cx="6963958" cy="15292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i="1" smtClean="0">
                              <a:solidFill>
                                <a:srgbClr val="000000"/>
                              </a:solidFill>
                              <a:latin typeface="Cambria Math" panose="02040503050406030204" pitchFamily="18" charset="0"/>
                            </a:rPr>
                          </m:ctrlPr>
                        </m:sSupPr>
                        <m:e>
                          <m:d>
                            <m:dPr>
                              <m:ctrlPr>
                                <a:rPr lang="en-US" sz="2400" i="1">
                                  <a:solidFill>
                                    <a:srgbClr val="000000"/>
                                  </a:solidFill>
                                  <a:latin typeface="Cambria Math" panose="02040503050406030204" pitchFamily="18" charset="0"/>
                                </a:rPr>
                              </m:ctrlPr>
                            </m:dPr>
                            <m:e>
                              <m:rad>
                                <m:radPr>
                                  <m:degHide m:val="on"/>
                                  <m:ctrlPr>
                                    <a:rPr lang="en-US" sz="2400" i="1">
                                      <a:solidFill>
                                        <a:srgbClr val="000000"/>
                                      </a:solidFill>
                                      <a:latin typeface="Cambria Math" panose="02040503050406030204" pitchFamily="18" charset="0"/>
                                    </a:rPr>
                                  </m:ctrlPr>
                                </m:radPr>
                                <m:deg/>
                                <m:e>
                                  <m:r>
                                    <a:rPr lang="en-US" sz="2400" b="0" i="1" smtClean="0">
                                      <a:solidFill>
                                        <a:srgbClr val="000000"/>
                                      </a:solidFill>
                                      <a:latin typeface="Cambria Math" panose="02040503050406030204" pitchFamily="18" charset="0"/>
                                    </a:rPr>
                                    <m:t>𝑠</m:t>
                                  </m:r>
                                </m:e>
                              </m:rad>
                              <m:rad>
                                <m:radPr>
                                  <m:degHide m:val="on"/>
                                  <m:ctrlPr>
                                    <a:rPr lang="en-US" sz="2400" i="1">
                                      <a:solidFill>
                                        <a:srgbClr val="000000"/>
                                      </a:solidFill>
                                      <a:latin typeface="Cambria Math" panose="02040503050406030204" pitchFamily="18" charset="0"/>
                                    </a:rPr>
                                  </m:ctrlPr>
                                </m:radPr>
                                <m:deg/>
                                <m:e>
                                  <m:r>
                                    <a:rPr lang="en-US" sz="2400" i="1">
                                      <a:solidFill>
                                        <a:srgbClr val="000000"/>
                                      </a:solidFill>
                                      <a:latin typeface="Cambria Math" panose="02040503050406030204" pitchFamily="18" charset="0"/>
                                    </a:rPr>
                                    <m:t>𝑄</m:t>
                                  </m:r>
                                </m:e>
                              </m:rad>
                              <m:r>
                                <a:rPr lang="en-US" sz="240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1</m:t>
                                  </m:r>
                                </m:num>
                                <m:den>
                                  <m:rad>
                                    <m:radPr>
                                      <m:degHide m:val="on"/>
                                      <m:ctrlPr>
                                        <a:rPr lang="en-US" sz="2400" i="1">
                                          <a:solidFill>
                                            <a:srgbClr val="000000"/>
                                          </a:solidFill>
                                          <a:latin typeface="Cambria Math" panose="02040503050406030204" pitchFamily="18" charset="0"/>
                                        </a:rPr>
                                      </m:ctrlPr>
                                    </m:radPr>
                                    <m:deg/>
                                    <m:e>
                                      <m:r>
                                        <a:rPr lang="en-US" sz="2400" i="1">
                                          <a:solidFill>
                                            <a:srgbClr val="000000"/>
                                          </a:solidFill>
                                          <a:latin typeface="Cambria Math" panose="02040503050406030204" pitchFamily="18" charset="0"/>
                                        </a:rPr>
                                        <m:t>𝑠</m:t>
                                      </m:r>
                                    </m:e>
                                  </m:rad>
                                </m:den>
                              </m:f>
                              <m:rad>
                                <m:radPr>
                                  <m:degHide m:val="on"/>
                                  <m:ctrlPr>
                                    <a:rPr lang="en-US" sz="2400" i="1">
                                      <a:solidFill>
                                        <a:srgbClr val="000000"/>
                                      </a:solidFill>
                                      <a:latin typeface="Cambria Math" panose="02040503050406030204" pitchFamily="18" charset="0"/>
                                    </a:rPr>
                                  </m:ctrlPr>
                                </m:radPr>
                                <m:deg/>
                                <m:e>
                                  <m:r>
                                    <a:rPr lang="en-US" sz="2400" i="1">
                                      <a:solidFill>
                                        <a:srgbClr val="000000"/>
                                      </a:solidFill>
                                      <a:latin typeface="Cambria Math" panose="02040503050406030204" pitchFamily="18" charset="0"/>
                                    </a:rPr>
                                    <m:t>𝑃</m:t>
                                  </m:r>
                                </m:e>
                              </m:rad>
                            </m:e>
                          </m:d>
                        </m:e>
                        <m:sup>
                          <m:r>
                            <a:rPr lang="en-US" sz="2400" i="1">
                              <a:solidFill>
                                <a:srgbClr val="000000"/>
                              </a:solidFill>
                              <a:latin typeface="Cambria Math" panose="02040503050406030204" pitchFamily="18" charset="0"/>
                            </a:rPr>
                            <m:t>2</m:t>
                          </m:r>
                        </m:sup>
                      </m:sSup>
                      <m:r>
                        <a:rPr lang="en-US" sz="2400" b="0" i="1" smtClean="0">
                          <a:solidFill>
                            <a:srgbClr val="000000"/>
                          </a:solidFill>
                          <a:latin typeface="Cambria Math" panose="02040503050406030204" pitchFamily="18" charset="0"/>
                        </a:rPr>
                        <m:t>=0</m:t>
                      </m:r>
                      <m:r>
                        <a:rPr lang="en-US" sz="2400" i="1">
                          <a:solidFill>
                            <a:srgbClr val="000000"/>
                          </a:solidFill>
                          <a:latin typeface="Cambria Math" panose="02040503050406030204" pitchFamily="18" charset="0"/>
                          <a:ea typeface="Cambria Math" panose="02040503050406030204" pitchFamily="18" charset="0"/>
                        </a:rPr>
                        <m:t>⇒</m:t>
                      </m:r>
                      <m:r>
                        <a:rPr lang="en-US" sz="2400" b="0" i="1" smtClean="0">
                          <a:solidFill>
                            <a:srgbClr val="000000"/>
                          </a:solidFill>
                          <a:latin typeface="Cambria Math" panose="02040503050406030204" pitchFamily="18" charset="0"/>
                          <a:ea typeface="Cambria Math" panose="02040503050406030204" pitchFamily="18" charset="0"/>
                        </a:rPr>
                        <m:t>𝑠</m:t>
                      </m:r>
                      <m:r>
                        <a:rPr lang="en-US" sz="2400" b="0" i="1" smtClean="0">
                          <a:solidFill>
                            <a:srgbClr val="000000"/>
                          </a:solidFill>
                          <a:latin typeface="Cambria Math" panose="02040503050406030204" pitchFamily="18" charset="0"/>
                          <a:ea typeface="Cambria Math" panose="02040503050406030204" pitchFamily="18" charset="0"/>
                        </a:rPr>
                        <m:t>=</m:t>
                      </m:r>
                      <m:rad>
                        <m:radPr>
                          <m:degHide m:val="on"/>
                          <m:ctrlPr>
                            <a:rPr lang="en-US" sz="2400" b="0" i="1" smtClean="0">
                              <a:solidFill>
                                <a:srgbClr val="000000"/>
                              </a:solidFill>
                              <a:latin typeface="Cambria Math" panose="02040503050406030204" pitchFamily="18" charset="0"/>
                              <a:ea typeface="Cambria Math" panose="02040503050406030204" pitchFamily="18" charset="0"/>
                            </a:rPr>
                          </m:ctrlPr>
                        </m:radPr>
                        <m:deg/>
                        <m:e>
                          <m:f>
                            <m:fPr>
                              <m:ctrlPr>
                                <a:rPr lang="en-US" sz="2400" b="0" i="1" smtClean="0">
                                  <a:solidFill>
                                    <a:srgbClr val="000000"/>
                                  </a:solidFill>
                                  <a:latin typeface="Cambria Math" panose="02040503050406030204" pitchFamily="18" charset="0"/>
                                  <a:ea typeface="Cambria Math" panose="02040503050406030204" pitchFamily="18" charset="0"/>
                                </a:rPr>
                              </m:ctrlPr>
                            </m:fPr>
                            <m:num>
                              <m:r>
                                <a:rPr lang="en-US" sz="2400" b="0" i="1" smtClean="0">
                                  <a:solidFill>
                                    <a:srgbClr val="000000"/>
                                  </a:solidFill>
                                  <a:latin typeface="Cambria Math" panose="02040503050406030204" pitchFamily="18" charset="0"/>
                                  <a:ea typeface="Cambria Math" panose="02040503050406030204" pitchFamily="18" charset="0"/>
                                </a:rPr>
                                <m:t>𝑃</m:t>
                              </m:r>
                            </m:num>
                            <m:den>
                              <m:r>
                                <a:rPr lang="en-US" sz="2400" b="0" i="1" smtClean="0">
                                  <a:solidFill>
                                    <a:srgbClr val="000000"/>
                                  </a:solidFill>
                                  <a:latin typeface="Cambria Math" panose="02040503050406030204" pitchFamily="18" charset="0"/>
                                  <a:ea typeface="Cambria Math" panose="02040503050406030204" pitchFamily="18" charset="0"/>
                                </a:rPr>
                                <m:t>𝑄</m:t>
                              </m:r>
                            </m:den>
                          </m:f>
                        </m:e>
                      </m:rad>
                      <m:r>
                        <a:rPr lang="en-US" sz="2400" b="0" i="1" smtClean="0">
                          <a:solidFill>
                            <a:srgbClr val="000000"/>
                          </a:solidFill>
                          <a:latin typeface="Cambria Math" panose="02040503050406030204" pitchFamily="18" charset="0"/>
                          <a:ea typeface="Cambria Math" panose="02040503050406030204" pitchFamily="18" charset="0"/>
                        </a:rPr>
                        <m:t>=</m:t>
                      </m:r>
                      <m:rad>
                        <m:radPr>
                          <m:degHide m:val="on"/>
                          <m:ctrlPr>
                            <a:rPr lang="en-US" sz="2400" b="0" i="1" smtClean="0">
                              <a:solidFill>
                                <a:srgbClr val="000000"/>
                              </a:solidFill>
                              <a:latin typeface="Cambria Math" panose="02040503050406030204" pitchFamily="18" charset="0"/>
                              <a:ea typeface="Cambria Math" panose="02040503050406030204" pitchFamily="18" charset="0"/>
                            </a:rPr>
                          </m:ctrlPr>
                        </m:radPr>
                        <m:deg/>
                        <m:e>
                          <m:f>
                            <m:fPr>
                              <m:ctrlPr>
                                <a:rPr lang="en-US" sz="2400" b="0" i="1" smtClean="0">
                                  <a:solidFill>
                                    <a:srgbClr val="000000"/>
                                  </a:solidFill>
                                  <a:latin typeface="Cambria Math" panose="02040503050406030204" pitchFamily="18" charset="0"/>
                                  <a:ea typeface="Cambria Math" panose="02040503050406030204" pitchFamily="18" charset="0"/>
                                </a:rPr>
                              </m:ctrlPr>
                            </m:fPr>
                            <m:num>
                              <m:nary>
                                <m:naryPr>
                                  <m:chr m:val="∑"/>
                                  <m:ctrlPr>
                                    <a:rPr lang="en-US" sz="2400" i="1">
                                      <a:solidFill>
                                        <a:srgbClr val="000000"/>
                                      </a:solidFill>
                                      <a:latin typeface="Cambria Math" panose="02040503050406030204" pitchFamily="18" charset="0"/>
                                    </a:rPr>
                                  </m:ctrlPr>
                                </m:naryPr>
                                <m:sub>
                                  <m:r>
                                    <m:rPr>
                                      <m:brk m:alnAt="23"/>
                                    </m:rPr>
                                    <a:rPr lang="en-US" sz="2400" i="1">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=1</m:t>
                                  </m:r>
                                </m:sub>
                                <m:sup>
                                  <m:r>
                                    <a:rPr lang="en-US" sz="2400" i="1">
                                      <a:solidFill>
                                        <a:srgbClr val="000000"/>
                                      </a:solidFill>
                                      <a:latin typeface="Cambria Math" panose="02040503050406030204" pitchFamily="18" charset="0"/>
                                    </a:rPr>
                                    <m:t>𝑁</m:t>
                                  </m:r>
                                </m:sup>
                                <m:e>
                                  <m:sSup>
                                    <m:sSupPr>
                                      <m:ctrlPr>
                                        <a:rPr lang="en-US" sz="2400" i="1">
                                          <a:solidFill>
                                            <a:srgbClr val="000000"/>
                                          </a:solidFill>
                                          <a:latin typeface="Cambria Math" panose="02040503050406030204" pitchFamily="18" charset="0"/>
                                        </a:rPr>
                                      </m:ctrlPr>
                                    </m:sSupPr>
                                    <m:e>
                                      <m:d>
                                        <m:dPr>
                                          <m:begChr m:val="‖"/>
                                          <m:endChr m:val="‖"/>
                                          <m:ctrlPr>
                                            <a:rPr lang="en-US" sz="2400" i="1">
                                              <a:solidFill>
                                                <a:srgbClr val="000000"/>
                                              </a:solidFill>
                                              <a:latin typeface="Cambria Math" panose="02040503050406030204" pitchFamily="18" charset="0"/>
                                            </a:rPr>
                                          </m:ctrlPr>
                                        </m:dPr>
                                        <m:e>
                                          <m:sSubSup>
                                            <m:sSubSupPr>
                                              <m:ctrlPr>
                                                <a:rPr lang="en-US" sz="2400" i="1">
                                                  <a:solidFill>
                                                    <a:srgbClr val="000000"/>
                                                  </a:solidFill>
                                                  <a:latin typeface="Cambria Math" panose="02040503050406030204" pitchFamily="18" charset="0"/>
                                                </a:rPr>
                                              </m:ctrlPr>
                                            </m:sSubSupPr>
                                            <m:e>
                                              <m:r>
                                                <a:rPr lang="en-US" altLang="zh-CN" sz="2400" b="1">
                                                  <a:latin typeface="Cambria Math" panose="02040503050406030204" pitchFamily="18" charset="0"/>
                                                </a:rPr>
                                                <m:t>𝐦</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e>
                                      </m:d>
                                    </m:e>
                                    <m:sup>
                                      <m:r>
                                        <a:rPr lang="en-US" sz="2400" i="1">
                                          <a:solidFill>
                                            <a:srgbClr val="000000"/>
                                          </a:solidFill>
                                          <a:latin typeface="Cambria Math" panose="02040503050406030204" pitchFamily="18" charset="0"/>
                                        </a:rPr>
                                        <m:t>2</m:t>
                                      </m:r>
                                    </m:sup>
                                  </m:sSup>
                                </m:e>
                              </m:nary>
                            </m:num>
                            <m:den>
                              <m:nary>
                                <m:naryPr>
                                  <m:chr m:val="∑"/>
                                  <m:ctrlPr>
                                    <a:rPr lang="en-US" sz="2400" i="1">
                                      <a:solidFill>
                                        <a:srgbClr val="000000"/>
                                      </a:solidFill>
                                      <a:latin typeface="Cambria Math" panose="02040503050406030204" pitchFamily="18" charset="0"/>
                                    </a:rPr>
                                  </m:ctrlPr>
                                </m:naryPr>
                                <m:sub>
                                  <m:r>
                                    <m:rPr>
                                      <m:brk m:alnAt="23"/>
                                    </m:rPr>
                                    <a:rPr lang="en-US" sz="2400" i="1">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=1</m:t>
                                  </m:r>
                                </m:sub>
                                <m:sup>
                                  <m:r>
                                    <a:rPr lang="en-US" sz="2400" i="1">
                                      <a:solidFill>
                                        <a:srgbClr val="000000"/>
                                      </a:solidFill>
                                      <a:latin typeface="Cambria Math" panose="02040503050406030204" pitchFamily="18" charset="0"/>
                                    </a:rPr>
                                    <m:t>𝑁</m:t>
                                  </m:r>
                                </m:sup>
                                <m:e>
                                  <m:sSup>
                                    <m:sSupPr>
                                      <m:ctrlPr>
                                        <a:rPr lang="en-US" sz="2400" i="1">
                                          <a:solidFill>
                                            <a:srgbClr val="000000"/>
                                          </a:solidFill>
                                          <a:latin typeface="Cambria Math" panose="02040503050406030204" pitchFamily="18" charset="0"/>
                                        </a:rPr>
                                      </m:ctrlPr>
                                    </m:sSupPr>
                                    <m:e>
                                      <m:d>
                                        <m:dPr>
                                          <m:begChr m:val="‖"/>
                                          <m:endChr m:val="‖"/>
                                          <m:ctrlPr>
                                            <a:rPr lang="en-US" sz="2400" i="1">
                                              <a:solidFill>
                                                <a:srgbClr val="000000"/>
                                              </a:solidFill>
                                              <a:latin typeface="Cambria Math" panose="02040503050406030204" pitchFamily="18" charset="0"/>
                                            </a:rPr>
                                          </m:ctrlPr>
                                        </m:dPr>
                                        <m:e>
                                          <m:sSubSup>
                                            <m:sSubSupPr>
                                              <m:ctrlPr>
                                                <a:rPr lang="en-US" sz="2400" i="1">
                                                  <a:solidFill>
                                                    <a:srgbClr val="000000"/>
                                                  </a:solidFill>
                                                  <a:latin typeface="Cambria Math" panose="02040503050406030204" pitchFamily="18" charset="0"/>
                                                </a:rPr>
                                              </m:ctrlPr>
                                            </m:sSubSupPr>
                                            <m:e>
                                              <m:r>
                                                <a:rPr lang="en-US" altLang="zh-CN" sz="2400" b="1">
                                                  <a:solidFill>
                                                    <a:srgbClr val="000000"/>
                                                  </a:solidFill>
                                                  <a:latin typeface="Cambria Math" panose="02040503050406030204" pitchFamily="18" charset="0"/>
                                                </a:rPr>
                                                <m:t>𝐧</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e>
                                      </m:d>
                                    </m:e>
                                    <m:sup>
                                      <m:r>
                                        <a:rPr lang="en-US" sz="2400" i="1">
                                          <a:solidFill>
                                            <a:srgbClr val="000000"/>
                                          </a:solidFill>
                                          <a:latin typeface="Cambria Math" panose="02040503050406030204" pitchFamily="18" charset="0"/>
                                        </a:rPr>
                                        <m:t>2</m:t>
                                      </m:r>
                                    </m:sup>
                                  </m:sSup>
                                </m:e>
                              </m:nary>
                            </m:den>
                          </m:f>
                        </m:e>
                      </m:rad>
                    </m:oMath>
                  </m:oMathPara>
                </a14:m>
                <a:endParaRPr lang="en-US" sz="2400" dirty="0"/>
              </a:p>
            </p:txBody>
          </p:sp>
        </mc:Choice>
        <mc:Fallback xmlns="">
          <p:sp>
            <p:nvSpPr>
              <p:cNvPr id="32" name="矩形 31"/>
              <p:cNvSpPr>
                <a:spLocks noRot="1" noChangeAspect="1" noMove="1" noResize="1" noEditPoints="1" noAdjustHandles="1" noChangeArrowheads="1" noChangeShapeType="1" noTextEdit="1"/>
              </p:cNvSpPr>
              <p:nvPr/>
            </p:nvSpPr>
            <p:spPr>
              <a:xfrm>
                <a:off x="587829" y="4608869"/>
                <a:ext cx="6963958" cy="1529201"/>
              </a:xfrm>
              <a:prstGeom prst="rect">
                <a:avLst/>
              </a:prstGeom>
              <a:blipFill>
                <a:blip r:embed="rId3"/>
                <a:stretch>
                  <a:fillRect/>
                </a:stretch>
              </a:blipFill>
            </p:spPr>
            <p:txBody>
              <a:bodyPr/>
              <a:lstStyle/>
              <a:p>
                <a:r>
                  <a:rPr lang="zh-CN" altLang="en-US">
                    <a:noFill/>
                  </a:rPr>
                  <a:t> </a:t>
                </a:r>
              </a:p>
            </p:txBody>
          </p:sp>
        </mc:Fallback>
      </mc:AlternateContent>
      <p:sp>
        <p:nvSpPr>
          <p:cNvPr id="33" name="矩形 32"/>
          <p:cNvSpPr/>
          <p:nvPr/>
        </p:nvSpPr>
        <p:spPr>
          <a:xfrm>
            <a:off x="7374546" y="5173414"/>
            <a:ext cx="1651414" cy="400110"/>
          </a:xfrm>
          <a:prstGeom prst="rect">
            <a:avLst/>
          </a:prstGeom>
          <a:ln>
            <a:solidFill>
              <a:srgbClr val="FF0000"/>
            </a:solidFill>
          </a:ln>
        </p:spPr>
        <p:txBody>
          <a:bodyPr wrap="none">
            <a:spAutoFit/>
          </a:bodyPr>
          <a:lstStyle/>
          <a:p>
            <a:r>
              <a:rPr lang="en-US" sz="2000" dirty="0">
                <a:solidFill>
                  <a:srgbClr val="FF0000"/>
                </a:solidFill>
                <a:latin typeface="Arial" panose="020B0604020202020204" pitchFamily="34" charset="0"/>
              </a:rPr>
              <a:t>Determined</a:t>
            </a:r>
            <a:r>
              <a:rPr lang="en-US" sz="2000" dirty="0" smtClean="0">
                <a:solidFill>
                  <a:srgbClr val="FF0000"/>
                </a:solidFill>
                <a:latin typeface="Arial" panose="020B0604020202020204" pitchFamily="34" charset="0"/>
              </a:rPr>
              <a:t>! </a:t>
            </a:r>
            <a:endParaRPr lang="en-US" sz="2000" dirty="0"/>
          </a:p>
        </p:txBody>
      </p:sp>
    </p:spTree>
    <p:extLst>
      <p:ext uri="{BB962C8B-B14F-4D97-AF65-F5344CB8AC3E}">
        <p14:creationId xmlns:p14="http://schemas.microsoft.com/office/powerpoint/2010/main" val="28934889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Procrustes analysis</a:t>
            </a:r>
          </a:p>
        </p:txBody>
      </p:sp>
      <p:sp>
        <p:nvSpPr>
          <p:cNvPr id="3" name="内容占位符 2"/>
          <p:cNvSpPr>
            <a:spLocks noGrp="1"/>
          </p:cNvSpPr>
          <p:nvPr>
            <p:ph idx="1"/>
          </p:nvPr>
        </p:nvSpPr>
        <p:spPr/>
        <p:txBody>
          <a:bodyPr/>
          <a:lstStyle/>
          <a:p>
            <a:r>
              <a:rPr lang="en-US" dirty="0"/>
              <a:t>Then the problem simplifies to: how to maximize </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a:t>Now we are looking for an orthogonal matrix </a:t>
            </a:r>
            <a:r>
              <a:rPr lang="en-US" i="1" dirty="0">
                <a:latin typeface="Times New Roman" panose="02020603050405020304" pitchFamily="18" charset="0"/>
                <a:cs typeface="Times New Roman" panose="02020603050405020304" pitchFamily="18" charset="0"/>
              </a:rPr>
              <a:t>R</a:t>
            </a:r>
            <a:r>
              <a:rPr lang="en-US" i="1" dirty="0"/>
              <a:t> </a:t>
            </a:r>
            <a:r>
              <a:rPr lang="en-US" dirty="0"/>
              <a:t>to maximize the trace of </a:t>
            </a:r>
            <a:r>
              <a:rPr lang="en-US" i="1" dirty="0">
                <a:latin typeface="Times New Roman" panose="02020603050405020304" pitchFamily="18" charset="0"/>
                <a:cs typeface="Times New Roman" panose="02020603050405020304" pitchFamily="18" charset="0"/>
              </a:rPr>
              <a:t>RH</a:t>
            </a:r>
            <a:r>
              <a:rPr lang="en-US" i="1" dirty="0"/>
              <a:t>. </a:t>
            </a:r>
            <a:endParaRPr lang="en-US" dirty="0"/>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64</a:t>
            </a:fld>
            <a:endParaRPr lang="en-US"/>
          </a:p>
        </p:txBody>
      </p:sp>
      <mc:AlternateContent xmlns:mc="http://schemas.openxmlformats.org/markup-compatibility/2006" xmlns:a14="http://schemas.microsoft.com/office/drawing/2010/main">
        <mc:Choice Requires="a14">
          <p:sp>
            <p:nvSpPr>
              <p:cNvPr id="7" name="矩形 6"/>
              <p:cNvSpPr/>
              <p:nvPr/>
            </p:nvSpPr>
            <p:spPr>
              <a:xfrm>
                <a:off x="696310" y="1412185"/>
                <a:ext cx="2911631" cy="113082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2400" b="0" i="1" smtClean="0">
                          <a:solidFill>
                            <a:srgbClr val="000000"/>
                          </a:solidFill>
                          <a:latin typeface="Cambria Math" panose="02040503050406030204" pitchFamily="18" charset="0"/>
                        </a:rPr>
                        <m:t>𝐷</m:t>
                      </m:r>
                      <m:r>
                        <a:rPr lang="en-US" sz="2400" b="0" i="1" smtClean="0">
                          <a:solidFill>
                            <a:srgbClr val="000000"/>
                          </a:solidFill>
                          <a:latin typeface="Cambria Math" panose="02040503050406030204" pitchFamily="18" charset="0"/>
                        </a:rPr>
                        <m:t>=</m:t>
                      </m:r>
                      <m:nary>
                        <m:naryPr>
                          <m:chr m:val="∑"/>
                          <m:ctrlPr>
                            <a:rPr lang="en-US" sz="2400" i="1">
                              <a:solidFill>
                                <a:srgbClr val="000000"/>
                              </a:solidFill>
                              <a:latin typeface="Cambria Math" panose="02040503050406030204" pitchFamily="18" charset="0"/>
                            </a:rPr>
                          </m:ctrlPr>
                        </m:naryPr>
                        <m:sub>
                          <m:r>
                            <m:rPr>
                              <m:brk m:alnAt="23"/>
                            </m:rPr>
                            <a:rPr lang="en-US" sz="2400" i="1">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=1</m:t>
                          </m:r>
                        </m:sub>
                        <m:sup>
                          <m:r>
                            <a:rPr lang="en-US" sz="2400" i="1">
                              <a:solidFill>
                                <a:srgbClr val="000000"/>
                              </a:solidFill>
                              <a:latin typeface="Cambria Math" panose="02040503050406030204" pitchFamily="18" charset="0"/>
                            </a:rPr>
                            <m:t>𝑁</m:t>
                          </m:r>
                        </m:sup>
                        <m:e>
                          <m:d>
                            <m:dPr>
                              <m:ctrlPr>
                                <a:rPr lang="en-US" sz="2400" i="1">
                                  <a:solidFill>
                                    <a:srgbClr val="000000"/>
                                  </a:solidFill>
                                  <a:latin typeface="Cambria Math" panose="02040503050406030204" pitchFamily="18" charset="0"/>
                                </a:rPr>
                              </m:ctrlPr>
                            </m:dPr>
                            <m:e>
                              <m:sSubSup>
                                <m:sSubSupPr>
                                  <m:ctrlPr>
                                    <a:rPr lang="en-US" sz="2400" i="1">
                                      <a:solidFill>
                                        <a:srgbClr val="000000"/>
                                      </a:solidFill>
                                      <a:latin typeface="Cambria Math" panose="02040503050406030204" pitchFamily="18" charset="0"/>
                                    </a:rPr>
                                  </m:ctrlPr>
                                </m:sSubSupPr>
                                <m:e>
                                  <m:r>
                                    <a:rPr lang="en-US" sz="2400" b="1" i="0">
                                      <a:solidFill>
                                        <a:srgbClr val="000000"/>
                                      </a:solidFill>
                                      <a:latin typeface="Cambria Math" panose="02040503050406030204" pitchFamily="18" charset="0"/>
                                    </a:rPr>
                                    <m:t>𝐦</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𝑅</m:t>
                              </m:r>
                              <m:d>
                                <m:dPr>
                                  <m:ctrlPr>
                                    <a:rPr lang="en-US" sz="2400" i="1">
                                      <a:solidFill>
                                        <a:srgbClr val="000000"/>
                                      </a:solidFill>
                                      <a:latin typeface="Cambria Math" panose="02040503050406030204" pitchFamily="18" charset="0"/>
                                    </a:rPr>
                                  </m:ctrlPr>
                                </m:dPr>
                                <m:e>
                                  <m:sSubSup>
                                    <m:sSubSupPr>
                                      <m:ctrlPr>
                                        <a:rPr lang="en-US" sz="2400" i="1">
                                          <a:solidFill>
                                            <a:srgbClr val="000000"/>
                                          </a:solidFill>
                                          <a:latin typeface="Cambria Math" panose="02040503050406030204" pitchFamily="18" charset="0"/>
                                        </a:rPr>
                                      </m:ctrlPr>
                                    </m:sSubSupPr>
                                    <m:e>
                                      <m:r>
                                        <a:rPr lang="en-US" sz="2400" b="1" i="0">
                                          <a:solidFill>
                                            <a:srgbClr val="000000"/>
                                          </a:solidFill>
                                          <a:latin typeface="Cambria Math" panose="02040503050406030204" pitchFamily="18" charset="0"/>
                                        </a:rPr>
                                        <m:t>𝐧</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e>
                              </m:d>
                            </m:e>
                          </m:d>
                        </m:e>
                      </m:nary>
                    </m:oMath>
                  </m:oMathPara>
                </a14:m>
                <a:endParaRPr lang="en-US" sz="2400" dirty="0"/>
              </a:p>
            </p:txBody>
          </p:sp>
        </mc:Choice>
        <mc:Fallback xmlns="">
          <p:sp>
            <p:nvSpPr>
              <p:cNvPr id="7" name="矩形 6"/>
              <p:cNvSpPr>
                <a:spLocks noRot="1" noChangeAspect="1" noMove="1" noResize="1" noEditPoints="1" noAdjustHandles="1" noChangeArrowheads="1" noChangeShapeType="1" noTextEdit="1"/>
              </p:cNvSpPr>
              <p:nvPr/>
            </p:nvSpPr>
            <p:spPr>
              <a:xfrm>
                <a:off x="696310" y="1412185"/>
                <a:ext cx="2911631" cy="1130822"/>
              </a:xfrm>
              <a:prstGeom prst="rect">
                <a:avLst/>
              </a:prstGeom>
              <a:blipFill rotWithShape="0">
                <a:blip r:embed="rId2"/>
                <a:stretch>
                  <a:fillRect/>
                </a:stretch>
              </a:blipFill>
            </p:spPr>
            <p:txBody>
              <a:bodyPr/>
              <a:lstStyle/>
              <a:p>
                <a:r>
                  <a:rPr lang="zh-CN" altLang="en-US">
                    <a:noFill/>
                  </a:rPr>
                  <a:t> </a:t>
                </a:r>
              </a:p>
            </p:txBody>
          </p:sp>
        </mc:Fallback>
      </mc:AlternateContent>
      <p:sp>
        <p:nvSpPr>
          <p:cNvPr id="8" name="矩形 7"/>
          <p:cNvSpPr/>
          <p:nvPr/>
        </p:nvSpPr>
        <p:spPr>
          <a:xfrm>
            <a:off x="3716421" y="1777541"/>
            <a:ext cx="3584892" cy="400110"/>
          </a:xfrm>
          <a:prstGeom prst="rect">
            <a:avLst/>
          </a:prstGeom>
          <a:ln>
            <a:solidFill>
              <a:srgbClr val="FF0000"/>
            </a:solidFill>
          </a:ln>
        </p:spPr>
        <p:txBody>
          <a:bodyPr wrap="none">
            <a:spAutoFit/>
          </a:bodyPr>
          <a:lstStyle/>
          <a:p>
            <a:r>
              <a:rPr lang="en-US" sz="2000" dirty="0">
                <a:solidFill>
                  <a:srgbClr val="FF0000"/>
                </a:solidFill>
                <a:latin typeface="Arial" panose="020B0604020202020204" pitchFamily="34" charset="0"/>
              </a:rPr>
              <a:t>Note that: </a:t>
            </a:r>
            <a:r>
              <a:rPr lang="en-US" sz="2000" i="1" dirty="0">
                <a:solidFill>
                  <a:srgbClr val="FF0000"/>
                </a:solidFill>
                <a:latin typeface="Times New Roman" panose="02020603050405020304" pitchFamily="18" charset="0"/>
                <a:cs typeface="Times New Roman" panose="02020603050405020304" pitchFamily="18" charset="0"/>
              </a:rPr>
              <a:t>D</a:t>
            </a:r>
            <a:r>
              <a:rPr lang="en-US" sz="2000" dirty="0">
                <a:solidFill>
                  <a:srgbClr val="FF0000"/>
                </a:solidFill>
                <a:latin typeface="Arial" panose="020B0604020202020204" pitchFamily="34" charset="0"/>
              </a:rPr>
              <a:t> is a real </a:t>
            </a:r>
            <a:r>
              <a:rPr lang="en-US" sz="2000" dirty="0" smtClean="0">
                <a:solidFill>
                  <a:srgbClr val="FF0000"/>
                </a:solidFill>
                <a:latin typeface="Arial" panose="020B0604020202020204" pitchFamily="34" charset="0"/>
              </a:rPr>
              <a:t>number </a:t>
            </a:r>
            <a:endParaRPr lang="en-US" sz="2000" dirty="0"/>
          </a:p>
        </p:txBody>
      </p:sp>
      <mc:AlternateContent xmlns:mc="http://schemas.openxmlformats.org/markup-compatibility/2006" xmlns:a14="http://schemas.microsoft.com/office/drawing/2010/main">
        <mc:Choice Requires="a14">
          <p:sp>
            <p:nvSpPr>
              <p:cNvPr id="10" name="矩形 9"/>
              <p:cNvSpPr/>
              <p:nvPr/>
            </p:nvSpPr>
            <p:spPr>
              <a:xfrm>
                <a:off x="189703" y="2461643"/>
                <a:ext cx="8888780" cy="2143151"/>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2400" b="0" i="1" smtClean="0">
                          <a:solidFill>
                            <a:srgbClr val="000000"/>
                          </a:solidFill>
                          <a:latin typeface="Cambria Math" panose="02040503050406030204" pitchFamily="18" charset="0"/>
                        </a:rPr>
                        <m:t>𝐷</m:t>
                      </m:r>
                      <m:r>
                        <a:rPr lang="en-US" sz="2400" b="0" i="1" smtClean="0">
                          <a:solidFill>
                            <a:srgbClr val="000000"/>
                          </a:solidFill>
                          <a:latin typeface="Cambria Math" panose="02040503050406030204" pitchFamily="18" charset="0"/>
                        </a:rPr>
                        <m:t>=</m:t>
                      </m:r>
                      <m:nary>
                        <m:naryPr>
                          <m:chr m:val="∑"/>
                          <m:ctrlPr>
                            <a:rPr lang="en-US" sz="2400" i="1">
                              <a:solidFill>
                                <a:srgbClr val="000000"/>
                              </a:solidFill>
                              <a:latin typeface="Cambria Math" panose="02040503050406030204" pitchFamily="18" charset="0"/>
                            </a:rPr>
                          </m:ctrlPr>
                        </m:naryPr>
                        <m:sub>
                          <m:r>
                            <m:rPr>
                              <m:brk m:alnAt="23"/>
                            </m:rPr>
                            <a:rPr lang="en-US" sz="2400" i="1">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=1</m:t>
                          </m:r>
                        </m:sub>
                        <m:sup>
                          <m:r>
                            <a:rPr lang="en-US" sz="2400" i="1">
                              <a:solidFill>
                                <a:srgbClr val="000000"/>
                              </a:solidFill>
                              <a:latin typeface="Cambria Math" panose="02040503050406030204" pitchFamily="18" charset="0"/>
                            </a:rPr>
                            <m:t>𝑁</m:t>
                          </m:r>
                        </m:sup>
                        <m:e>
                          <m:d>
                            <m:dPr>
                              <m:ctrlPr>
                                <a:rPr lang="en-US" sz="2400" i="1">
                                  <a:solidFill>
                                    <a:srgbClr val="000000"/>
                                  </a:solidFill>
                                  <a:latin typeface="Cambria Math" panose="02040503050406030204" pitchFamily="18" charset="0"/>
                                </a:rPr>
                              </m:ctrlPr>
                            </m:dPr>
                            <m:e>
                              <m:sSubSup>
                                <m:sSubSupPr>
                                  <m:ctrlPr>
                                    <a:rPr lang="en-US" sz="2400" i="1">
                                      <a:solidFill>
                                        <a:srgbClr val="000000"/>
                                      </a:solidFill>
                                      <a:latin typeface="Cambria Math" panose="02040503050406030204" pitchFamily="18" charset="0"/>
                                    </a:rPr>
                                  </m:ctrlPr>
                                </m:sSubSupPr>
                                <m:e>
                                  <m:r>
                                    <a:rPr lang="en-US" altLang="zh-CN" sz="2400" b="1">
                                      <a:solidFill>
                                        <a:srgbClr val="000000"/>
                                      </a:solidFill>
                                      <a:latin typeface="Cambria Math" panose="02040503050406030204" pitchFamily="18" charset="0"/>
                                    </a:rPr>
                                    <m:t>𝐦</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𝑅</m:t>
                              </m:r>
                              <m:d>
                                <m:dPr>
                                  <m:ctrlPr>
                                    <a:rPr lang="en-US" sz="2400" i="1" smtClean="0">
                                      <a:solidFill>
                                        <a:srgbClr val="000000"/>
                                      </a:solidFill>
                                      <a:latin typeface="Cambria Math" panose="02040503050406030204" pitchFamily="18" charset="0"/>
                                    </a:rPr>
                                  </m:ctrlPr>
                                </m:dPr>
                                <m:e>
                                  <m:sSubSup>
                                    <m:sSubSupPr>
                                      <m:ctrlPr>
                                        <a:rPr lang="en-US" sz="2400" i="1" smtClean="0">
                                          <a:solidFill>
                                            <a:srgbClr val="000000"/>
                                          </a:solidFill>
                                          <a:latin typeface="Cambria Math" panose="02040503050406030204" pitchFamily="18" charset="0"/>
                                        </a:rPr>
                                      </m:ctrlPr>
                                    </m:sSubSupPr>
                                    <m:e>
                                      <m:r>
                                        <a:rPr lang="en-US" altLang="zh-CN" sz="2400" b="1">
                                          <a:solidFill>
                                            <a:srgbClr val="000000"/>
                                          </a:solidFill>
                                          <a:latin typeface="Cambria Math" panose="02040503050406030204" pitchFamily="18" charset="0"/>
                                        </a:rPr>
                                        <m:t>𝐧</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e>
                              </m:d>
                            </m:e>
                          </m:d>
                        </m:e>
                      </m:nary>
                      <m:r>
                        <a:rPr lang="en-US" sz="2400" b="0" i="1" smtClean="0">
                          <a:solidFill>
                            <a:srgbClr val="000000"/>
                          </a:solidFill>
                          <a:latin typeface="Cambria Math" panose="02040503050406030204" pitchFamily="18" charset="0"/>
                        </a:rPr>
                        <m:t>=</m:t>
                      </m:r>
                      <m:nary>
                        <m:naryPr>
                          <m:chr m:val="∑"/>
                          <m:ctrlPr>
                            <a:rPr lang="en-US" sz="2400" i="1">
                              <a:solidFill>
                                <a:srgbClr val="000000"/>
                              </a:solidFill>
                              <a:latin typeface="Cambria Math" panose="02040503050406030204" pitchFamily="18" charset="0"/>
                            </a:rPr>
                          </m:ctrlPr>
                        </m:naryPr>
                        <m:sub>
                          <m:r>
                            <m:rPr>
                              <m:brk m:alnAt="23"/>
                            </m:rPr>
                            <a:rPr lang="en-US" sz="2400" i="1">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=1</m:t>
                          </m:r>
                        </m:sub>
                        <m:sup>
                          <m:r>
                            <a:rPr lang="en-US" sz="2400" i="1">
                              <a:solidFill>
                                <a:srgbClr val="000000"/>
                              </a:solidFill>
                              <a:latin typeface="Cambria Math" panose="02040503050406030204" pitchFamily="18" charset="0"/>
                            </a:rPr>
                            <m:t>𝑁</m:t>
                          </m:r>
                        </m:sup>
                        <m:e>
                          <m:sSup>
                            <m:sSupPr>
                              <m:ctrlPr>
                                <a:rPr lang="en-US" sz="2400" b="0" i="1" smtClean="0">
                                  <a:solidFill>
                                    <a:srgbClr val="000000"/>
                                  </a:solidFill>
                                  <a:latin typeface="Cambria Math" panose="02040503050406030204" pitchFamily="18" charset="0"/>
                                </a:rPr>
                              </m:ctrlPr>
                            </m:sSupPr>
                            <m:e>
                              <m:d>
                                <m:dPr>
                                  <m:ctrlPr>
                                    <a:rPr lang="en-US" sz="2400" i="1">
                                      <a:solidFill>
                                        <a:srgbClr val="000000"/>
                                      </a:solidFill>
                                      <a:latin typeface="Cambria Math" panose="02040503050406030204" pitchFamily="18" charset="0"/>
                                    </a:rPr>
                                  </m:ctrlPr>
                                </m:dPr>
                                <m:e>
                                  <m:sSubSup>
                                    <m:sSubSupPr>
                                      <m:ctrlPr>
                                        <a:rPr lang="en-US" sz="2400" i="1">
                                          <a:solidFill>
                                            <a:srgbClr val="000000"/>
                                          </a:solidFill>
                                          <a:latin typeface="Cambria Math" panose="02040503050406030204" pitchFamily="18" charset="0"/>
                                        </a:rPr>
                                      </m:ctrlPr>
                                    </m:sSubSupPr>
                                    <m:e>
                                      <m:r>
                                        <a:rPr lang="en-US" altLang="zh-CN" sz="2400" b="1">
                                          <a:solidFill>
                                            <a:srgbClr val="000000"/>
                                          </a:solidFill>
                                          <a:latin typeface="Cambria Math" panose="02040503050406030204" pitchFamily="18" charset="0"/>
                                        </a:rPr>
                                        <m:t>𝐦</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e>
                              </m:d>
                            </m:e>
                            <m:sup>
                              <m:r>
                                <a:rPr lang="en-US" sz="2400" b="0" i="1" smtClean="0">
                                  <a:solidFill>
                                    <a:srgbClr val="000000"/>
                                  </a:solidFill>
                                  <a:latin typeface="Cambria Math" panose="02040503050406030204" pitchFamily="18" charset="0"/>
                                </a:rPr>
                                <m:t>𝑇</m:t>
                              </m:r>
                            </m:sup>
                          </m:sSup>
                          <m:r>
                            <a:rPr lang="en-US" sz="2400" i="1">
                              <a:solidFill>
                                <a:srgbClr val="000000"/>
                              </a:solidFill>
                              <a:latin typeface="Cambria Math" panose="02040503050406030204" pitchFamily="18" charset="0"/>
                            </a:rPr>
                            <m:t>𝑅</m:t>
                          </m:r>
                          <m:d>
                            <m:dPr>
                              <m:ctrlPr>
                                <a:rPr lang="en-US" sz="2400" i="1">
                                  <a:solidFill>
                                    <a:srgbClr val="000000"/>
                                  </a:solidFill>
                                  <a:latin typeface="Cambria Math" panose="02040503050406030204" pitchFamily="18" charset="0"/>
                                </a:rPr>
                              </m:ctrlPr>
                            </m:dPr>
                            <m:e>
                              <m:sSubSup>
                                <m:sSubSupPr>
                                  <m:ctrlPr>
                                    <a:rPr lang="en-US" sz="2400" i="1">
                                      <a:solidFill>
                                        <a:srgbClr val="000000"/>
                                      </a:solidFill>
                                      <a:latin typeface="Cambria Math" panose="02040503050406030204" pitchFamily="18" charset="0"/>
                                    </a:rPr>
                                  </m:ctrlPr>
                                </m:sSubSupPr>
                                <m:e>
                                  <m:r>
                                    <a:rPr lang="en-US" altLang="zh-CN" sz="2400" b="1">
                                      <a:solidFill>
                                        <a:srgbClr val="000000"/>
                                      </a:solidFill>
                                      <a:latin typeface="Cambria Math" panose="02040503050406030204" pitchFamily="18" charset="0"/>
                                    </a:rPr>
                                    <m:t>𝐧</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e>
                          </m:d>
                        </m:e>
                      </m:nary>
                      <m:r>
                        <a:rPr lang="en-US" sz="2400" b="0" i="1" smtClean="0">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𝑡𝑟𝑎𝑐𝑒</m:t>
                      </m:r>
                      <m:d>
                        <m:dPr>
                          <m:ctrlPr>
                            <a:rPr lang="en-US" sz="2400" b="0" i="1" smtClean="0">
                              <a:solidFill>
                                <a:srgbClr val="000000"/>
                              </a:solidFill>
                              <a:latin typeface="Cambria Math" panose="02040503050406030204" pitchFamily="18" charset="0"/>
                            </a:rPr>
                          </m:ctrlPr>
                        </m:dPr>
                        <m:e>
                          <m:nary>
                            <m:naryPr>
                              <m:chr m:val="∑"/>
                              <m:ctrlPr>
                                <a:rPr lang="en-US" sz="2400" i="1">
                                  <a:solidFill>
                                    <a:srgbClr val="000000"/>
                                  </a:solidFill>
                                  <a:latin typeface="Cambria Math" panose="02040503050406030204" pitchFamily="18" charset="0"/>
                                </a:rPr>
                              </m:ctrlPr>
                            </m:naryPr>
                            <m:sub>
                              <m:r>
                                <m:rPr>
                                  <m:brk m:alnAt="23"/>
                                </m:rPr>
                                <a:rPr lang="en-US" sz="2400" i="1">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=1</m:t>
                              </m:r>
                            </m:sub>
                            <m:sup>
                              <m:r>
                                <a:rPr lang="en-US" sz="2400" i="1">
                                  <a:solidFill>
                                    <a:srgbClr val="000000"/>
                                  </a:solidFill>
                                  <a:latin typeface="Cambria Math" panose="02040503050406030204" pitchFamily="18" charset="0"/>
                                </a:rPr>
                                <m:t>𝑁</m:t>
                              </m:r>
                            </m:sup>
                            <m:e>
                              <m:r>
                                <a:rPr lang="en-US" sz="2400" i="1">
                                  <a:solidFill>
                                    <a:srgbClr val="000000"/>
                                  </a:solidFill>
                                  <a:latin typeface="Cambria Math" panose="02040503050406030204" pitchFamily="18" charset="0"/>
                                </a:rPr>
                                <m:t>𝑅</m:t>
                              </m:r>
                              <m:sSubSup>
                                <m:sSubSupPr>
                                  <m:ctrlPr>
                                    <a:rPr lang="en-US" sz="2400" i="1">
                                      <a:solidFill>
                                        <a:srgbClr val="000000"/>
                                      </a:solidFill>
                                      <a:latin typeface="Cambria Math" panose="02040503050406030204" pitchFamily="18" charset="0"/>
                                    </a:rPr>
                                  </m:ctrlPr>
                                </m:sSubSupPr>
                                <m:e>
                                  <m:r>
                                    <a:rPr lang="en-US" altLang="zh-CN" sz="2400" b="1">
                                      <a:solidFill>
                                        <a:srgbClr val="000000"/>
                                      </a:solidFill>
                                      <a:latin typeface="Cambria Math" panose="02040503050406030204" pitchFamily="18" charset="0"/>
                                    </a:rPr>
                                    <m:t>𝐧</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sSup>
                                <m:sSupPr>
                                  <m:ctrlPr>
                                    <a:rPr lang="en-US" sz="2400" i="1">
                                      <a:solidFill>
                                        <a:srgbClr val="000000"/>
                                      </a:solidFill>
                                      <a:latin typeface="Cambria Math" panose="02040503050406030204" pitchFamily="18" charset="0"/>
                                    </a:rPr>
                                  </m:ctrlPr>
                                </m:sSupPr>
                                <m:e>
                                  <m:sSubSup>
                                    <m:sSubSupPr>
                                      <m:ctrlPr>
                                        <a:rPr lang="en-US" sz="2400" i="1">
                                          <a:solidFill>
                                            <a:srgbClr val="000000"/>
                                          </a:solidFill>
                                          <a:latin typeface="Cambria Math" panose="02040503050406030204" pitchFamily="18" charset="0"/>
                                        </a:rPr>
                                      </m:ctrlPr>
                                    </m:sSubSupPr>
                                    <m:e>
                                      <m:r>
                                        <a:rPr lang="en-US" sz="2400" b="0" i="1" smtClean="0">
                                          <a:solidFill>
                                            <a:srgbClr val="000000"/>
                                          </a:solidFill>
                                          <a:latin typeface="Cambria Math" panose="02040503050406030204" pitchFamily="18" charset="0"/>
                                        </a:rPr>
                                        <m:t>(</m:t>
                                      </m:r>
                                      <m:r>
                                        <a:rPr lang="en-US" altLang="zh-CN" sz="2400" b="1">
                                          <a:solidFill>
                                            <a:srgbClr val="000000"/>
                                          </a:solidFill>
                                          <a:latin typeface="Cambria Math" panose="02040503050406030204" pitchFamily="18" charset="0"/>
                                        </a:rPr>
                                        <m:t>𝐦</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r>
                                    <a:rPr lang="en-US" sz="2400" b="0" i="1" smtClean="0">
                                      <a:solidFill>
                                        <a:srgbClr val="000000"/>
                                      </a:solidFill>
                                      <a:latin typeface="Cambria Math" panose="02040503050406030204" pitchFamily="18" charset="0"/>
                                    </a:rPr>
                                    <m:t>)</m:t>
                                  </m:r>
                                </m:e>
                                <m:sup>
                                  <m:r>
                                    <a:rPr lang="en-US" sz="2400" i="1">
                                      <a:solidFill>
                                        <a:srgbClr val="000000"/>
                                      </a:solidFill>
                                      <a:latin typeface="Cambria Math" panose="02040503050406030204" pitchFamily="18" charset="0"/>
                                    </a:rPr>
                                    <m:t>𝑇</m:t>
                                  </m:r>
                                </m:sup>
                              </m:sSup>
                            </m:e>
                          </m:nary>
                        </m:e>
                      </m:d>
                    </m:oMath>
                  </m:oMathPara>
                </a14:m>
                <a:endParaRPr lang="en-US" sz="2400" b="0" dirty="0" smtClean="0">
                  <a:solidFill>
                    <a:srgbClr val="000000"/>
                  </a:solidFill>
                </a:endParaRPr>
              </a:p>
              <a:p>
                <a:pPr/>
                <a14:m>
                  <m:oMathPara xmlns:m="http://schemas.openxmlformats.org/officeDocument/2006/math">
                    <m:oMathParaPr>
                      <m:jc m:val="left"/>
                    </m:oMathParaPr>
                    <m:oMath xmlns:m="http://schemas.openxmlformats.org/officeDocument/2006/math">
                      <m:r>
                        <a:rPr lang="en-US" sz="2400" b="0" i="1" smtClean="0">
                          <a:solidFill>
                            <a:srgbClr val="000000"/>
                          </a:solidFill>
                          <a:latin typeface="Cambria Math" panose="02040503050406030204" pitchFamily="18" charset="0"/>
                        </a:rPr>
                        <m:t>    </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𝑡𝑟𝑎𝑐𝑒</m:t>
                      </m:r>
                      <m:d>
                        <m:dPr>
                          <m:ctrlPr>
                            <a:rPr lang="en-US" sz="2400" i="1">
                              <a:solidFill>
                                <a:srgbClr val="000000"/>
                              </a:solidFill>
                              <a:latin typeface="Cambria Math" panose="02040503050406030204" pitchFamily="18" charset="0"/>
                            </a:rPr>
                          </m:ctrlPr>
                        </m:dPr>
                        <m:e>
                          <m:r>
                            <a:rPr lang="en-US" sz="2400" b="0" i="1" smtClean="0">
                              <a:solidFill>
                                <a:srgbClr val="000000"/>
                              </a:solidFill>
                              <a:latin typeface="Cambria Math" panose="02040503050406030204" pitchFamily="18" charset="0"/>
                            </a:rPr>
                            <m:t>𝑅𝐻</m:t>
                          </m:r>
                        </m:e>
                      </m:d>
                    </m:oMath>
                  </m:oMathPara>
                </a14:m>
                <a:endParaRPr lang="en-US" sz="2400" dirty="0" smtClean="0"/>
              </a:p>
              <a:p>
                <a:endParaRPr lang="en-US" sz="800" b="0" i="1" dirty="0" smtClean="0">
                  <a:solidFill>
                    <a:srgbClr val="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b="0" i="1" smtClean="0">
                          <a:solidFill>
                            <a:srgbClr val="000000"/>
                          </a:solidFill>
                          <a:latin typeface="Cambria Math" panose="02040503050406030204" pitchFamily="18" charset="0"/>
                          <a:ea typeface="Cambria Math" panose="02040503050406030204" pitchFamily="18" charset="0"/>
                        </a:rPr>
                        <m:t>ℋ</m:t>
                      </m:r>
                      <m:r>
                        <a:rPr lang="en-US" sz="2400" i="1" smtClean="0">
                          <a:solidFill>
                            <a:srgbClr val="000000"/>
                          </a:solidFill>
                          <a:latin typeface="Cambria Math" panose="02040503050406030204" pitchFamily="18" charset="0"/>
                          <a:ea typeface="Cambria Math" panose="02040503050406030204" pitchFamily="18" charset="0"/>
                        </a:rPr>
                        <m:t>≜</m:t>
                      </m:r>
                      <m:r>
                        <a:rPr lang="en-US" sz="2400" i="1">
                          <a:solidFill>
                            <a:srgbClr val="000000"/>
                          </a:solidFill>
                          <a:latin typeface="Cambria Math" panose="02040503050406030204" pitchFamily="18" charset="0"/>
                        </a:rPr>
                        <m:t>𝑡𝑟𝑎𝑐𝑒</m:t>
                      </m:r>
                      <m:d>
                        <m:dPr>
                          <m:ctrlPr>
                            <a:rPr lang="en-US" sz="2400" i="1">
                              <a:solidFill>
                                <a:srgbClr val="000000"/>
                              </a:solidFill>
                              <a:latin typeface="Cambria Math" panose="02040503050406030204" pitchFamily="18" charset="0"/>
                            </a:rPr>
                          </m:ctrlPr>
                        </m:dPr>
                        <m:e>
                          <m:r>
                            <a:rPr lang="en-US" sz="2400" i="1">
                              <a:solidFill>
                                <a:srgbClr val="000000"/>
                              </a:solidFill>
                              <a:latin typeface="Cambria Math" panose="02040503050406030204" pitchFamily="18" charset="0"/>
                            </a:rPr>
                            <m:t>𝑅𝐻</m:t>
                          </m:r>
                        </m:e>
                      </m:d>
                    </m:oMath>
                  </m:oMathPara>
                </a14:m>
                <a:endParaRPr lang="en-US" sz="2400" dirty="0"/>
              </a:p>
            </p:txBody>
          </p:sp>
        </mc:Choice>
        <mc:Fallback xmlns="">
          <p:sp>
            <p:nvSpPr>
              <p:cNvPr id="10" name="矩形 9"/>
              <p:cNvSpPr>
                <a:spLocks noRot="1" noChangeAspect="1" noMove="1" noResize="1" noEditPoints="1" noAdjustHandles="1" noChangeArrowheads="1" noChangeShapeType="1" noTextEdit="1"/>
              </p:cNvSpPr>
              <p:nvPr/>
            </p:nvSpPr>
            <p:spPr>
              <a:xfrm>
                <a:off x="189703" y="2461643"/>
                <a:ext cx="8888780" cy="2143151"/>
              </a:xfrm>
              <a:prstGeom prst="rect">
                <a:avLst/>
              </a:prstGeom>
              <a:blipFill>
                <a:blip r:embed="rId3"/>
                <a:stretch>
                  <a:fillRect l="-13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3990108" y="3642407"/>
                <a:ext cx="2909455" cy="400110"/>
              </a:xfrm>
              <a:prstGeom prst="rect">
                <a:avLst/>
              </a:prstGeom>
              <a:noFill/>
              <a:ln w="28575">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𝑡𝑟𝑎𝑐𝑒</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𝐴𝐵</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𝑡𝑟𝑎𝑐𝑒</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𝐵𝐴</m:t>
                      </m:r>
                      <m:r>
                        <a:rPr lang="en-US" altLang="zh-CN" sz="2000" b="0" i="1" smtClean="0">
                          <a:latin typeface="Cambria Math" panose="02040503050406030204" pitchFamily="18" charset="0"/>
                        </a:rPr>
                        <m:t>)</m:t>
                      </m:r>
                    </m:oMath>
                  </m:oMathPara>
                </a14:m>
                <a:endParaRPr lang="zh-CN" altLang="en-US" sz="2000" dirty="0"/>
              </a:p>
            </p:txBody>
          </p:sp>
        </mc:Choice>
        <mc:Fallback xmlns="">
          <p:sp>
            <p:nvSpPr>
              <p:cNvPr id="9" name="文本框 8"/>
              <p:cNvSpPr txBox="1">
                <a:spLocks noRot="1" noChangeAspect="1" noMove="1" noResize="1" noEditPoints="1" noAdjustHandles="1" noChangeArrowheads="1" noChangeShapeType="1" noTextEdit="1"/>
              </p:cNvSpPr>
              <p:nvPr/>
            </p:nvSpPr>
            <p:spPr>
              <a:xfrm>
                <a:off x="3990108" y="3642407"/>
                <a:ext cx="2909455" cy="400110"/>
              </a:xfrm>
              <a:prstGeom prst="rect">
                <a:avLst/>
              </a:prstGeom>
              <a:blipFill>
                <a:blip r:embed="rId4"/>
                <a:stretch>
                  <a:fillRect b="-10000"/>
                </a:stretch>
              </a:blipFill>
              <a:ln w="28575">
                <a:solidFill>
                  <a:srgbClr val="FF0000"/>
                </a:solidFill>
              </a:ln>
            </p:spPr>
            <p:txBody>
              <a:bodyPr/>
              <a:lstStyle/>
              <a:p>
                <a:r>
                  <a:rPr lang="zh-CN" altLang="en-US">
                    <a:noFill/>
                  </a:rPr>
                  <a:t> </a:t>
                </a:r>
              </a:p>
            </p:txBody>
          </p:sp>
        </mc:Fallback>
      </mc:AlternateContent>
      <p:cxnSp>
        <p:nvCxnSpPr>
          <p:cNvPr id="12" name="直接箭头连接符 11"/>
          <p:cNvCxnSpPr/>
          <p:nvPr/>
        </p:nvCxnSpPr>
        <p:spPr>
          <a:xfrm flipH="1" flipV="1">
            <a:off x="5444835" y="3227109"/>
            <a:ext cx="1" cy="352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2341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Procrustes analysis</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cap="all" dirty="0" smtClean="0">
                    <a:solidFill>
                      <a:srgbClr val="FF0000"/>
                    </a:solidFill>
                  </a:rPr>
                  <a:t>L</a:t>
                </a:r>
                <a:r>
                  <a:rPr lang="en-US" cap="small" dirty="0" smtClean="0">
                    <a:solidFill>
                      <a:srgbClr val="FF0000"/>
                    </a:solidFill>
                  </a:rPr>
                  <a:t>emma</a:t>
                </a:r>
                <a:r>
                  <a:rPr lang="en-US" dirty="0" smtClean="0"/>
                  <a:t>  For </a:t>
                </a:r>
                <a:r>
                  <a:rPr lang="en-US" dirty="0"/>
                  <a:t>any positive semi-definite matrix </a:t>
                </a:r>
                <a:r>
                  <a:rPr lang="en-US" i="1" dirty="0">
                    <a:latin typeface="Times New Roman" panose="02020603050405020304" pitchFamily="18" charset="0"/>
                    <a:cs typeface="Times New Roman" panose="02020603050405020304" pitchFamily="18" charset="0"/>
                  </a:rPr>
                  <a:t>C</a:t>
                </a:r>
                <a:r>
                  <a:rPr lang="en-US" i="1" dirty="0"/>
                  <a:t> </a:t>
                </a:r>
                <a:r>
                  <a:rPr lang="en-US" dirty="0"/>
                  <a:t>and any orthogonal matrix </a:t>
                </a:r>
                <a:r>
                  <a:rPr lang="en-US" i="1" dirty="0">
                    <a:latin typeface="Times New Roman" panose="02020603050405020304" pitchFamily="18" charset="0"/>
                    <a:cs typeface="Times New Roman" panose="02020603050405020304" pitchFamily="18" charset="0"/>
                  </a:rPr>
                  <a:t>B</a:t>
                </a:r>
                <a:r>
                  <a:rPr lang="en-US" dirty="0"/>
                  <a:t>: </a:t>
                </a:r>
                <a:endParaRPr lang="en-US" dirty="0" smtClean="0"/>
              </a:p>
              <a:p>
                <a:pPr algn="ctr"/>
                <a14:m>
                  <m:oMath xmlns:m="http://schemas.openxmlformats.org/officeDocument/2006/math">
                    <m:r>
                      <a:rPr lang="en-US" b="0" i="1" smtClean="0">
                        <a:latin typeface="Cambria Math" panose="02040503050406030204" pitchFamily="18" charset="0"/>
                      </a:rPr>
                      <m:t>𝑡𝑟𝑎𝑐𝑒</m:t>
                    </m:r>
                    <m:d>
                      <m:dPr>
                        <m:ctrlPr>
                          <a:rPr lang="en-US" b="0" i="1" smtClean="0">
                            <a:latin typeface="Cambria Math" panose="02040503050406030204" pitchFamily="18" charset="0"/>
                          </a:rPr>
                        </m:ctrlPr>
                      </m:dPr>
                      <m:e>
                        <m:r>
                          <a:rPr lang="en-US" b="0" i="1" smtClean="0">
                            <a:latin typeface="Cambria Math" panose="02040503050406030204" pitchFamily="18" charset="0"/>
                          </a:rPr>
                          <m:t>𝐶</m:t>
                        </m:r>
                      </m:e>
                    </m:d>
                    <m:r>
                      <a:rPr lang="en-US" b="0" i="1" smtClean="0">
                        <a:latin typeface="Cambria Math" panose="02040503050406030204" pitchFamily="18" charset="0"/>
                      </a:rPr>
                      <m:t>≥</m:t>
                    </m:r>
                    <m:r>
                      <a:rPr lang="en-US" b="0" i="1" smtClean="0">
                        <a:latin typeface="Cambria Math" panose="02040503050406030204" pitchFamily="18" charset="0"/>
                      </a:rPr>
                      <m:t>𝑡𝑟𝑎𝑐𝑒</m:t>
                    </m:r>
                    <m:r>
                      <a:rPr lang="en-US" b="0" i="1" smtClean="0">
                        <a:latin typeface="Cambria Math" panose="02040503050406030204" pitchFamily="18" charset="0"/>
                      </a:rPr>
                      <m:t>(</m:t>
                    </m:r>
                    <m:r>
                      <a:rPr lang="en-US" b="0" i="1" smtClean="0">
                        <a:latin typeface="Cambria Math" panose="02040503050406030204" pitchFamily="18" charset="0"/>
                      </a:rPr>
                      <m:t>𝐵𝐶</m:t>
                    </m:r>
                    <m:r>
                      <a:rPr lang="en-US" b="0" i="1" smtClean="0">
                        <a:latin typeface="Cambria Math" panose="02040503050406030204" pitchFamily="18" charset="0"/>
                      </a:rPr>
                      <m:t>)</m:t>
                    </m:r>
                  </m:oMath>
                </a14:m>
                <a:endParaRPr lang="en-US" dirty="0"/>
              </a:p>
              <a:p>
                <a:endParaRPr lang="en-US" dirty="0" smtClean="0">
                  <a:solidFill>
                    <a:srgbClr val="FF0000"/>
                  </a:solidFill>
                </a:endParaRPr>
              </a:p>
              <a:p>
                <a:endParaRPr lang="en-US" dirty="0" smtClean="0">
                  <a:solidFill>
                    <a:srgbClr val="FF0000"/>
                  </a:solidFill>
                </a:endParaRPr>
              </a:p>
              <a:p>
                <a:r>
                  <a:rPr lang="en-US" cap="all" dirty="0">
                    <a:solidFill>
                      <a:srgbClr val="FF0000"/>
                    </a:solidFill>
                  </a:rPr>
                  <a:t>P</a:t>
                </a:r>
                <a:r>
                  <a:rPr lang="en-US" cap="small" dirty="0">
                    <a:solidFill>
                      <a:srgbClr val="FF0000"/>
                    </a:solidFill>
                  </a:rPr>
                  <a:t>roof</a:t>
                </a:r>
                <a:r>
                  <a:rPr lang="en-US" dirty="0" smtClean="0">
                    <a:solidFill>
                      <a:srgbClr val="FF0000"/>
                    </a:solidFill>
                  </a:rPr>
                  <a:t> </a:t>
                </a:r>
              </a:p>
              <a:p>
                <a:r>
                  <a:rPr lang="en-US" dirty="0"/>
                  <a:t>From the positive definite property of </a:t>
                </a:r>
                <a:r>
                  <a:rPr lang="en-US" i="1" dirty="0">
                    <a:latin typeface="Times New Roman" panose="02020603050405020304" pitchFamily="18" charset="0"/>
                    <a:cs typeface="Times New Roman" panose="02020603050405020304" pitchFamily="18" charset="0"/>
                  </a:rPr>
                  <a:t>C</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𝐶</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𝐴</m:t>
                        </m:r>
                      </m:e>
                      <m:sup>
                        <m:r>
                          <a:rPr lang="en-US" b="0" i="1" smtClean="0">
                            <a:latin typeface="Cambria Math" panose="02040503050406030204" pitchFamily="18" charset="0"/>
                            <a:ea typeface="Cambria Math" panose="02040503050406030204" pitchFamily="18" charset="0"/>
                          </a:rPr>
                          <m:t>𝑇</m:t>
                        </m:r>
                      </m:sup>
                    </m:sSup>
                  </m:oMath>
                </a14:m>
                <a:endParaRPr lang="en-US" dirty="0" smtClean="0"/>
              </a:p>
              <a:p>
                <a:r>
                  <a:rPr lang="en-US" dirty="0"/>
                  <a:t>where </a:t>
                </a:r>
                <a:r>
                  <a:rPr lang="en-US" i="1" dirty="0">
                    <a:latin typeface="Times New Roman" panose="02020603050405020304" pitchFamily="18" charset="0"/>
                    <a:cs typeface="Times New Roman" panose="02020603050405020304" pitchFamily="18" charset="0"/>
                  </a:rPr>
                  <a:t>A</a:t>
                </a:r>
                <a:r>
                  <a:rPr lang="en-US" dirty="0"/>
                  <a:t> is a non-singular matrix. </a:t>
                </a:r>
                <a:endParaRPr lang="en-US" dirty="0" smtClean="0"/>
              </a:p>
              <a:p>
                <a:r>
                  <a:rPr lang="en-US" dirty="0" smtClean="0"/>
                  <a:t>Let </a:t>
                </a:r>
                <a14:m>
                  <m:oMath xmlns:m="http://schemas.openxmlformats.org/officeDocument/2006/math">
                    <m:sSub>
                      <m:sSubPr>
                        <m:ctrlPr>
                          <a:rPr lang="en-US" b="0" i="1" smtClean="0">
                            <a:solidFill>
                              <a:schemeClr val="tx1">
                                <a:lumMod val="65000"/>
                                <a:lumOff val="35000"/>
                              </a:schemeClr>
                            </a:solidFill>
                            <a:latin typeface="Cambria Math" panose="02040503050406030204" pitchFamily="18" charset="0"/>
                          </a:rPr>
                        </m:ctrlPr>
                      </m:sSubPr>
                      <m:e>
                        <m:r>
                          <a:rPr lang="en-US" b="1" i="0" smtClean="0">
                            <a:solidFill>
                              <a:schemeClr val="tx1">
                                <a:lumMod val="65000"/>
                                <a:lumOff val="35000"/>
                              </a:schemeClr>
                            </a:solidFill>
                            <a:latin typeface="Cambria Math" panose="02040503050406030204" pitchFamily="18" charset="0"/>
                          </a:rPr>
                          <m:t>𝐚</m:t>
                        </m:r>
                      </m:e>
                      <m:sub>
                        <m:r>
                          <a:rPr lang="en-US" b="0" i="1" smtClean="0">
                            <a:solidFill>
                              <a:schemeClr val="tx1">
                                <a:lumMod val="65000"/>
                                <a:lumOff val="35000"/>
                              </a:schemeClr>
                            </a:solidFill>
                            <a:latin typeface="Cambria Math" panose="02040503050406030204" pitchFamily="18" charset="0"/>
                          </a:rPr>
                          <m:t>𝑖</m:t>
                        </m:r>
                      </m:sub>
                    </m:sSub>
                  </m:oMath>
                </a14:m>
                <a:r>
                  <a:rPr lang="en-US" dirty="0" smtClean="0"/>
                  <a:t> </a:t>
                </a:r>
                <a:r>
                  <a:rPr lang="en-US" dirty="0"/>
                  <a:t>be the </a:t>
                </a:r>
                <a:r>
                  <a:rPr lang="en-US" i="1" dirty="0" err="1">
                    <a:latin typeface="Times New Roman" panose="02020603050405020304" pitchFamily="18" charset="0"/>
                    <a:cs typeface="Times New Roman" panose="02020603050405020304" pitchFamily="18" charset="0"/>
                  </a:rPr>
                  <a:t>i</a:t>
                </a:r>
                <a:r>
                  <a:rPr lang="en-US" dirty="0" err="1"/>
                  <a:t>th</a:t>
                </a:r>
                <a:r>
                  <a:rPr lang="en-US" dirty="0"/>
                  <a:t> column of </a:t>
                </a:r>
                <a:r>
                  <a:rPr lang="en-US" i="1" dirty="0">
                    <a:latin typeface="Times New Roman" panose="02020603050405020304" pitchFamily="18" charset="0"/>
                    <a:cs typeface="Times New Roman" panose="02020603050405020304" pitchFamily="18" charset="0"/>
                  </a:rPr>
                  <a:t>A</a:t>
                </a:r>
                <a:r>
                  <a:rPr lang="en-US" dirty="0"/>
                  <a:t>. Then </a:t>
                </a:r>
                <a:endParaRPr lang="en-US" dirty="0" smtClean="0"/>
              </a:p>
              <a:p>
                <a:pPr algn="ctr"/>
                <a:endParaRPr lang="en-US" sz="4400"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2"/>
                <a:stretch>
                  <a:fillRect l="-1140" t="-1680"/>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65</a:t>
            </a:fld>
            <a:endParaRPr lang="en-US"/>
          </a:p>
        </p:txBody>
      </p:sp>
      <mc:AlternateContent xmlns:mc="http://schemas.openxmlformats.org/markup-compatibility/2006" xmlns:a14="http://schemas.microsoft.com/office/drawing/2010/main">
        <mc:Choice Requires="a14">
          <p:sp>
            <p:nvSpPr>
              <p:cNvPr id="7" name="矩形 6"/>
              <p:cNvSpPr/>
              <p:nvPr/>
            </p:nvSpPr>
            <p:spPr>
              <a:xfrm>
                <a:off x="1534441" y="5032835"/>
                <a:ext cx="6077498" cy="988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lumMod val="85000"/>
                              <a:lumOff val="15000"/>
                            </a:schemeClr>
                          </a:solidFill>
                          <a:latin typeface="Cambria Math" panose="02040503050406030204" pitchFamily="18" charset="0"/>
                        </a:rPr>
                        <m:t>𝑡𝑟𝑎𝑐𝑒</m:t>
                      </m:r>
                      <m:d>
                        <m:dPr>
                          <m:ctrlPr>
                            <a:rPr lang="en-US" sz="2400" i="1">
                              <a:solidFill>
                                <a:schemeClr val="tx1">
                                  <a:lumMod val="85000"/>
                                  <a:lumOff val="15000"/>
                                </a:schemeClr>
                              </a:solidFill>
                              <a:latin typeface="Cambria Math" panose="02040503050406030204" pitchFamily="18" charset="0"/>
                            </a:rPr>
                          </m:ctrlPr>
                        </m:dPr>
                        <m:e>
                          <m:r>
                            <a:rPr lang="en-US" sz="2400" i="1">
                              <a:solidFill>
                                <a:schemeClr val="tx1">
                                  <a:lumMod val="85000"/>
                                  <a:lumOff val="15000"/>
                                </a:schemeClr>
                              </a:solidFill>
                              <a:latin typeface="Cambria Math" panose="02040503050406030204" pitchFamily="18" charset="0"/>
                            </a:rPr>
                            <m:t>𝐵𝐴</m:t>
                          </m:r>
                          <m:sSup>
                            <m:sSupPr>
                              <m:ctrlPr>
                                <a:rPr lang="en-US" sz="2400" i="1">
                                  <a:solidFill>
                                    <a:schemeClr val="tx1">
                                      <a:lumMod val="85000"/>
                                      <a:lumOff val="15000"/>
                                    </a:schemeClr>
                                  </a:solidFill>
                                  <a:latin typeface="Cambria Math" panose="02040503050406030204" pitchFamily="18" charset="0"/>
                                </a:rPr>
                              </m:ctrlPr>
                            </m:sSupPr>
                            <m:e>
                              <m:r>
                                <a:rPr lang="en-US" sz="2400" i="1">
                                  <a:solidFill>
                                    <a:schemeClr val="tx1">
                                      <a:lumMod val="85000"/>
                                      <a:lumOff val="15000"/>
                                    </a:schemeClr>
                                  </a:solidFill>
                                  <a:latin typeface="Cambria Math" panose="02040503050406030204" pitchFamily="18" charset="0"/>
                                </a:rPr>
                                <m:t>𝐴</m:t>
                              </m:r>
                            </m:e>
                            <m:sup>
                              <m:r>
                                <a:rPr lang="en-US" sz="2400" i="1">
                                  <a:solidFill>
                                    <a:schemeClr val="tx1">
                                      <a:lumMod val="85000"/>
                                      <a:lumOff val="15000"/>
                                    </a:schemeClr>
                                  </a:solidFill>
                                  <a:latin typeface="Cambria Math" panose="02040503050406030204" pitchFamily="18" charset="0"/>
                                </a:rPr>
                                <m:t>𝑇</m:t>
                              </m:r>
                            </m:sup>
                          </m:sSup>
                        </m:e>
                      </m:d>
                      <m:r>
                        <a:rPr lang="en-US" sz="2400" i="1">
                          <a:solidFill>
                            <a:schemeClr val="tx1">
                              <a:lumMod val="85000"/>
                              <a:lumOff val="15000"/>
                            </a:schemeClr>
                          </a:solidFill>
                          <a:latin typeface="Cambria Math" panose="02040503050406030204" pitchFamily="18" charset="0"/>
                        </a:rPr>
                        <m:t>=</m:t>
                      </m:r>
                      <m:r>
                        <a:rPr lang="en-US" sz="2400" i="1">
                          <a:solidFill>
                            <a:schemeClr val="tx1">
                              <a:lumMod val="85000"/>
                              <a:lumOff val="15000"/>
                            </a:schemeClr>
                          </a:solidFill>
                          <a:latin typeface="Cambria Math" panose="02040503050406030204" pitchFamily="18" charset="0"/>
                        </a:rPr>
                        <m:t>𝑡𝑟𝑎𝑐𝑒</m:t>
                      </m:r>
                      <m:d>
                        <m:dPr>
                          <m:ctrlPr>
                            <a:rPr lang="en-US" sz="2400" i="1">
                              <a:solidFill>
                                <a:schemeClr val="tx1">
                                  <a:lumMod val="85000"/>
                                  <a:lumOff val="15000"/>
                                </a:schemeClr>
                              </a:solidFill>
                              <a:latin typeface="Cambria Math" panose="02040503050406030204" pitchFamily="18" charset="0"/>
                            </a:rPr>
                          </m:ctrlPr>
                        </m:dPr>
                        <m:e>
                          <m:sSup>
                            <m:sSupPr>
                              <m:ctrlPr>
                                <a:rPr lang="en-US" sz="2400" i="1">
                                  <a:solidFill>
                                    <a:schemeClr val="tx1">
                                      <a:lumMod val="85000"/>
                                      <a:lumOff val="15000"/>
                                    </a:schemeClr>
                                  </a:solidFill>
                                  <a:latin typeface="Cambria Math" panose="02040503050406030204" pitchFamily="18" charset="0"/>
                                </a:rPr>
                              </m:ctrlPr>
                            </m:sSupPr>
                            <m:e>
                              <m:r>
                                <a:rPr lang="en-US" sz="2400" i="1">
                                  <a:solidFill>
                                    <a:schemeClr val="tx1">
                                      <a:lumMod val="85000"/>
                                      <a:lumOff val="15000"/>
                                    </a:schemeClr>
                                  </a:solidFill>
                                  <a:latin typeface="Cambria Math" panose="02040503050406030204" pitchFamily="18" charset="0"/>
                                </a:rPr>
                                <m:t>𝐴</m:t>
                              </m:r>
                            </m:e>
                            <m:sup>
                              <m:r>
                                <a:rPr lang="en-US" sz="2400" i="1">
                                  <a:solidFill>
                                    <a:schemeClr val="tx1">
                                      <a:lumMod val="85000"/>
                                      <a:lumOff val="15000"/>
                                    </a:schemeClr>
                                  </a:solidFill>
                                  <a:latin typeface="Cambria Math" panose="02040503050406030204" pitchFamily="18" charset="0"/>
                                </a:rPr>
                                <m:t>𝑇</m:t>
                              </m:r>
                            </m:sup>
                          </m:sSup>
                          <m:r>
                            <a:rPr lang="en-US" sz="2400" i="1">
                              <a:solidFill>
                                <a:schemeClr val="tx1">
                                  <a:lumMod val="85000"/>
                                  <a:lumOff val="15000"/>
                                </a:schemeClr>
                              </a:solidFill>
                              <a:latin typeface="Cambria Math" panose="02040503050406030204" pitchFamily="18" charset="0"/>
                            </a:rPr>
                            <m:t>𝐵𝐴</m:t>
                          </m:r>
                        </m:e>
                      </m:d>
                      <m:r>
                        <a:rPr lang="en-US" sz="2400" i="1">
                          <a:solidFill>
                            <a:schemeClr val="tx1">
                              <a:lumMod val="85000"/>
                              <a:lumOff val="15000"/>
                            </a:schemeClr>
                          </a:solidFill>
                          <a:latin typeface="Cambria Math" panose="02040503050406030204" pitchFamily="18" charset="0"/>
                        </a:rPr>
                        <m:t>=</m:t>
                      </m:r>
                      <m:nary>
                        <m:naryPr>
                          <m:chr m:val="∑"/>
                          <m:supHide m:val="on"/>
                          <m:ctrlPr>
                            <a:rPr lang="en-US" sz="2400" i="1">
                              <a:solidFill>
                                <a:schemeClr val="tx1">
                                  <a:lumMod val="85000"/>
                                  <a:lumOff val="15000"/>
                                </a:schemeClr>
                              </a:solidFill>
                              <a:latin typeface="Cambria Math" panose="02040503050406030204" pitchFamily="18" charset="0"/>
                            </a:rPr>
                          </m:ctrlPr>
                        </m:naryPr>
                        <m:sub>
                          <m:r>
                            <a:rPr lang="en-US" sz="2400" i="1">
                              <a:solidFill>
                                <a:schemeClr val="tx1">
                                  <a:lumMod val="85000"/>
                                  <a:lumOff val="15000"/>
                                </a:schemeClr>
                              </a:solidFill>
                              <a:latin typeface="Cambria Math" panose="02040503050406030204" pitchFamily="18" charset="0"/>
                            </a:rPr>
                            <m:t>𝑖</m:t>
                          </m:r>
                        </m:sub>
                        <m:sup/>
                        <m:e>
                          <m:sSubSup>
                            <m:sSubSupPr>
                              <m:ctrlPr>
                                <a:rPr lang="en-US" sz="2400" i="1" smtClean="0">
                                  <a:solidFill>
                                    <a:schemeClr val="tx1">
                                      <a:lumMod val="85000"/>
                                      <a:lumOff val="15000"/>
                                    </a:schemeClr>
                                  </a:solidFill>
                                  <a:latin typeface="Cambria Math" panose="02040503050406030204" pitchFamily="18" charset="0"/>
                                </a:rPr>
                              </m:ctrlPr>
                            </m:sSubSupPr>
                            <m:e>
                              <m:r>
                                <a:rPr lang="en-US" altLang="zh-CN" sz="2400" b="1">
                                  <a:solidFill>
                                    <a:schemeClr val="tx1">
                                      <a:lumMod val="85000"/>
                                      <a:lumOff val="15000"/>
                                    </a:schemeClr>
                                  </a:solidFill>
                                  <a:latin typeface="Cambria Math" panose="02040503050406030204" pitchFamily="18" charset="0"/>
                                </a:rPr>
                                <m:t>𝐚</m:t>
                              </m:r>
                            </m:e>
                            <m:sub>
                              <m:r>
                                <a:rPr lang="en-US" sz="2400" i="1">
                                  <a:solidFill>
                                    <a:schemeClr val="tx1">
                                      <a:lumMod val="85000"/>
                                      <a:lumOff val="15000"/>
                                    </a:schemeClr>
                                  </a:solidFill>
                                  <a:latin typeface="Cambria Math" panose="02040503050406030204" pitchFamily="18" charset="0"/>
                                </a:rPr>
                                <m:t>𝑖</m:t>
                              </m:r>
                            </m:sub>
                            <m:sup>
                              <m:r>
                                <a:rPr lang="en-US" sz="2400" i="1">
                                  <a:solidFill>
                                    <a:schemeClr val="tx1">
                                      <a:lumMod val="85000"/>
                                      <a:lumOff val="15000"/>
                                    </a:schemeClr>
                                  </a:solidFill>
                                  <a:latin typeface="Cambria Math" panose="02040503050406030204" pitchFamily="18" charset="0"/>
                                </a:rPr>
                                <m:t>𝑇</m:t>
                              </m:r>
                            </m:sup>
                          </m:sSubSup>
                          <m:r>
                            <a:rPr lang="en-US" sz="2400" i="1">
                              <a:solidFill>
                                <a:schemeClr val="tx1">
                                  <a:lumMod val="85000"/>
                                  <a:lumOff val="15000"/>
                                </a:schemeClr>
                              </a:solidFill>
                              <a:latin typeface="Cambria Math" panose="02040503050406030204" pitchFamily="18" charset="0"/>
                            </a:rPr>
                            <m:t>(</m:t>
                          </m:r>
                          <m:r>
                            <a:rPr lang="en-US" sz="2400" i="1">
                              <a:solidFill>
                                <a:schemeClr val="tx1">
                                  <a:lumMod val="85000"/>
                                  <a:lumOff val="15000"/>
                                </a:schemeClr>
                              </a:solidFill>
                              <a:latin typeface="Cambria Math" panose="02040503050406030204" pitchFamily="18" charset="0"/>
                            </a:rPr>
                            <m:t>𝐵</m:t>
                          </m:r>
                          <m:sSub>
                            <m:sSubPr>
                              <m:ctrlPr>
                                <a:rPr lang="en-US" sz="2400" i="1">
                                  <a:solidFill>
                                    <a:schemeClr val="tx1">
                                      <a:lumMod val="85000"/>
                                      <a:lumOff val="15000"/>
                                    </a:schemeClr>
                                  </a:solidFill>
                                  <a:latin typeface="Cambria Math" panose="02040503050406030204" pitchFamily="18" charset="0"/>
                                </a:rPr>
                              </m:ctrlPr>
                            </m:sSubPr>
                            <m:e>
                              <m:r>
                                <a:rPr lang="en-US" altLang="zh-CN" sz="2400" b="1">
                                  <a:solidFill>
                                    <a:schemeClr val="tx1">
                                      <a:lumMod val="85000"/>
                                      <a:lumOff val="15000"/>
                                    </a:schemeClr>
                                  </a:solidFill>
                                  <a:latin typeface="Cambria Math" panose="02040503050406030204" pitchFamily="18" charset="0"/>
                                </a:rPr>
                                <m:t>𝐚</m:t>
                              </m:r>
                            </m:e>
                            <m:sub>
                              <m:r>
                                <a:rPr lang="en-US" sz="2400" i="1">
                                  <a:solidFill>
                                    <a:schemeClr val="tx1">
                                      <a:lumMod val="85000"/>
                                      <a:lumOff val="15000"/>
                                    </a:schemeClr>
                                  </a:solidFill>
                                  <a:latin typeface="Cambria Math" panose="02040503050406030204" pitchFamily="18" charset="0"/>
                                </a:rPr>
                                <m:t>𝑖</m:t>
                              </m:r>
                            </m:sub>
                          </m:sSub>
                          <m:r>
                            <a:rPr lang="en-US" sz="2400" i="1">
                              <a:solidFill>
                                <a:schemeClr val="tx1">
                                  <a:lumMod val="85000"/>
                                  <a:lumOff val="15000"/>
                                </a:schemeClr>
                              </a:solidFill>
                              <a:latin typeface="Cambria Math" panose="02040503050406030204" pitchFamily="18" charset="0"/>
                            </a:rPr>
                            <m:t>)</m:t>
                          </m:r>
                        </m:e>
                      </m:nary>
                    </m:oMath>
                  </m:oMathPara>
                </a14:m>
                <a:endParaRPr lang="en-US" sz="2400" dirty="0">
                  <a:solidFill>
                    <a:schemeClr val="tx1">
                      <a:lumMod val="85000"/>
                      <a:lumOff val="15000"/>
                    </a:schemeClr>
                  </a:solidFill>
                </a:endParaRPr>
              </a:p>
            </p:txBody>
          </p:sp>
        </mc:Choice>
        <mc:Fallback xmlns="">
          <p:sp>
            <p:nvSpPr>
              <p:cNvPr id="7" name="矩形 6"/>
              <p:cNvSpPr>
                <a:spLocks noRot="1" noChangeAspect="1" noMove="1" noResize="1" noEditPoints="1" noAdjustHandles="1" noChangeArrowheads="1" noChangeShapeType="1" noTextEdit="1"/>
              </p:cNvSpPr>
              <p:nvPr/>
            </p:nvSpPr>
            <p:spPr>
              <a:xfrm>
                <a:off x="1534441" y="5032835"/>
                <a:ext cx="6077498" cy="988540"/>
              </a:xfrm>
              <a:prstGeom prst="rect">
                <a:avLst/>
              </a:prstGeom>
              <a:blipFill>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548986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Procrustes analysis</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a:t>According to Schwarz inequality: </a:t>
                </a:r>
                <a14:m>
                  <m:oMath xmlns:m="http://schemas.openxmlformats.org/officeDocument/2006/math">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e>
                    </m:d>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𝑥</m:t>
                        </m:r>
                      </m:e>
                    </m:d>
                    <m:d>
                      <m:dPr>
                        <m:begChr m:val="‖"/>
                        <m:endChr m:val="‖"/>
                        <m:ctrlPr>
                          <a:rPr lang="en-US" i="1">
                            <a:latin typeface="Cambria Math" panose="02040503050406030204" pitchFamily="18" charset="0"/>
                          </a:rPr>
                        </m:ctrlPr>
                      </m:dPr>
                      <m:e>
                        <m:r>
                          <a:rPr lang="en-US" i="1">
                            <a:latin typeface="Cambria Math" panose="02040503050406030204" pitchFamily="18" charset="0"/>
                          </a:rPr>
                          <m:t>𝑦</m:t>
                        </m:r>
                      </m:e>
                    </m:d>
                  </m:oMath>
                </a14:m>
                <a:r>
                  <a:rPr lang="en-US" dirty="0"/>
                  <a:t> </a:t>
                </a:r>
              </a:p>
              <a:p>
                <a:endParaRPr lang="en-US" dirty="0" smtClean="0"/>
              </a:p>
              <a:p>
                <a:endParaRPr lang="en-US" dirty="0" smtClean="0"/>
              </a:p>
              <a:p>
                <a:r>
                  <a:rPr lang="en-US" dirty="0" smtClean="0"/>
                  <a:t>Hence</a:t>
                </a:r>
              </a:p>
              <a:p>
                <a:endParaRPr lang="en-US" dirty="0"/>
              </a:p>
              <a:p>
                <a:r>
                  <a:rPr lang="en-US" dirty="0" smtClean="0"/>
                  <a:t>That is</a:t>
                </a:r>
              </a:p>
              <a:p>
                <a:endParaRPr lang="en-US" dirty="0"/>
              </a:p>
              <a:p>
                <a:r>
                  <a:rPr lang="en-US" altLang="zh-CN" cap="all" dirty="0" smtClean="0">
                    <a:solidFill>
                      <a:srgbClr val="FF0000"/>
                    </a:solidFill>
                  </a:rPr>
                  <a:t>p</a:t>
                </a:r>
                <a:r>
                  <a:rPr lang="en-US" altLang="zh-CN" cap="small" dirty="0" smtClean="0">
                    <a:solidFill>
                      <a:srgbClr val="FF0000"/>
                    </a:solidFill>
                  </a:rPr>
                  <a:t>roof e</a:t>
                </a:r>
                <a:r>
                  <a:rPr lang="en-US" cap="small" dirty="0" smtClean="0">
                    <a:solidFill>
                      <a:srgbClr val="FF0000"/>
                    </a:solidFill>
                  </a:rPr>
                  <a:t>nd</a:t>
                </a:r>
                <a:endParaRPr lang="en-US" cap="small" dirty="0" smtClean="0"/>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66</a:t>
            </a:fld>
            <a:endParaRPr lang="en-US"/>
          </a:p>
        </p:txBody>
      </p:sp>
      <mc:AlternateContent xmlns:mc="http://schemas.openxmlformats.org/markup-compatibility/2006" xmlns:a14="http://schemas.microsoft.com/office/drawing/2010/main">
        <mc:Choice Requires="a14">
          <p:sp>
            <p:nvSpPr>
              <p:cNvPr id="7" name="矩形 6"/>
              <p:cNvSpPr/>
              <p:nvPr/>
            </p:nvSpPr>
            <p:spPr>
              <a:xfrm>
                <a:off x="1486736" y="2779869"/>
                <a:ext cx="6172908" cy="5091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lumMod val="75000"/>
                              <a:lumOff val="25000"/>
                            </a:schemeClr>
                          </a:solidFill>
                          <a:latin typeface="Cambria Math" panose="02040503050406030204" pitchFamily="18" charset="0"/>
                        </a:rPr>
                        <m:t>𝑡𝑟𝑎𝑐𝑒</m:t>
                      </m:r>
                      <m:d>
                        <m:dPr>
                          <m:ctrlPr>
                            <a:rPr lang="en-US" sz="2400" i="1">
                              <a:solidFill>
                                <a:schemeClr val="tx1">
                                  <a:lumMod val="75000"/>
                                  <a:lumOff val="25000"/>
                                </a:schemeClr>
                              </a:solidFill>
                              <a:latin typeface="Cambria Math" panose="02040503050406030204" pitchFamily="18" charset="0"/>
                            </a:rPr>
                          </m:ctrlPr>
                        </m:dPr>
                        <m:e>
                          <m:r>
                            <a:rPr lang="en-US" sz="2400" i="1">
                              <a:solidFill>
                                <a:schemeClr val="tx1">
                                  <a:lumMod val="75000"/>
                                  <a:lumOff val="25000"/>
                                </a:schemeClr>
                              </a:solidFill>
                              <a:latin typeface="Cambria Math" panose="02040503050406030204" pitchFamily="18" charset="0"/>
                            </a:rPr>
                            <m:t>𝐵𝐴</m:t>
                          </m:r>
                          <m:sSup>
                            <m:sSupPr>
                              <m:ctrlPr>
                                <a:rPr lang="en-US" sz="2400" i="1">
                                  <a:solidFill>
                                    <a:schemeClr val="tx1">
                                      <a:lumMod val="75000"/>
                                      <a:lumOff val="25000"/>
                                    </a:schemeClr>
                                  </a:solidFill>
                                  <a:latin typeface="Cambria Math" panose="02040503050406030204" pitchFamily="18" charset="0"/>
                                </a:rPr>
                              </m:ctrlPr>
                            </m:sSupPr>
                            <m:e>
                              <m:r>
                                <a:rPr lang="en-US" sz="2400" i="1">
                                  <a:solidFill>
                                    <a:schemeClr val="tx1">
                                      <a:lumMod val="75000"/>
                                      <a:lumOff val="25000"/>
                                    </a:schemeClr>
                                  </a:solidFill>
                                  <a:latin typeface="Cambria Math" panose="02040503050406030204" pitchFamily="18" charset="0"/>
                                </a:rPr>
                                <m:t>𝐴</m:t>
                              </m:r>
                            </m:e>
                            <m:sup>
                              <m:r>
                                <a:rPr lang="en-US" sz="2400" i="1">
                                  <a:solidFill>
                                    <a:schemeClr val="tx1">
                                      <a:lumMod val="75000"/>
                                      <a:lumOff val="25000"/>
                                    </a:schemeClr>
                                  </a:solidFill>
                                  <a:latin typeface="Cambria Math" panose="02040503050406030204" pitchFamily="18" charset="0"/>
                                </a:rPr>
                                <m:t>𝑇</m:t>
                              </m:r>
                            </m:sup>
                          </m:sSup>
                        </m:e>
                      </m:d>
                      <m:r>
                        <a:rPr lang="en-US" sz="2400" b="0" i="1" smtClean="0">
                          <a:solidFill>
                            <a:schemeClr val="tx1">
                              <a:lumMod val="75000"/>
                              <a:lumOff val="25000"/>
                            </a:schemeClr>
                          </a:solidFill>
                          <a:latin typeface="Cambria Math" panose="02040503050406030204" pitchFamily="18" charset="0"/>
                        </a:rPr>
                        <m:t>≤</m:t>
                      </m:r>
                      <m:r>
                        <a:rPr lang="en-US" sz="2400" b="0" i="1" smtClean="0">
                          <a:solidFill>
                            <a:schemeClr val="tx1">
                              <a:lumMod val="75000"/>
                              <a:lumOff val="25000"/>
                            </a:schemeClr>
                          </a:solidFill>
                          <a:latin typeface="Cambria Math" panose="02040503050406030204" pitchFamily="18" charset="0"/>
                        </a:rPr>
                        <m:t>𝑡𝑟𝑎𝑐𝑒</m:t>
                      </m:r>
                      <m:d>
                        <m:dPr>
                          <m:ctrlPr>
                            <a:rPr lang="en-US" sz="2400" b="0" i="1" smtClean="0">
                              <a:solidFill>
                                <a:schemeClr val="tx1">
                                  <a:lumMod val="75000"/>
                                  <a:lumOff val="25000"/>
                                </a:schemeClr>
                              </a:solidFill>
                              <a:latin typeface="Cambria Math" panose="02040503050406030204" pitchFamily="18" charset="0"/>
                            </a:rPr>
                          </m:ctrlPr>
                        </m:dPr>
                        <m:e>
                          <m:sSubSup>
                            <m:sSubSupPr>
                              <m:ctrlPr>
                                <a:rPr lang="en-US" sz="2400" b="0" i="1" smtClean="0">
                                  <a:solidFill>
                                    <a:schemeClr val="tx1">
                                      <a:lumMod val="75000"/>
                                      <a:lumOff val="25000"/>
                                    </a:schemeClr>
                                  </a:solidFill>
                                  <a:latin typeface="Cambria Math" panose="02040503050406030204" pitchFamily="18" charset="0"/>
                                </a:rPr>
                              </m:ctrlPr>
                            </m:sSubSupPr>
                            <m:e>
                              <m:r>
                                <a:rPr lang="en-US" altLang="zh-CN" sz="2400" b="1">
                                  <a:solidFill>
                                    <a:schemeClr val="tx1">
                                      <a:lumMod val="65000"/>
                                      <a:lumOff val="35000"/>
                                    </a:schemeClr>
                                  </a:solidFill>
                                  <a:latin typeface="Cambria Math" panose="02040503050406030204" pitchFamily="18" charset="0"/>
                                </a:rPr>
                                <m:t>𝐚</m:t>
                              </m:r>
                            </m:e>
                            <m:sub>
                              <m:r>
                                <a:rPr lang="en-US" sz="2400" b="0" i="1" smtClean="0">
                                  <a:solidFill>
                                    <a:schemeClr val="tx1">
                                      <a:lumMod val="75000"/>
                                      <a:lumOff val="25000"/>
                                    </a:schemeClr>
                                  </a:solidFill>
                                  <a:latin typeface="Cambria Math" panose="02040503050406030204" pitchFamily="18" charset="0"/>
                                </a:rPr>
                                <m:t>𝑖</m:t>
                              </m:r>
                            </m:sub>
                            <m:sup>
                              <m:r>
                                <a:rPr lang="en-US" sz="2400" b="0" i="1" smtClean="0">
                                  <a:solidFill>
                                    <a:schemeClr val="tx1">
                                      <a:lumMod val="75000"/>
                                      <a:lumOff val="25000"/>
                                    </a:schemeClr>
                                  </a:solidFill>
                                  <a:latin typeface="Cambria Math" panose="02040503050406030204" pitchFamily="18" charset="0"/>
                                </a:rPr>
                                <m:t>𝑇</m:t>
                              </m:r>
                            </m:sup>
                          </m:sSubSup>
                          <m:sSub>
                            <m:sSubPr>
                              <m:ctrlPr>
                                <a:rPr lang="en-US" sz="2400" b="0" i="1" smtClean="0">
                                  <a:solidFill>
                                    <a:schemeClr val="tx1">
                                      <a:lumMod val="75000"/>
                                      <a:lumOff val="25000"/>
                                    </a:schemeClr>
                                  </a:solidFill>
                                  <a:latin typeface="Cambria Math" panose="02040503050406030204" pitchFamily="18" charset="0"/>
                                </a:rPr>
                              </m:ctrlPr>
                            </m:sSubPr>
                            <m:e>
                              <m:r>
                                <a:rPr lang="en-US" altLang="zh-CN" sz="2400" b="1">
                                  <a:solidFill>
                                    <a:schemeClr val="tx1">
                                      <a:lumMod val="65000"/>
                                      <a:lumOff val="35000"/>
                                    </a:schemeClr>
                                  </a:solidFill>
                                  <a:latin typeface="Cambria Math" panose="02040503050406030204" pitchFamily="18" charset="0"/>
                                </a:rPr>
                                <m:t>𝐚</m:t>
                              </m:r>
                            </m:e>
                            <m:sub>
                              <m:r>
                                <a:rPr lang="en-US" sz="2400" b="0" i="1" smtClean="0">
                                  <a:solidFill>
                                    <a:schemeClr val="tx1">
                                      <a:lumMod val="75000"/>
                                      <a:lumOff val="25000"/>
                                    </a:schemeClr>
                                  </a:solidFill>
                                  <a:latin typeface="Cambria Math" panose="02040503050406030204" pitchFamily="18" charset="0"/>
                                </a:rPr>
                                <m:t>𝑖</m:t>
                              </m:r>
                            </m:sub>
                          </m:sSub>
                        </m:e>
                      </m:d>
                      <m:r>
                        <a:rPr lang="en-US" sz="2400" b="0" i="1" smtClean="0">
                          <a:solidFill>
                            <a:schemeClr val="tx1">
                              <a:lumMod val="75000"/>
                              <a:lumOff val="25000"/>
                            </a:schemeClr>
                          </a:solidFill>
                          <a:latin typeface="Cambria Math" panose="02040503050406030204" pitchFamily="18" charset="0"/>
                        </a:rPr>
                        <m:t>=</m:t>
                      </m:r>
                      <m:r>
                        <a:rPr lang="en-US" sz="2400" b="0" i="1" smtClean="0">
                          <a:solidFill>
                            <a:schemeClr val="tx1">
                              <a:lumMod val="75000"/>
                              <a:lumOff val="25000"/>
                            </a:schemeClr>
                          </a:solidFill>
                          <a:latin typeface="Cambria Math" panose="02040503050406030204" pitchFamily="18" charset="0"/>
                        </a:rPr>
                        <m:t>𝑡𝑟𝑎𝑐𝑒</m:t>
                      </m:r>
                      <m:r>
                        <a:rPr lang="en-US" sz="2400" b="0" i="1" smtClean="0">
                          <a:solidFill>
                            <a:schemeClr val="tx1">
                              <a:lumMod val="75000"/>
                              <a:lumOff val="25000"/>
                            </a:schemeClr>
                          </a:solidFill>
                          <a:latin typeface="Cambria Math" panose="02040503050406030204" pitchFamily="18" charset="0"/>
                        </a:rPr>
                        <m:t>(</m:t>
                      </m:r>
                      <m:r>
                        <a:rPr lang="en-US" sz="2400" b="0" i="1" smtClean="0">
                          <a:solidFill>
                            <a:schemeClr val="tx1">
                              <a:lumMod val="75000"/>
                              <a:lumOff val="25000"/>
                            </a:schemeClr>
                          </a:solidFill>
                          <a:latin typeface="Cambria Math" panose="02040503050406030204" pitchFamily="18" charset="0"/>
                        </a:rPr>
                        <m:t>𝐴</m:t>
                      </m:r>
                      <m:sSup>
                        <m:sSupPr>
                          <m:ctrlPr>
                            <a:rPr lang="en-US" sz="2400" b="0" i="1" smtClean="0">
                              <a:solidFill>
                                <a:schemeClr val="tx1">
                                  <a:lumMod val="75000"/>
                                  <a:lumOff val="25000"/>
                                </a:schemeClr>
                              </a:solidFill>
                              <a:latin typeface="Cambria Math" panose="02040503050406030204" pitchFamily="18" charset="0"/>
                            </a:rPr>
                          </m:ctrlPr>
                        </m:sSupPr>
                        <m:e>
                          <m:r>
                            <a:rPr lang="en-US" sz="2400" b="0" i="1" smtClean="0">
                              <a:solidFill>
                                <a:schemeClr val="tx1">
                                  <a:lumMod val="75000"/>
                                  <a:lumOff val="25000"/>
                                </a:schemeClr>
                              </a:solidFill>
                              <a:latin typeface="Cambria Math" panose="02040503050406030204" pitchFamily="18" charset="0"/>
                            </a:rPr>
                            <m:t>𝐴</m:t>
                          </m:r>
                        </m:e>
                        <m:sup>
                          <m:r>
                            <a:rPr lang="en-US" sz="2400" b="0" i="1" smtClean="0">
                              <a:solidFill>
                                <a:schemeClr val="tx1">
                                  <a:lumMod val="75000"/>
                                  <a:lumOff val="25000"/>
                                </a:schemeClr>
                              </a:solidFill>
                              <a:latin typeface="Cambria Math" panose="02040503050406030204" pitchFamily="18" charset="0"/>
                            </a:rPr>
                            <m:t>𝑇</m:t>
                          </m:r>
                        </m:sup>
                      </m:sSup>
                      <m:r>
                        <a:rPr lang="en-US" sz="2400" b="0" i="1" smtClean="0">
                          <a:solidFill>
                            <a:schemeClr val="tx1">
                              <a:lumMod val="75000"/>
                              <a:lumOff val="25000"/>
                            </a:schemeClr>
                          </a:solidFill>
                          <a:latin typeface="Cambria Math" panose="02040503050406030204" pitchFamily="18" charset="0"/>
                        </a:rPr>
                        <m:t>)</m:t>
                      </m:r>
                    </m:oMath>
                  </m:oMathPara>
                </a14:m>
                <a:endParaRPr lang="en-US" sz="2400" dirty="0"/>
              </a:p>
            </p:txBody>
          </p:sp>
        </mc:Choice>
        <mc:Fallback xmlns="">
          <p:sp>
            <p:nvSpPr>
              <p:cNvPr id="7" name="矩形 6"/>
              <p:cNvSpPr>
                <a:spLocks noRot="1" noChangeAspect="1" noMove="1" noResize="1" noEditPoints="1" noAdjustHandles="1" noChangeArrowheads="1" noChangeShapeType="1" noTextEdit="1"/>
              </p:cNvSpPr>
              <p:nvPr/>
            </p:nvSpPr>
            <p:spPr>
              <a:xfrm>
                <a:off x="1486736" y="2779869"/>
                <a:ext cx="6172908" cy="509178"/>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2976303" y="3831098"/>
                <a:ext cx="324364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lumMod val="75000"/>
                              <a:lumOff val="25000"/>
                            </a:schemeClr>
                          </a:solidFill>
                          <a:latin typeface="Cambria Math" panose="02040503050406030204" pitchFamily="18" charset="0"/>
                        </a:rPr>
                        <m:t>𝑡𝑟𝑎𝑐𝑒</m:t>
                      </m:r>
                      <m:d>
                        <m:dPr>
                          <m:ctrlPr>
                            <a:rPr lang="en-US" sz="2400" i="1">
                              <a:solidFill>
                                <a:schemeClr val="tx1">
                                  <a:lumMod val="75000"/>
                                  <a:lumOff val="25000"/>
                                </a:schemeClr>
                              </a:solidFill>
                              <a:latin typeface="Cambria Math" panose="02040503050406030204" pitchFamily="18" charset="0"/>
                            </a:rPr>
                          </m:ctrlPr>
                        </m:dPr>
                        <m:e>
                          <m:r>
                            <a:rPr lang="en-US" sz="2400" b="0" i="1" smtClean="0">
                              <a:solidFill>
                                <a:schemeClr val="tx1">
                                  <a:lumMod val="75000"/>
                                  <a:lumOff val="25000"/>
                                </a:schemeClr>
                              </a:solidFill>
                              <a:latin typeface="Cambria Math" panose="02040503050406030204" pitchFamily="18" charset="0"/>
                            </a:rPr>
                            <m:t>𝐵𝐶</m:t>
                          </m:r>
                        </m:e>
                      </m:d>
                      <m:r>
                        <a:rPr lang="en-US" sz="2400" b="0" i="1" smtClean="0">
                          <a:solidFill>
                            <a:schemeClr val="tx1">
                              <a:lumMod val="75000"/>
                              <a:lumOff val="25000"/>
                            </a:schemeClr>
                          </a:solidFill>
                          <a:latin typeface="Cambria Math" panose="02040503050406030204" pitchFamily="18" charset="0"/>
                        </a:rPr>
                        <m:t>≤</m:t>
                      </m:r>
                      <m:r>
                        <a:rPr lang="en-US" sz="2400" b="0" i="1" smtClean="0">
                          <a:solidFill>
                            <a:schemeClr val="tx1">
                              <a:lumMod val="75000"/>
                              <a:lumOff val="25000"/>
                            </a:schemeClr>
                          </a:solidFill>
                          <a:latin typeface="Cambria Math" panose="02040503050406030204" pitchFamily="18" charset="0"/>
                        </a:rPr>
                        <m:t>𝑡𝑟𝑎𝑐𝑒</m:t>
                      </m:r>
                      <m:r>
                        <a:rPr lang="en-US" sz="2400" b="0" i="1" smtClean="0">
                          <a:solidFill>
                            <a:schemeClr val="tx1">
                              <a:lumMod val="75000"/>
                              <a:lumOff val="25000"/>
                            </a:schemeClr>
                          </a:solidFill>
                          <a:latin typeface="Cambria Math" panose="02040503050406030204" pitchFamily="18" charset="0"/>
                        </a:rPr>
                        <m:t>(</m:t>
                      </m:r>
                      <m:r>
                        <a:rPr lang="en-US" sz="2400" b="0" i="1" smtClean="0">
                          <a:solidFill>
                            <a:schemeClr val="tx1">
                              <a:lumMod val="75000"/>
                              <a:lumOff val="25000"/>
                            </a:schemeClr>
                          </a:solidFill>
                          <a:latin typeface="Cambria Math" panose="02040503050406030204" pitchFamily="18" charset="0"/>
                        </a:rPr>
                        <m:t>𝐶</m:t>
                      </m:r>
                      <m:r>
                        <a:rPr lang="en-US" sz="2400" b="0" i="1" smtClean="0">
                          <a:solidFill>
                            <a:schemeClr val="tx1">
                              <a:lumMod val="75000"/>
                              <a:lumOff val="25000"/>
                            </a:schemeClr>
                          </a:solidFill>
                          <a:latin typeface="Cambria Math" panose="02040503050406030204" pitchFamily="18" charset="0"/>
                        </a:rPr>
                        <m:t>)</m:t>
                      </m:r>
                    </m:oMath>
                  </m:oMathPara>
                </a14:m>
                <a:endParaRPr lang="en-US" sz="2400" dirty="0"/>
              </a:p>
            </p:txBody>
          </p:sp>
        </mc:Choice>
        <mc:Fallback xmlns="">
          <p:sp>
            <p:nvSpPr>
              <p:cNvPr id="8" name="矩形 7"/>
              <p:cNvSpPr>
                <a:spLocks noRot="1" noChangeAspect="1" noMove="1" noResize="1" noEditPoints="1" noAdjustHandles="1" noChangeArrowheads="1" noChangeShapeType="1" noTextEdit="1"/>
              </p:cNvSpPr>
              <p:nvPr/>
            </p:nvSpPr>
            <p:spPr>
              <a:xfrm>
                <a:off x="2976303" y="3831098"/>
                <a:ext cx="3243645" cy="461665"/>
              </a:xfrm>
              <a:prstGeom prst="rect">
                <a:avLst/>
              </a:prstGeom>
              <a:blipFill>
                <a:blip r:embed="rId4"/>
                <a:stretch>
                  <a:fillRect r="-188"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943566" y="1290653"/>
                <a:ext cx="7309117" cy="8438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solidFill>
                                <a:schemeClr val="tx1">
                                  <a:lumMod val="65000"/>
                                  <a:lumOff val="35000"/>
                                </a:schemeClr>
                              </a:solidFill>
                              <a:latin typeface="Cambria Math" panose="02040503050406030204" pitchFamily="18" charset="0"/>
                            </a:rPr>
                          </m:ctrlPr>
                        </m:sSubSupPr>
                        <m:e>
                          <m:r>
                            <a:rPr lang="en-US" altLang="zh-CN" sz="2400" b="1">
                              <a:solidFill>
                                <a:schemeClr val="tx1">
                                  <a:lumMod val="65000"/>
                                  <a:lumOff val="35000"/>
                                </a:schemeClr>
                              </a:solidFill>
                              <a:latin typeface="Cambria Math" panose="02040503050406030204" pitchFamily="18" charset="0"/>
                            </a:rPr>
                            <m:t>𝐚</m:t>
                          </m:r>
                        </m:e>
                        <m:sub>
                          <m:r>
                            <a:rPr lang="en-US" sz="2400" i="1">
                              <a:solidFill>
                                <a:schemeClr val="tx1">
                                  <a:lumMod val="65000"/>
                                  <a:lumOff val="35000"/>
                                </a:schemeClr>
                              </a:solidFill>
                              <a:latin typeface="Cambria Math" panose="02040503050406030204" pitchFamily="18" charset="0"/>
                            </a:rPr>
                            <m:t>𝑖</m:t>
                          </m:r>
                        </m:sub>
                        <m:sup>
                          <m:r>
                            <a:rPr lang="en-US" sz="2400" i="1">
                              <a:solidFill>
                                <a:schemeClr val="tx1">
                                  <a:lumMod val="65000"/>
                                  <a:lumOff val="35000"/>
                                </a:schemeClr>
                              </a:solidFill>
                              <a:latin typeface="Cambria Math" panose="02040503050406030204" pitchFamily="18" charset="0"/>
                            </a:rPr>
                            <m:t>𝑇</m:t>
                          </m:r>
                        </m:sup>
                      </m:sSubSup>
                      <m:d>
                        <m:dPr>
                          <m:ctrlPr>
                            <a:rPr lang="en-US" sz="2400" i="1">
                              <a:solidFill>
                                <a:schemeClr val="tx1">
                                  <a:lumMod val="65000"/>
                                  <a:lumOff val="35000"/>
                                </a:schemeClr>
                              </a:solidFill>
                              <a:latin typeface="Cambria Math" panose="02040503050406030204" pitchFamily="18" charset="0"/>
                            </a:rPr>
                          </m:ctrlPr>
                        </m:dPr>
                        <m:e>
                          <m:r>
                            <a:rPr lang="en-US" sz="2400" i="1">
                              <a:solidFill>
                                <a:schemeClr val="tx1">
                                  <a:lumMod val="65000"/>
                                  <a:lumOff val="35000"/>
                                </a:schemeClr>
                              </a:solidFill>
                              <a:latin typeface="Cambria Math" panose="02040503050406030204" pitchFamily="18" charset="0"/>
                            </a:rPr>
                            <m:t>𝐵</m:t>
                          </m:r>
                          <m:sSub>
                            <m:sSubPr>
                              <m:ctrlPr>
                                <a:rPr lang="en-US" sz="2400" i="1">
                                  <a:solidFill>
                                    <a:schemeClr val="tx1">
                                      <a:lumMod val="65000"/>
                                      <a:lumOff val="35000"/>
                                    </a:schemeClr>
                                  </a:solidFill>
                                  <a:latin typeface="Cambria Math" panose="02040503050406030204" pitchFamily="18" charset="0"/>
                                </a:rPr>
                              </m:ctrlPr>
                            </m:sSubPr>
                            <m:e>
                              <m:r>
                                <a:rPr lang="en-US" altLang="zh-CN" sz="2400" b="1">
                                  <a:solidFill>
                                    <a:schemeClr val="tx1">
                                      <a:lumMod val="65000"/>
                                      <a:lumOff val="35000"/>
                                    </a:schemeClr>
                                  </a:solidFill>
                                  <a:latin typeface="Cambria Math" panose="02040503050406030204" pitchFamily="18" charset="0"/>
                                </a:rPr>
                                <m:t>𝐚</m:t>
                              </m:r>
                            </m:e>
                            <m:sub>
                              <m:r>
                                <a:rPr lang="en-US" sz="2400" i="1">
                                  <a:solidFill>
                                    <a:schemeClr val="tx1">
                                      <a:lumMod val="65000"/>
                                      <a:lumOff val="35000"/>
                                    </a:schemeClr>
                                  </a:solidFill>
                                  <a:latin typeface="Cambria Math" panose="02040503050406030204" pitchFamily="18" charset="0"/>
                                </a:rPr>
                                <m:t>𝑖</m:t>
                              </m:r>
                            </m:sub>
                          </m:sSub>
                        </m:e>
                      </m:d>
                      <m:r>
                        <a:rPr lang="en-US" sz="2400" b="0" i="1" smtClean="0">
                          <a:solidFill>
                            <a:schemeClr val="tx1">
                              <a:lumMod val="65000"/>
                              <a:lumOff val="35000"/>
                            </a:schemeClr>
                          </a:solidFill>
                          <a:latin typeface="Cambria Math" panose="02040503050406030204" pitchFamily="18" charset="0"/>
                        </a:rPr>
                        <m:t>≤</m:t>
                      </m:r>
                      <m:d>
                        <m:dPr>
                          <m:begChr m:val="‖"/>
                          <m:endChr m:val="‖"/>
                          <m:ctrlPr>
                            <a:rPr lang="en-US" sz="2400" b="0" i="1" smtClean="0">
                              <a:solidFill>
                                <a:schemeClr val="tx1">
                                  <a:lumMod val="65000"/>
                                  <a:lumOff val="35000"/>
                                </a:schemeClr>
                              </a:solidFill>
                              <a:latin typeface="Cambria Math" panose="02040503050406030204" pitchFamily="18" charset="0"/>
                            </a:rPr>
                          </m:ctrlPr>
                        </m:dPr>
                        <m:e>
                          <m:sSubSup>
                            <m:sSubSupPr>
                              <m:ctrlPr>
                                <a:rPr lang="en-US" sz="2400" b="0" i="1" smtClean="0">
                                  <a:solidFill>
                                    <a:schemeClr val="tx1">
                                      <a:lumMod val="65000"/>
                                      <a:lumOff val="35000"/>
                                    </a:schemeClr>
                                  </a:solidFill>
                                  <a:latin typeface="Cambria Math" panose="02040503050406030204" pitchFamily="18" charset="0"/>
                                </a:rPr>
                              </m:ctrlPr>
                            </m:sSubSupPr>
                            <m:e>
                              <m:r>
                                <a:rPr lang="en-US" altLang="zh-CN" sz="2400" b="1">
                                  <a:solidFill>
                                    <a:schemeClr val="tx1">
                                      <a:lumMod val="65000"/>
                                      <a:lumOff val="35000"/>
                                    </a:schemeClr>
                                  </a:solidFill>
                                  <a:latin typeface="Cambria Math" panose="02040503050406030204" pitchFamily="18" charset="0"/>
                                </a:rPr>
                                <m:t>𝐚</m:t>
                              </m:r>
                            </m:e>
                            <m:sub>
                              <m:r>
                                <a:rPr lang="en-US" sz="2400" b="0" i="1" smtClean="0">
                                  <a:solidFill>
                                    <a:schemeClr val="tx1">
                                      <a:lumMod val="65000"/>
                                      <a:lumOff val="35000"/>
                                    </a:schemeClr>
                                  </a:solidFill>
                                  <a:latin typeface="Cambria Math" panose="02040503050406030204" pitchFamily="18" charset="0"/>
                                </a:rPr>
                                <m:t>𝑖</m:t>
                              </m:r>
                            </m:sub>
                            <m:sup>
                              <m:r>
                                <a:rPr lang="en-US" sz="2400" b="0" i="1" smtClean="0">
                                  <a:solidFill>
                                    <a:schemeClr val="tx1">
                                      <a:lumMod val="65000"/>
                                      <a:lumOff val="35000"/>
                                    </a:schemeClr>
                                  </a:solidFill>
                                  <a:latin typeface="Cambria Math" panose="02040503050406030204" pitchFamily="18" charset="0"/>
                                </a:rPr>
                                <m:t>𝑇</m:t>
                              </m:r>
                            </m:sup>
                          </m:sSubSup>
                        </m:e>
                      </m:d>
                      <m:d>
                        <m:dPr>
                          <m:begChr m:val="‖"/>
                          <m:endChr m:val="‖"/>
                          <m:ctrlPr>
                            <a:rPr lang="en-US" sz="2400" b="0" i="1" smtClean="0">
                              <a:solidFill>
                                <a:schemeClr val="tx1">
                                  <a:lumMod val="65000"/>
                                  <a:lumOff val="35000"/>
                                </a:schemeClr>
                              </a:solidFill>
                              <a:latin typeface="Cambria Math" panose="02040503050406030204" pitchFamily="18" charset="0"/>
                            </a:rPr>
                          </m:ctrlPr>
                        </m:dPr>
                        <m:e>
                          <m:r>
                            <a:rPr lang="en-US" sz="2400" b="0" i="1" smtClean="0">
                              <a:solidFill>
                                <a:schemeClr val="tx1">
                                  <a:lumMod val="65000"/>
                                  <a:lumOff val="35000"/>
                                </a:schemeClr>
                              </a:solidFill>
                              <a:latin typeface="Cambria Math" panose="02040503050406030204" pitchFamily="18" charset="0"/>
                            </a:rPr>
                            <m:t>𝐵</m:t>
                          </m:r>
                          <m:sSub>
                            <m:sSubPr>
                              <m:ctrlPr>
                                <a:rPr lang="en-US" sz="2400" b="0" i="1" smtClean="0">
                                  <a:solidFill>
                                    <a:schemeClr val="tx1">
                                      <a:lumMod val="65000"/>
                                      <a:lumOff val="35000"/>
                                    </a:schemeClr>
                                  </a:solidFill>
                                  <a:latin typeface="Cambria Math" panose="02040503050406030204" pitchFamily="18" charset="0"/>
                                </a:rPr>
                              </m:ctrlPr>
                            </m:sSubPr>
                            <m:e>
                              <m:r>
                                <a:rPr lang="en-US" altLang="zh-CN" sz="2400" b="1">
                                  <a:solidFill>
                                    <a:schemeClr val="tx1">
                                      <a:lumMod val="65000"/>
                                      <a:lumOff val="35000"/>
                                    </a:schemeClr>
                                  </a:solidFill>
                                  <a:latin typeface="Cambria Math" panose="02040503050406030204" pitchFamily="18" charset="0"/>
                                </a:rPr>
                                <m:t>𝐚</m:t>
                              </m:r>
                            </m:e>
                            <m:sub>
                              <m:r>
                                <a:rPr lang="en-US" sz="2400" b="0" i="1" smtClean="0">
                                  <a:solidFill>
                                    <a:schemeClr val="tx1">
                                      <a:lumMod val="65000"/>
                                      <a:lumOff val="35000"/>
                                    </a:schemeClr>
                                  </a:solidFill>
                                  <a:latin typeface="Cambria Math" panose="02040503050406030204" pitchFamily="18" charset="0"/>
                                </a:rPr>
                                <m:t>𝑖</m:t>
                              </m:r>
                            </m:sub>
                          </m:sSub>
                        </m:e>
                      </m:d>
                      <m:r>
                        <a:rPr lang="en-US" sz="2400" b="0" i="1" smtClean="0">
                          <a:solidFill>
                            <a:schemeClr val="tx1">
                              <a:lumMod val="65000"/>
                              <a:lumOff val="35000"/>
                            </a:schemeClr>
                          </a:solidFill>
                          <a:latin typeface="Cambria Math" panose="02040503050406030204" pitchFamily="18" charset="0"/>
                        </a:rPr>
                        <m:t>=</m:t>
                      </m:r>
                      <m:rad>
                        <m:radPr>
                          <m:degHide m:val="on"/>
                          <m:ctrlPr>
                            <a:rPr lang="en-US" sz="2400" b="0" i="1" smtClean="0">
                              <a:solidFill>
                                <a:schemeClr val="tx1">
                                  <a:lumMod val="65000"/>
                                  <a:lumOff val="35000"/>
                                </a:schemeClr>
                              </a:solidFill>
                              <a:latin typeface="Cambria Math" panose="02040503050406030204" pitchFamily="18" charset="0"/>
                            </a:rPr>
                          </m:ctrlPr>
                        </m:radPr>
                        <m:deg/>
                        <m:e>
                          <m:d>
                            <m:dPr>
                              <m:ctrlPr>
                                <a:rPr lang="en-US" sz="2400" b="0" i="1" smtClean="0">
                                  <a:solidFill>
                                    <a:schemeClr val="tx1">
                                      <a:lumMod val="65000"/>
                                      <a:lumOff val="35000"/>
                                    </a:schemeClr>
                                  </a:solidFill>
                                  <a:latin typeface="Cambria Math" panose="02040503050406030204" pitchFamily="18" charset="0"/>
                                </a:rPr>
                              </m:ctrlPr>
                            </m:dPr>
                            <m:e>
                              <m:sSubSup>
                                <m:sSubSupPr>
                                  <m:ctrlPr>
                                    <a:rPr lang="en-US" sz="2400" b="0" i="1" smtClean="0">
                                      <a:solidFill>
                                        <a:schemeClr val="tx1">
                                          <a:lumMod val="65000"/>
                                          <a:lumOff val="35000"/>
                                        </a:schemeClr>
                                      </a:solidFill>
                                      <a:latin typeface="Cambria Math" panose="02040503050406030204" pitchFamily="18" charset="0"/>
                                    </a:rPr>
                                  </m:ctrlPr>
                                </m:sSubSupPr>
                                <m:e>
                                  <m:r>
                                    <a:rPr lang="en-US" altLang="zh-CN" sz="2400" b="1">
                                      <a:solidFill>
                                        <a:schemeClr val="tx1">
                                          <a:lumMod val="65000"/>
                                          <a:lumOff val="35000"/>
                                        </a:schemeClr>
                                      </a:solidFill>
                                      <a:latin typeface="Cambria Math" panose="02040503050406030204" pitchFamily="18" charset="0"/>
                                    </a:rPr>
                                    <m:t>𝐚</m:t>
                                  </m:r>
                                </m:e>
                                <m:sub>
                                  <m:r>
                                    <a:rPr lang="en-US" sz="2400" b="0" i="1" smtClean="0">
                                      <a:solidFill>
                                        <a:schemeClr val="tx1">
                                          <a:lumMod val="65000"/>
                                          <a:lumOff val="35000"/>
                                        </a:schemeClr>
                                      </a:solidFill>
                                      <a:latin typeface="Cambria Math" panose="02040503050406030204" pitchFamily="18" charset="0"/>
                                    </a:rPr>
                                    <m:t>𝑖</m:t>
                                  </m:r>
                                </m:sub>
                                <m:sup>
                                  <m:r>
                                    <a:rPr lang="en-US" sz="2400" b="0" i="1" smtClean="0">
                                      <a:solidFill>
                                        <a:schemeClr val="tx1">
                                          <a:lumMod val="65000"/>
                                          <a:lumOff val="35000"/>
                                        </a:schemeClr>
                                      </a:solidFill>
                                      <a:latin typeface="Cambria Math" panose="02040503050406030204" pitchFamily="18" charset="0"/>
                                    </a:rPr>
                                    <m:t>𝑇</m:t>
                                  </m:r>
                                </m:sup>
                              </m:sSubSup>
                              <m:sSub>
                                <m:sSubPr>
                                  <m:ctrlPr>
                                    <a:rPr lang="en-US" sz="2400" b="0" i="1" smtClean="0">
                                      <a:solidFill>
                                        <a:schemeClr val="tx1">
                                          <a:lumMod val="65000"/>
                                          <a:lumOff val="35000"/>
                                        </a:schemeClr>
                                      </a:solidFill>
                                      <a:latin typeface="Cambria Math" panose="02040503050406030204" pitchFamily="18" charset="0"/>
                                    </a:rPr>
                                  </m:ctrlPr>
                                </m:sSubPr>
                                <m:e>
                                  <m:r>
                                    <a:rPr lang="en-US" altLang="zh-CN" sz="2400" b="1">
                                      <a:solidFill>
                                        <a:schemeClr val="tx1">
                                          <a:lumMod val="65000"/>
                                          <a:lumOff val="35000"/>
                                        </a:schemeClr>
                                      </a:solidFill>
                                      <a:latin typeface="Cambria Math" panose="02040503050406030204" pitchFamily="18" charset="0"/>
                                    </a:rPr>
                                    <m:t>𝐚</m:t>
                                  </m:r>
                                </m:e>
                                <m:sub>
                                  <m:r>
                                    <a:rPr lang="en-US" sz="2400" b="0" i="1" smtClean="0">
                                      <a:solidFill>
                                        <a:schemeClr val="tx1">
                                          <a:lumMod val="65000"/>
                                          <a:lumOff val="35000"/>
                                        </a:schemeClr>
                                      </a:solidFill>
                                      <a:latin typeface="Cambria Math" panose="02040503050406030204" pitchFamily="18" charset="0"/>
                                    </a:rPr>
                                    <m:t>𝑖</m:t>
                                  </m:r>
                                </m:sub>
                              </m:sSub>
                            </m:e>
                          </m:d>
                          <m:d>
                            <m:dPr>
                              <m:ctrlPr>
                                <a:rPr lang="en-US" sz="2400" b="0" i="1" smtClean="0">
                                  <a:solidFill>
                                    <a:schemeClr val="tx1">
                                      <a:lumMod val="65000"/>
                                      <a:lumOff val="35000"/>
                                    </a:schemeClr>
                                  </a:solidFill>
                                  <a:latin typeface="Cambria Math" panose="02040503050406030204" pitchFamily="18" charset="0"/>
                                </a:rPr>
                              </m:ctrlPr>
                            </m:dPr>
                            <m:e>
                              <m:sSubSup>
                                <m:sSubSupPr>
                                  <m:ctrlPr>
                                    <a:rPr lang="en-US" sz="2400" b="0" i="1" smtClean="0">
                                      <a:solidFill>
                                        <a:schemeClr val="tx1">
                                          <a:lumMod val="65000"/>
                                          <a:lumOff val="35000"/>
                                        </a:schemeClr>
                                      </a:solidFill>
                                      <a:latin typeface="Cambria Math" panose="02040503050406030204" pitchFamily="18" charset="0"/>
                                    </a:rPr>
                                  </m:ctrlPr>
                                </m:sSubSupPr>
                                <m:e>
                                  <m:r>
                                    <a:rPr lang="en-US" altLang="zh-CN" sz="2400" b="1">
                                      <a:solidFill>
                                        <a:schemeClr val="tx1">
                                          <a:lumMod val="65000"/>
                                          <a:lumOff val="35000"/>
                                        </a:schemeClr>
                                      </a:solidFill>
                                      <a:latin typeface="Cambria Math" panose="02040503050406030204" pitchFamily="18" charset="0"/>
                                    </a:rPr>
                                    <m:t>𝐚</m:t>
                                  </m:r>
                                </m:e>
                                <m:sub>
                                  <m:r>
                                    <a:rPr lang="en-US" sz="2400" b="0" i="1" smtClean="0">
                                      <a:solidFill>
                                        <a:schemeClr val="tx1">
                                          <a:lumMod val="65000"/>
                                          <a:lumOff val="35000"/>
                                        </a:schemeClr>
                                      </a:solidFill>
                                      <a:latin typeface="Cambria Math" panose="02040503050406030204" pitchFamily="18" charset="0"/>
                                    </a:rPr>
                                    <m:t>𝑖</m:t>
                                  </m:r>
                                </m:sub>
                                <m:sup>
                                  <m:r>
                                    <a:rPr lang="en-US" sz="2400" b="0" i="1" smtClean="0">
                                      <a:solidFill>
                                        <a:schemeClr val="tx1">
                                          <a:lumMod val="65000"/>
                                          <a:lumOff val="35000"/>
                                        </a:schemeClr>
                                      </a:solidFill>
                                      <a:latin typeface="Cambria Math" panose="02040503050406030204" pitchFamily="18" charset="0"/>
                                    </a:rPr>
                                    <m:t>𝑇</m:t>
                                  </m:r>
                                </m:sup>
                              </m:sSubSup>
                              <m:sSup>
                                <m:sSupPr>
                                  <m:ctrlPr>
                                    <a:rPr lang="en-US" sz="2400" b="0" i="1" smtClean="0">
                                      <a:solidFill>
                                        <a:schemeClr val="tx1">
                                          <a:lumMod val="65000"/>
                                          <a:lumOff val="35000"/>
                                        </a:schemeClr>
                                      </a:solidFill>
                                      <a:latin typeface="Cambria Math" panose="02040503050406030204" pitchFamily="18" charset="0"/>
                                    </a:rPr>
                                  </m:ctrlPr>
                                </m:sSupPr>
                                <m:e>
                                  <m:r>
                                    <a:rPr lang="en-US" sz="2400" b="0" i="1" smtClean="0">
                                      <a:solidFill>
                                        <a:schemeClr val="tx1">
                                          <a:lumMod val="65000"/>
                                          <a:lumOff val="35000"/>
                                        </a:schemeClr>
                                      </a:solidFill>
                                      <a:latin typeface="Cambria Math" panose="02040503050406030204" pitchFamily="18" charset="0"/>
                                    </a:rPr>
                                    <m:t>𝐵</m:t>
                                  </m:r>
                                </m:e>
                                <m:sup>
                                  <m:r>
                                    <a:rPr lang="en-US" sz="2400" b="0" i="1" smtClean="0">
                                      <a:solidFill>
                                        <a:schemeClr val="tx1">
                                          <a:lumMod val="65000"/>
                                          <a:lumOff val="35000"/>
                                        </a:schemeClr>
                                      </a:solidFill>
                                      <a:latin typeface="Cambria Math" panose="02040503050406030204" pitchFamily="18" charset="0"/>
                                    </a:rPr>
                                    <m:t>𝑇</m:t>
                                  </m:r>
                                </m:sup>
                              </m:sSup>
                              <m:r>
                                <a:rPr lang="en-US" sz="2400" b="0" i="1" smtClean="0">
                                  <a:solidFill>
                                    <a:schemeClr val="tx1">
                                      <a:lumMod val="65000"/>
                                      <a:lumOff val="35000"/>
                                    </a:schemeClr>
                                  </a:solidFill>
                                  <a:latin typeface="Cambria Math" panose="02040503050406030204" pitchFamily="18" charset="0"/>
                                </a:rPr>
                                <m:t>𝐵</m:t>
                              </m:r>
                              <m:sSub>
                                <m:sSubPr>
                                  <m:ctrlPr>
                                    <a:rPr lang="en-US" sz="2400" b="0" i="1" smtClean="0">
                                      <a:solidFill>
                                        <a:schemeClr val="tx1">
                                          <a:lumMod val="65000"/>
                                          <a:lumOff val="35000"/>
                                        </a:schemeClr>
                                      </a:solidFill>
                                      <a:latin typeface="Cambria Math" panose="02040503050406030204" pitchFamily="18" charset="0"/>
                                    </a:rPr>
                                  </m:ctrlPr>
                                </m:sSubPr>
                                <m:e>
                                  <m:r>
                                    <a:rPr lang="en-US" altLang="zh-CN" sz="2400" b="1">
                                      <a:solidFill>
                                        <a:schemeClr val="tx1">
                                          <a:lumMod val="65000"/>
                                          <a:lumOff val="35000"/>
                                        </a:schemeClr>
                                      </a:solidFill>
                                      <a:latin typeface="Cambria Math" panose="02040503050406030204" pitchFamily="18" charset="0"/>
                                    </a:rPr>
                                    <m:t>𝐚</m:t>
                                  </m:r>
                                </m:e>
                                <m:sub>
                                  <m:r>
                                    <a:rPr lang="en-US" sz="2400" b="0" i="1" smtClean="0">
                                      <a:solidFill>
                                        <a:schemeClr val="tx1">
                                          <a:lumMod val="65000"/>
                                          <a:lumOff val="35000"/>
                                        </a:schemeClr>
                                      </a:solidFill>
                                      <a:latin typeface="Cambria Math" panose="02040503050406030204" pitchFamily="18" charset="0"/>
                                    </a:rPr>
                                    <m:t>𝑖</m:t>
                                  </m:r>
                                </m:sub>
                              </m:sSub>
                            </m:e>
                          </m:d>
                        </m:e>
                      </m:rad>
                      <m:r>
                        <a:rPr lang="en-US" sz="2400" b="0" i="1" smtClean="0">
                          <a:solidFill>
                            <a:schemeClr val="tx1">
                              <a:lumMod val="65000"/>
                              <a:lumOff val="35000"/>
                            </a:schemeClr>
                          </a:solidFill>
                          <a:latin typeface="Cambria Math" panose="02040503050406030204" pitchFamily="18" charset="0"/>
                        </a:rPr>
                        <m:t>=</m:t>
                      </m:r>
                      <m:sSubSup>
                        <m:sSubSupPr>
                          <m:ctrlPr>
                            <a:rPr lang="en-US" sz="2400" b="0" i="1" smtClean="0">
                              <a:solidFill>
                                <a:schemeClr val="tx1">
                                  <a:lumMod val="65000"/>
                                  <a:lumOff val="35000"/>
                                </a:schemeClr>
                              </a:solidFill>
                              <a:latin typeface="Cambria Math" panose="02040503050406030204" pitchFamily="18" charset="0"/>
                            </a:rPr>
                          </m:ctrlPr>
                        </m:sSubSupPr>
                        <m:e>
                          <m:r>
                            <a:rPr lang="en-US" altLang="zh-CN" sz="2400" b="1">
                              <a:solidFill>
                                <a:schemeClr val="tx1">
                                  <a:lumMod val="65000"/>
                                  <a:lumOff val="35000"/>
                                </a:schemeClr>
                              </a:solidFill>
                              <a:latin typeface="Cambria Math" panose="02040503050406030204" pitchFamily="18" charset="0"/>
                            </a:rPr>
                            <m:t>𝐚</m:t>
                          </m:r>
                        </m:e>
                        <m:sub>
                          <m:r>
                            <a:rPr lang="en-US" sz="2400" b="0" i="1" smtClean="0">
                              <a:solidFill>
                                <a:schemeClr val="tx1">
                                  <a:lumMod val="65000"/>
                                  <a:lumOff val="35000"/>
                                </a:schemeClr>
                              </a:solidFill>
                              <a:latin typeface="Cambria Math" panose="02040503050406030204" pitchFamily="18" charset="0"/>
                            </a:rPr>
                            <m:t>𝑖</m:t>
                          </m:r>
                        </m:sub>
                        <m:sup>
                          <m:r>
                            <a:rPr lang="en-US" sz="2400" b="0" i="1" smtClean="0">
                              <a:solidFill>
                                <a:schemeClr val="tx1">
                                  <a:lumMod val="65000"/>
                                  <a:lumOff val="35000"/>
                                </a:schemeClr>
                              </a:solidFill>
                              <a:latin typeface="Cambria Math" panose="02040503050406030204" pitchFamily="18" charset="0"/>
                            </a:rPr>
                            <m:t>𝑇</m:t>
                          </m:r>
                        </m:sup>
                      </m:sSubSup>
                      <m:sSub>
                        <m:sSubPr>
                          <m:ctrlPr>
                            <a:rPr lang="en-US" sz="2400" b="0" i="1" smtClean="0">
                              <a:solidFill>
                                <a:schemeClr val="tx1">
                                  <a:lumMod val="65000"/>
                                  <a:lumOff val="35000"/>
                                </a:schemeClr>
                              </a:solidFill>
                              <a:latin typeface="Cambria Math" panose="02040503050406030204" pitchFamily="18" charset="0"/>
                            </a:rPr>
                          </m:ctrlPr>
                        </m:sSubPr>
                        <m:e>
                          <m:r>
                            <a:rPr lang="en-US" altLang="zh-CN" sz="2400" b="1">
                              <a:solidFill>
                                <a:schemeClr val="tx1">
                                  <a:lumMod val="65000"/>
                                  <a:lumOff val="35000"/>
                                </a:schemeClr>
                              </a:solidFill>
                              <a:latin typeface="Cambria Math" panose="02040503050406030204" pitchFamily="18" charset="0"/>
                            </a:rPr>
                            <m:t>𝐚</m:t>
                          </m:r>
                        </m:e>
                        <m:sub>
                          <m:r>
                            <a:rPr lang="en-US" sz="2400" b="0" i="1" smtClean="0">
                              <a:solidFill>
                                <a:schemeClr val="tx1">
                                  <a:lumMod val="65000"/>
                                  <a:lumOff val="35000"/>
                                </a:schemeClr>
                              </a:solidFill>
                              <a:latin typeface="Cambria Math" panose="02040503050406030204" pitchFamily="18" charset="0"/>
                            </a:rPr>
                            <m:t>𝑖</m:t>
                          </m:r>
                        </m:sub>
                      </m:sSub>
                    </m:oMath>
                  </m:oMathPara>
                </a14:m>
                <a:endParaRPr lang="en-US" sz="2400" dirty="0">
                  <a:solidFill>
                    <a:schemeClr val="tx1">
                      <a:lumMod val="65000"/>
                      <a:lumOff val="35000"/>
                    </a:schemeClr>
                  </a:solidFill>
                </a:endParaRPr>
              </a:p>
            </p:txBody>
          </p:sp>
        </mc:Choice>
        <mc:Fallback xmlns="">
          <p:sp>
            <p:nvSpPr>
              <p:cNvPr id="9" name="矩形 8"/>
              <p:cNvSpPr>
                <a:spLocks noRot="1" noChangeAspect="1" noMove="1" noResize="1" noEditPoints="1" noAdjustHandles="1" noChangeArrowheads="1" noChangeShapeType="1" noTextEdit="1"/>
              </p:cNvSpPr>
              <p:nvPr/>
            </p:nvSpPr>
            <p:spPr>
              <a:xfrm>
                <a:off x="943566" y="1290653"/>
                <a:ext cx="7309117" cy="843885"/>
              </a:xfrm>
              <a:prstGeom prst="rect">
                <a:avLst/>
              </a:prstGeom>
              <a:blipFill rotWithShape="0">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513444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Procrustes analysis</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587829" y="856988"/>
                <a:ext cx="8020594" cy="5602797"/>
              </a:xfrm>
            </p:spPr>
            <p:txBody>
              <a:bodyPr>
                <a:normAutofit/>
              </a:bodyPr>
              <a:lstStyle/>
              <a:p>
                <a:r>
                  <a:rPr lang="en-US" dirty="0" smtClean="0"/>
                  <a:t>Consider the SVD of </a:t>
                </a:r>
                <a:r>
                  <a:rPr lang="en-US" i="1" dirty="0" smtClean="0">
                    <a:latin typeface="Times New Roman" panose="02020603050405020304" pitchFamily="18" charset="0"/>
                    <a:cs typeface="Times New Roman" panose="02020603050405020304" pitchFamily="18" charset="0"/>
                  </a:rPr>
                  <a:t>H</a:t>
                </a:r>
              </a:p>
              <a:p>
                <a:endParaRPr lang="en-US" dirty="0"/>
              </a:p>
              <a:p>
                <a:endParaRPr lang="en-US" sz="1800" dirty="0" smtClean="0"/>
              </a:p>
              <a:p>
                <a:r>
                  <a:rPr lang="en-US" dirty="0" smtClean="0"/>
                  <a:t>According </a:t>
                </a:r>
                <a:r>
                  <a:rPr lang="en-US" dirty="0"/>
                  <a:t>to the property of SVD, </a:t>
                </a:r>
                <a:r>
                  <a:rPr lang="en-US" i="1" dirty="0">
                    <a:latin typeface="Times New Roman" panose="02020603050405020304" pitchFamily="18" charset="0"/>
                    <a:cs typeface="Times New Roman" panose="02020603050405020304" pitchFamily="18" charset="0"/>
                  </a:rPr>
                  <a:t>U</a:t>
                </a:r>
                <a:r>
                  <a:rPr lang="en-US" i="1" dirty="0"/>
                  <a:t> </a:t>
                </a:r>
                <a:r>
                  <a:rPr lang="en-US" dirty="0"/>
                  <a:t>and </a:t>
                </a:r>
                <a:r>
                  <a:rPr lang="en-US" i="1" dirty="0">
                    <a:latin typeface="Times New Roman" panose="02020603050405020304" pitchFamily="18" charset="0"/>
                    <a:cs typeface="Times New Roman" panose="02020603050405020304" pitchFamily="18" charset="0"/>
                  </a:rPr>
                  <a:t>V</a:t>
                </a:r>
                <a:r>
                  <a:rPr lang="en-US" i="1" dirty="0"/>
                  <a:t> </a:t>
                </a:r>
                <a:r>
                  <a:rPr lang="en-US" dirty="0"/>
                  <a:t>are orthogonal matrices, and </a:t>
                </a:r>
                <a:r>
                  <a:rPr lang="en-US" dirty="0">
                    <a:latin typeface="Times New Roman" panose="02020603050405020304" pitchFamily="18" charset="0"/>
                    <a:cs typeface="Times New Roman" panose="02020603050405020304" pitchFamily="18" charset="0"/>
                  </a:rPr>
                  <a:t>Λ</a:t>
                </a:r>
                <a:r>
                  <a:rPr lang="en-US" i="1" dirty="0"/>
                  <a:t> </a:t>
                </a:r>
                <a:r>
                  <a:rPr lang="en-US" dirty="0"/>
                  <a:t>is a diagonal matrix with nonnegative </a:t>
                </a:r>
                <a:r>
                  <a:rPr lang="en-US" dirty="0" smtClean="0"/>
                  <a:t>elements</a:t>
                </a:r>
              </a:p>
              <a:p>
                <a:r>
                  <a:rPr lang="en-US" dirty="0"/>
                  <a:t>Now let </a:t>
                </a:r>
                <a14:m>
                  <m:oMath xmlns:m="http://schemas.openxmlformats.org/officeDocument/2006/math">
                    <m:r>
                      <a:rPr lang="en-US" b="0" i="1" smtClean="0">
                        <a:solidFill>
                          <a:srgbClr val="000000"/>
                        </a:solidFill>
                        <a:latin typeface="Cambria Math" panose="02040503050406030204" pitchFamily="18" charset="0"/>
                      </a:rPr>
                      <m:t>𝑋</m:t>
                    </m:r>
                    <m:r>
                      <a:rPr lang="en-US" b="0" i="0"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𝑉</m:t>
                    </m:r>
                    <m:sSup>
                      <m:sSupPr>
                        <m:ctrlPr>
                          <a:rPr lang="en-US" b="0" i="1" smtClean="0">
                            <a:solidFill>
                              <a:srgbClr val="000000"/>
                            </a:solidFill>
                            <a:latin typeface="Cambria Math" panose="02040503050406030204" pitchFamily="18" charset="0"/>
                            <a:ea typeface="Cambria Math" panose="02040503050406030204" pitchFamily="18" charset="0"/>
                          </a:rPr>
                        </m:ctrlPr>
                      </m:sSupPr>
                      <m:e>
                        <m:r>
                          <a:rPr lang="en-US" b="0" i="1" smtClean="0">
                            <a:solidFill>
                              <a:srgbClr val="000000"/>
                            </a:solidFill>
                            <a:latin typeface="Cambria Math" panose="02040503050406030204" pitchFamily="18" charset="0"/>
                            <a:ea typeface="Cambria Math" panose="02040503050406030204" pitchFamily="18" charset="0"/>
                          </a:rPr>
                          <m:t>𝑈</m:t>
                        </m:r>
                      </m:e>
                      <m:sup>
                        <m:r>
                          <a:rPr lang="en-US" b="0" i="1" smtClean="0">
                            <a:solidFill>
                              <a:srgbClr val="000000"/>
                            </a:solidFill>
                            <a:latin typeface="Cambria Math" panose="02040503050406030204" pitchFamily="18" charset="0"/>
                            <a:ea typeface="Cambria Math" panose="02040503050406030204" pitchFamily="18" charset="0"/>
                          </a:rPr>
                          <m:t>𝑇</m:t>
                        </m:r>
                      </m:sup>
                    </m:sSup>
                  </m:oMath>
                </a14:m>
                <a:endParaRPr lang="en-US" dirty="0" smtClean="0"/>
              </a:p>
              <a:p>
                <a:r>
                  <a:rPr lang="en-US" dirty="0"/>
                  <a:t>We have </a:t>
                </a:r>
                <a14:m>
                  <m:oMath xmlns:m="http://schemas.openxmlformats.org/officeDocument/2006/math">
                    <m:r>
                      <a:rPr lang="en-US" i="1">
                        <a:solidFill>
                          <a:srgbClr val="000000"/>
                        </a:solidFill>
                        <a:latin typeface="Cambria Math" panose="02040503050406030204" pitchFamily="18" charset="0"/>
                      </a:rPr>
                      <m:t>𝑋</m:t>
                    </m:r>
                    <m:r>
                      <a:rPr lang="en-US" b="0" i="1" smtClean="0">
                        <a:solidFill>
                          <a:srgbClr val="000000"/>
                        </a:solidFill>
                        <a:latin typeface="Cambria Math" panose="02040503050406030204" pitchFamily="18" charset="0"/>
                      </a:rPr>
                      <m:t>𝐻</m:t>
                    </m:r>
                    <m:r>
                      <a:rPr lang="en-US">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ea typeface="Cambria Math" panose="02040503050406030204" pitchFamily="18" charset="0"/>
                          </a:rPr>
                        </m:ctrlPr>
                      </m:sSupPr>
                      <m:e>
                        <m:r>
                          <a:rPr lang="en-US" b="0" i="1" smtClean="0">
                            <a:solidFill>
                              <a:srgbClr val="000000"/>
                            </a:solidFill>
                            <a:latin typeface="Cambria Math" panose="02040503050406030204" pitchFamily="18" charset="0"/>
                            <a:ea typeface="Cambria Math" panose="02040503050406030204" pitchFamily="18" charset="0"/>
                          </a:rPr>
                          <m:t>𝑉𝑈</m:t>
                        </m:r>
                      </m:e>
                      <m:sup>
                        <m:r>
                          <a:rPr lang="en-US" i="1">
                            <a:solidFill>
                              <a:srgbClr val="000000"/>
                            </a:solidFill>
                            <a:latin typeface="Cambria Math" panose="02040503050406030204" pitchFamily="18" charset="0"/>
                            <a:ea typeface="Cambria Math" panose="02040503050406030204" pitchFamily="18" charset="0"/>
                          </a:rPr>
                          <m:t>𝑇</m:t>
                        </m:r>
                      </m:sup>
                    </m:sSup>
                    <m:r>
                      <a:rPr lang="en-US" b="0" i="1" smtClean="0">
                        <a:solidFill>
                          <a:srgbClr val="000000"/>
                        </a:solidFill>
                        <a:latin typeface="Cambria Math" panose="02040503050406030204" pitchFamily="18" charset="0"/>
                        <a:ea typeface="Cambria Math" panose="02040503050406030204" pitchFamily="18" charset="0"/>
                      </a:rPr>
                      <m:t>𝑈</m:t>
                    </m:r>
                    <m:r>
                      <m:rPr>
                        <m:sty m:val="p"/>
                      </m:rPr>
                      <a:rPr lang="en-US" b="0" i="0" smtClean="0">
                        <a:solidFill>
                          <a:srgbClr val="000000"/>
                        </a:solidFill>
                        <a:latin typeface="Cambria Math" panose="02040503050406030204" pitchFamily="18" charset="0"/>
                        <a:ea typeface="Cambria Math" panose="02040503050406030204" pitchFamily="18" charset="0"/>
                      </a:rPr>
                      <m:t>Λ</m:t>
                    </m:r>
                    <m:sSup>
                      <m:sSupPr>
                        <m:ctrlPr>
                          <a:rPr lang="en-US" b="0" i="1" smtClean="0">
                            <a:solidFill>
                              <a:srgbClr val="000000"/>
                            </a:solidFill>
                            <a:latin typeface="Cambria Math" panose="02040503050406030204" pitchFamily="18" charset="0"/>
                            <a:ea typeface="Cambria Math" panose="02040503050406030204" pitchFamily="18" charset="0"/>
                          </a:rPr>
                        </m:ctrlPr>
                      </m:sSupPr>
                      <m:e>
                        <m:r>
                          <a:rPr lang="en-US" b="0" i="1" smtClean="0">
                            <a:solidFill>
                              <a:srgbClr val="000000"/>
                            </a:solidFill>
                            <a:latin typeface="Cambria Math" panose="02040503050406030204" pitchFamily="18" charset="0"/>
                            <a:ea typeface="Cambria Math" panose="02040503050406030204" pitchFamily="18" charset="0"/>
                          </a:rPr>
                          <m:t>𝑉</m:t>
                        </m:r>
                      </m:e>
                      <m:sup>
                        <m:r>
                          <a:rPr lang="en-US" b="0" i="1" smtClean="0">
                            <a:solidFill>
                              <a:srgbClr val="000000"/>
                            </a:solidFill>
                            <a:latin typeface="Cambria Math" panose="02040503050406030204" pitchFamily="18" charset="0"/>
                            <a:ea typeface="Cambria Math" panose="02040503050406030204" pitchFamily="18" charset="0"/>
                          </a:rPr>
                          <m:t>𝑇</m:t>
                        </m:r>
                      </m:sup>
                    </m:sSup>
                    <m:r>
                      <a:rPr lang="en-US" b="0" i="1" smtClean="0">
                        <a:solidFill>
                          <a:srgbClr val="000000"/>
                        </a:solidFill>
                        <a:latin typeface="Cambria Math" panose="02040503050406030204" pitchFamily="18" charset="0"/>
                        <a:ea typeface="Cambria Math" panose="02040503050406030204" pitchFamily="18" charset="0"/>
                      </a:rPr>
                      <m:t>=</m:t>
                    </m:r>
                    <m:r>
                      <a:rPr lang="en-US" b="0" i="1" smtClean="0">
                        <a:solidFill>
                          <a:srgbClr val="000000"/>
                        </a:solidFill>
                        <a:latin typeface="Cambria Math" panose="02040503050406030204" pitchFamily="18" charset="0"/>
                        <a:ea typeface="Cambria Math" panose="02040503050406030204" pitchFamily="18" charset="0"/>
                      </a:rPr>
                      <m:t>𝑉</m:t>
                    </m:r>
                    <m:r>
                      <m:rPr>
                        <m:sty m:val="p"/>
                      </m:rPr>
                      <a:rPr lang="en-US" b="0" i="0" smtClean="0">
                        <a:solidFill>
                          <a:srgbClr val="000000"/>
                        </a:solidFill>
                        <a:latin typeface="Cambria Math" panose="02040503050406030204" pitchFamily="18" charset="0"/>
                        <a:ea typeface="Cambria Math" panose="02040503050406030204" pitchFamily="18" charset="0"/>
                      </a:rPr>
                      <m:t>Λ</m:t>
                    </m:r>
                    <m:sSup>
                      <m:sSupPr>
                        <m:ctrlPr>
                          <a:rPr lang="en-US" b="0" i="1" smtClean="0">
                            <a:solidFill>
                              <a:srgbClr val="000000"/>
                            </a:solidFill>
                            <a:latin typeface="Cambria Math" panose="02040503050406030204" pitchFamily="18" charset="0"/>
                            <a:ea typeface="Cambria Math" panose="02040503050406030204" pitchFamily="18" charset="0"/>
                          </a:rPr>
                        </m:ctrlPr>
                      </m:sSupPr>
                      <m:e>
                        <m:r>
                          <a:rPr lang="en-US" b="0" i="1" smtClean="0">
                            <a:solidFill>
                              <a:srgbClr val="000000"/>
                            </a:solidFill>
                            <a:latin typeface="Cambria Math" panose="02040503050406030204" pitchFamily="18" charset="0"/>
                            <a:ea typeface="Cambria Math" panose="02040503050406030204" pitchFamily="18" charset="0"/>
                          </a:rPr>
                          <m:t>𝑉</m:t>
                        </m:r>
                      </m:e>
                      <m:sup>
                        <m:r>
                          <a:rPr lang="en-US" b="0" i="1" smtClean="0">
                            <a:solidFill>
                              <a:srgbClr val="000000"/>
                            </a:solidFill>
                            <a:latin typeface="Cambria Math" panose="02040503050406030204" pitchFamily="18" charset="0"/>
                            <a:ea typeface="Cambria Math" panose="02040503050406030204" pitchFamily="18" charset="0"/>
                          </a:rPr>
                          <m:t>𝑇</m:t>
                        </m:r>
                      </m:sup>
                    </m:sSup>
                  </m:oMath>
                </a14:m>
                <a:r>
                  <a:rPr lang="en-US" dirty="0" smtClean="0"/>
                  <a:t> </a:t>
                </a:r>
                <a:r>
                  <a:rPr lang="en-US" dirty="0"/>
                  <a:t>which is positive semi-definite. </a:t>
                </a:r>
                <a:endParaRPr lang="en-US" dirty="0" smtClean="0"/>
              </a:p>
              <a:p>
                <a:r>
                  <a:rPr lang="en-US" dirty="0"/>
                  <a:t>Thus, from the lemma, we know: for any orthogonal matrix </a:t>
                </a:r>
                <a:r>
                  <a:rPr lang="en-US" i="1" dirty="0">
                    <a:latin typeface="Times New Roman" panose="02020603050405020304" pitchFamily="18" charset="0"/>
                    <a:cs typeface="Times New Roman" panose="02020603050405020304" pitchFamily="18" charset="0"/>
                  </a:rPr>
                  <a:t>B</a:t>
                </a:r>
                <a:r>
                  <a:rPr lang="en-US" dirty="0"/>
                  <a:t> </a:t>
                </a:r>
                <a:endParaRPr lang="en-US" dirty="0" smtClean="0"/>
              </a:p>
              <a:p>
                <a:pPr algn="ctr"/>
                <a14:m>
                  <m:oMath xmlns:m="http://schemas.openxmlformats.org/officeDocument/2006/math">
                    <m:r>
                      <a:rPr lang="en-US" b="0" i="1" smtClean="0">
                        <a:latin typeface="Cambria Math" panose="02040503050406030204" pitchFamily="18" charset="0"/>
                      </a:rPr>
                      <m:t>𝑡𝑟𝑎𝑐𝑒</m:t>
                    </m:r>
                    <m:d>
                      <m:dPr>
                        <m:ctrlPr>
                          <a:rPr lang="en-US" b="0" i="1" smtClean="0">
                            <a:latin typeface="Cambria Math" panose="02040503050406030204" pitchFamily="18" charset="0"/>
                          </a:rPr>
                        </m:ctrlPr>
                      </m:dPr>
                      <m:e>
                        <m:r>
                          <a:rPr lang="en-US" b="0" i="1" smtClean="0">
                            <a:latin typeface="Cambria Math" panose="02040503050406030204" pitchFamily="18" charset="0"/>
                          </a:rPr>
                          <m:t>𝑋𝐻</m:t>
                        </m:r>
                      </m:e>
                    </m:d>
                    <m:r>
                      <a:rPr lang="en-US" b="0" i="1" smtClean="0">
                        <a:latin typeface="Cambria Math" panose="02040503050406030204" pitchFamily="18" charset="0"/>
                      </a:rPr>
                      <m:t>≥</m:t>
                    </m:r>
                    <m:r>
                      <a:rPr lang="en-US" b="0" i="1" smtClean="0">
                        <a:latin typeface="Cambria Math" panose="02040503050406030204" pitchFamily="18" charset="0"/>
                      </a:rPr>
                      <m:t>𝑡𝑟𝑎𝑐𝑒</m:t>
                    </m:r>
                    <m:d>
                      <m:dPr>
                        <m:ctrlPr>
                          <a:rPr lang="en-US" b="0" i="1" smtClean="0">
                            <a:latin typeface="Cambria Math" panose="02040503050406030204" pitchFamily="18" charset="0"/>
                          </a:rPr>
                        </m:ctrlPr>
                      </m:dPr>
                      <m:e>
                        <m:r>
                          <a:rPr lang="en-US" b="0" i="1" smtClean="0">
                            <a:latin typeface="Cambria Math" panose="02040503050406030204" pitchFamily="18" charset="0"/>
                          </a:rPr>
                          <m:t>𝐵𝑋𝐻</m:t>
                        </m:r>
                      </m:e>
                    </m:d>
                  </m:oMath>
                </a14:m>
                <a:endParaRPr lang="en-US" b="0" dirty="0" smtClean="0"/>
              </a:p>
              <a:p>
                <a:pPr algn="ctr"/>
                <a:endParaRPr lang="en-US" sz="1600" dirty="0" smtClean="0"/>
              </a:p>
              <a:p>
                <a:pPr algn="ctr"/>
                <a14:m>
                  <m:oMath xmlns:m="http://schemas.openxmlformats.org/officeDocument/2006/math">
                    <m:r>
                      <a:rPr lang="en-US" b="0" i="1" smtClean="0">
                        <a:latin typeface="Cambria Math" panose="02040503050406030204" pitchFamily="18" charset="0"/>
                      </a:rPr>
                      <m:t>𝑡𝑟𝑎𝑐𝑒</m:t>
                    </m:r>
                    <m:d>
                      <m:dPr>
                        <m:ctrlPr>
                          <a:rPr lang="en-US" b="0" i="1" smtClean="0">
                            <a:latin typeface="Cambria Math" panose="02040503050406030204" pitchFamily="18" charset="0"/>
                          </a:rPr>
                        </m:ctrlPr>
                      </m:dPr>
                      <m:e>
                        <m:r>
                          <a:rPr lang="en-US" b="0" i="1" smtClean="0">
                            <a:latin typeface="Cambria Math" panose="02040503050406030204" pitchFamily="18" charset="0"/>
                          </a:rPr>
                          <m:t>𝑋𝐻</m:t>
                        </m:r>
                      </m:e>
                    </m:d>
                    <m:r>
                      <a:rPr lang="en-US" b="0" i="1" smtClean="0">
                        <a:latin typeface="Cambria Math" panose="02040503050406030204" pitchFamily="18" charset="0"/>
                      </a:rPr>
                      <m:t>≥</m:t>
                    </m:r>
                    <m:r>
                      <a:rPr lang="en-US" b="0" i="1" smtClean="0">
                        <a:latin typeface="Cambria Math" panose="02040503050406030204" pitchFamily="18" charset="0"/>
                      </a:rPr>
                      <m:t>𝑡𝑟𝑎𝑐𝑒</m:t>
                    </m:r>
                    <m:r>
                      <a:rPr lang="en-US" b="0" i="1" smtClean="0">
                        <a:latin typeface="Cambria Math" panose="02040503050406030204" pitchFamily="18" charset="0"/>
                      </a:rPr>
                      <m:t>(</m:t>
                    </m:r>
                    <m:r>
                      <m:rPr>
                        <m:sty m:val="p"/>
                      </m:rPr>
                      <a:rPr lang="en-US" b="0" i="0" smtClean="0">
                        <a:latin typeface="Cambria Math" panose="02040503050406030204" pitchFamily="18" charset="0"/>
                      </a:rPr>
                      <m:t>Ψ</m:t>
                    </m:r>
                    <m:r>
                      <a:rPr lang="en-US" b="0" i="1" smtClean="0">
                        <a:latin typeface="Cambria Math" panose="02040503050406030204" pitchFamily="18" charset="0"/>
                      </a:rPr>
                      <m:t>𝐻</m:t>
                    </m:r>
                    <m:r>
                      <a:rPr lang="en-US" b="0" i="1" smtClean="0">
                        <a:latin typeface="Cambria Math" panose="02040503050406030204" pitchFamily="18" charset="0"/>
                      </a:rPr>
                      <m:t>)</m:t>
                    </m:r>
                  </m:oMath>
                </a14:m>
                <a:endParaRPr lang="en-US" dirty="0" smtClean="0"/>
              </a:p>
              <a:p>
                <a:endParaRPr lang="en-US" dirty="0"/>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587829" y="856988"/>
                <a:ext cx="8020594" cy="5602797"/>
              </a:xfrm>
              <a:blipFill>
                <a:blip r:embed="rId2"/>
                <a:stretch>
                  <a:fillRect l="-1140" t="-1632" r="-1444"/>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67</a:t>
            </a:fld>
            <a:endParaRPr lang="en-US"/>
          </a:p>
        </p:txBody>
      </p:sp>
      <mc:AlternateContent xmlns:mc="http://schemas.openxmlformats.org/markup-compatibility/2006" xmlns:a14="http://schemas.microsoft.com/office/drawing/2010/main">
        <mc:Choice Requires="a14">
          <p:sp>
            <p:nvSpPr>
              <p:cNvPr id="7" name="矩形 6"/>
              <p:cNvSpPr/>
              <p:nvPr/>
            </p:nvSpPr>
            <p:spPr>
              <a:xfrm>
                <a:off x="2601027" y="1208110"/>
                <a:ext cx="3592586" cy="11308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0000"/>
                          </a:solidFill>
                          <a:latin typeface="Cambria Math" panose="02040503050406030204" pitchFamily="18" charset="0"/>
                          <a:ea typeface="Cambria Math" panose="02040503050406030204" pitchFamily="18" charset="0"/>
                        </a:rPr>
                        <m:t>𝐻</m:t>
                      </m:r>
                      <m:r>
                        <a:rPr lang="en-US" sz="2400" i="1">
                          <a:solidFill>
                            <a:srgbClr val="000000"/>
                          </a:solidFill>
                          <a:latin typeface="Cambria Math" panose="02040503050406030204" pitchFamily="18" charset="0"/>
                          <a:ea typeface="Cambria Math" panose="02040503050406030204" pitchFamily="18" charset="0"/>
                        </a:rPr>
                        <m:t>=</m:t>
                      </m:r>
                      <m:nary>
                        <m:naryPr>
                          <m:chr m:val="∑"/>
                          <m:ctrlPr>
                            <a:rPr lang="en-US" sz="2400" i="1">
                              <a:solidFill>
                                <a:srgbClr val="000000"/>
                              </a:solidFill>
                              <a:latin typeface="Cambria Math" panose="02040503050406030204" pitchFamily="18" charset="0"/>
                            </a:rPr>
                          </m:ctrlPr>
                        </m:naryPr>
                        <m:sub>
                          <m:r>
                            <m:rPr>
                              <m:brk m:alnAt="23"/>
                            </m:rPr>
                            <a:rPr lang="en-US" sz="2400" i="1">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=1</m:t>
                          </m:r>
                        </m:sub>
                        <m:sup>
                          <m:r>
                            <a:rPr lang="en-US" sz="2400" i="1">
                              <a:solidFill>
                                <a:srgbClr val="000000"/>
                              </a:solidFill>
                              <a:latin typeface="Cambria Math" panose="02040503050406030204" pitchFamily="18" charset="0"/>
                            </a:rPr>
                            <m:t>𝑁</m:t>
                          </m:r>
                        </m:sup>
                        <m:e>
                          <m:sSubSup>
                            <m:sSubSupPr>
                              <m:ctrlPr>
                                <a:rPr lang="en-US" sz="2400" i="1">
                                  <a:solidFill>
                                    <a:srgbClr val="000000"/>
                                  </a:solidFill>
                                  <a:latin typeface="Cambria Math" panose="02040503050406030204" pitchFamily="18" charset="0"/>
                                </a:rPr>
                              </m:ctrlPr>
                            </m:sSubSupPr>
                            <m:e>
                              <m:r>
                                <a:rPr lang="en-US" sz="2400" b="1" i="0">
                                  <a:solidFill>
                                    <a:srgbClr val="000000"/>
                                  </a:solidFill>
                                  <a:latin typeface="Cambria Math" panose="02040503050406030204" pitchFamily="18" charset="0"/>
                                </a:rPr>
                                <m:t>𝐧</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sSup>
                            <m:sSupPr>
                              <m:ctrlPr>
                                <a:rPr lang="en-US" sz="2400" i="1">
                                  <a:solidFill>
                                    <a:srgbClr val="000000"/>
                                  </a:solidFill>
                                  <a:latin typeface="Cambria Math" panose="02040503050406030204" pitchFamily="18" charset="0"/>
                                </a:rPr>
                              </m:ctrlPr>
                            </m:sSupPr>
                            <m:e>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panose="02040503050406030204" pitchFamily="18" charset="0"/>
                                    </a:rPr>
                                    <m:t>(</m:t>
                                  </m:r>
                                  <m:r>
                                    <a:rPr lang="en-US" sz="2400" b="1" i="0">
                                      <a:solidFill>
                                        <a:srgbClr val="000000"/>
                                      </a:solidFill>
                                      <a:latin typeface="Cambria Math" panose="02040503050406030204" pitchFamily="18" charset="0"/>
                                    </a:rPr>
                                    <m:t>𝐦</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r>
                                <a:rPr lang="en-US" sz="2400" i="1">
                                  <a:solidFill>
                                    <a:srgbClr val="000000"/>
                                  </a:solidFill>
                                  <a:latin typeface="Cambria Math" panose="02040503050406030204" pitchFamily="18" charset="0"/>
                                </a:rPr>
                                <m:t>)</m:t>
                              </m:r>
                            </m:e>
                            <m:sup>
                              <m:r>
                                <a:rPr lang="en-US" sz="2400" i="1">
                                  <a:solidFill>
                                    <a:srgbClr val="000000"/>
                                  </a:solidFill>
                                  <a:latin typeface="Cambria Math" panose="02040503050406030204" pitchFamily="18" charset="0"/>
                                </a:rPr>
                                <m:t>𝑇</m:t>
                              </m:r>
                            </m:sup>
                          </m:sSup>
                        </m:e>
                      </m:nary>
                      <m:r>
                        <a:rPr lang="en-US" sz="2400" b="0" i="1" smtClean="0">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𝑈</m:t>
                      </m:r>
                      <m:r>
                        <m:rPr>
                          <m:sty m:val="p"/>
                        </m:rPr>
                        <a:rPr lang="el-GR" sz="2400" b="0" i="0" smtClean="0">
                          <a:solidFill>
                            <a:srgbClr val="000000"/>
                          </a:solidFill>
                          <a:latin typeface="Cambria Math" panose="02040503050406030204" pitchFamily="18" charset="0"/>
                          <a:ea typeface="Cambria Math" panose="02040503050406030204" pitchFamily="18" charset="0"/>
                        </a:rPr>
                        <m:t>Λ</m:t>
                      </m:r>
                      <m:sSup>
                        <m:sSupPr>
                          <m:ctrlPr>
                            <a:rPr lang="en-US" sz="2400" b="0" i="1" smtClean="0">
                              <a:solidFill>
                                <a:srgbClr val="000000"/>
                              </a:solidFill>
                              <a:latin typeface="Cambria Math" panose="02040503050406030204" pitchFamily="18" charset="0"/>
                              <a:ea typeface="Cambria Math" panose="02040503050406030204" pitchFamily="18" charset="0"/>
                            </a:rPr>
                          </m:ctrlPr>
                        </m:sSupPr>
                        <m:e>
                          <m:r>
                            <a:rPr lang="en-US" sz="2400" b="0" i="1" smtClean="0">
                              <a:solidFill>
                                <a:srgbClr val="000000"/>
                              </a:solidFill>
                              <a:latin typeface="Cambria Math" panose="02040503050406030204" pitchFamily="18" charset="0"/>
                              <a:ea typeface="Cambria Math" panose="02040503050406030204" pitchFamily="18" charset="0"/>
                            </a:rPr>
                            <m:t>𝑉</m:t>
                          </m:r>
                        </m:e>
                        <m:sup>
                          <m:r>
                            <a:rPr lang="en-US" sz="2400" b="0" i="1" smtClean="0">
                              <a:solidFill>
                                <a:srgbClr val="000000"/>
                              </a:solidFill>
                              <a:latin typeface="Cambria Math" panose="02040503050406030204" pitchFamily="18" charset="0"/>
                              <a:ea typeface="Cambria Math" panose="02040503050406030204" pitchFamily="18" charset="0"/>
                            </a:rPr>
                            <m:t>𝑇</m:t>
                          </m:r>
                        </m:sup>
                      </m:sSup>
                    </m:oMath>
                  </m:oMathPara>
                </a14:m>
                <a:endParaRPr lang="en-US" sz="2400" dirty="0"/>
              </a:p>
            </p:txBody>
          </p:sp>
        </mc:Choice>
        <mc:Fallback xmlns="">
          <p:sp>
            <p:nvSpPr>
              <p:cNvPr id="7" name="矩形 6"/>
              <p:cNvSpPr>
                <a:spLocks noRot="1" noChangeAspect="1" noMove="1" noResize="1" noEditPoints="1" noAdjustHandles="1" noChangeArrowheads="1" noChangeShapeType="1" noTextEdit="1"/>
              </p:cNvSpPr>
              <p:nvPr/>
            </p:nvSpPr>
            <p:spPr>
              <a:xfrm>
                <a:off x="2601027" y="1208110"/>
                <a:ext cx="3592586" cy="1130822"/>
              </a:xfrm>
              <a:prstGeom prst="rect">
                <a:avLst/>
              </a:prstGeom>
              <a:blipFill>
                <a:blip r:embed="rId3"/>
                <a:stretch>
                  <a:fillRect/>
                </a:stretch>
              </a:blipFill>
            </p:spPr>
            <p:txBody>
              <a:bodyPr/>
              <a:lstStyle/>
              <a:p>
                <a:r>
                  <a:rPr lang="zh-CN" altLang="en-US">
                    <a:noFill/>
                  </a:rPr>
                  <a:t> </a:t>
                </a:r>
              </a:p>
            </p:txBody>
          </p:sp>
        </mc:Fallback>
      </mc:AlternateContent>
      <p:sp>
        <p:nvSpPr>
          <p:cNvPr id="8" name="矩形 7"/>
          <p:cNvSpPr/>
          <p:nvPr/>
        </p:nvSpPr>
        <p:spPr>
          <a:xfrm>
            <a:off x="3214801" y="3186278"/>
            <a:ext cx="2991075" cy="400110"/>
          </a:xfrm>
          <a:prstGeom prst="rect">
            <a:avLst/>
          </a:prstGeom>
          <a:ln>
            <a:solidFill>
              <a:srgbClr val="FF0000"/>
            </a:solidFill>
          </a:ln>
        </p:spPr>
        <p:txBody>
          <a:bodyPr wrap="none">
            <a:spAutoFit/>
          </a:bodyPr>
          <a:lstStyle/>
          <a:p>
            <a:r>
              <a:rPr lang="en-US" sz="2000" dirty="0">
                <a:solidFill>
                  <a:srgbClr val="FF0000"/>
                </a:solidFill>
                <a:latin typeface="Calibri" panose="020F0502020204030204" pitchFamily="34" charset="0"/>
              </a:rPr>
              <a:t>Note that: </a:t>
            </a:r>
            <a:r>
              <a:rPr lang="en-US" sz="2000" i="1" dirty="0">
                <a:solidFill>
                  <a:srgbClr val="FF0000"/>
                </a:solidFill>
                <a:latin typeface="Times New Roman" panose="02020603050405020304" pitchFamily="18" charset="0"/>
                <a:cs typeface="Times New Roman" panose="02020603050405020304" pitchFamily="18" charset="0"/>
              </a:rPr>
              <a:t>X</a:t>
            </a:r>
            <a:r>
              <a:rPr lang="en-US" sz="2000" dirty="0">
                <a:solidFill>
                  <a:srgbClr val="FF0000"/>
                </a:solidFill>
                <a:latin typeface="Calibri" panose="020F0502020204030204" pitchFamily="34" charset="0"/>
              </a:rPr>
              <a:t> is orthogonal. </a:t>
            </a:r>
            <a:endParaRPr lang="en-US" sz="2000" dirty="0"/>
          </a:p>
        </p:txBody>
      </p:sp>
      <p:cxnSp>
        <p:nvCxnSpPr>
          <p:cNvPr id="10" name="直接箭头连接符 9"/>
          <p:cNvCxnSpPr/>
          <p:nvPr/>
        </p:nvCxnSpPr>
        <p:spPr>
          <a:xfrm>
            <a:off x="4499429" y="5384800"/>
            <a:ext cx="0" cy="522514"/>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矩形 10"/>
              <p:cNvSpPr/>
              <p:nvPr/>
            </p:nvSpPr>
            <p:spPr>
              <a:xfrm>
                <a:off x="4710338" y="5461391"/>
                <a:ext cx="3163238" cy="400110"/>
              </a:xfrm>
              <a:prstGeom prst="rect">
                <a:avLst/>
              </a:prstGeom>
            </p:spPr>
            <p:txBody>
              <a:bodyPr wrap="none">
                <a:spAutoFit/>
              </a:bodyPr>
              <a:lstStyle/>
              <a:p>
                <a:r>
                  <a:rPr lang="en-US" sz="2000" dirty="0" smtClean="0">
                    <a:solidFill>
                      <a:srgbClr val="000000"/>
                    </a:solidFill>
                    <a:latin typeface="Calibri" panose="020F0502020204030204" pitchFamily="34" charset="0"/>
                  </a:rPr>
                  <a:t>for any orthogonal matrix </a:t>
                </a:r>
                <a14:m>
                  <m:oMath xmlns:m="http://schemas.openxmlformats.org/officeDocument/2006/math">
                    <m:r>
                      <m:rPr>
                        <m:sty m:val="p"/>
                      </m:rPr>
                      <a:rPr lang="en-US" sz="2000" b="0" i="0" smtClean="0">
                        <a:solidFill>
                          <a:srgbClr val="000000"/>
                        </a:solidFill>
                        <a:latin typeface="Cambria Math" panose="02040503050406030204" pitchFamily="18" charset="0"/>
                      </a:rPr>
                      <m:t>Ψ</m:t>
                    </m:r>
                  </m:oMath>
                </a14:m>
                <a:r>
                  <a:rPr lang="en-US" sz="2000" dirty="0" smtClean="0">
                    <a:solidFill>
                      <a:srgbClr val="000000"/>
                    </a:solidFill>
                    <a:latin typeface="Calibri" panose="020F0502020204030204" pitchFamily="34" charset="0"/>
                  </a:rPr>
                  <a:t> </a:t>
                </a:r>
                <a:endParaRPr lang="en-US" sz="2000" dirty="0"/>
              </a:p>
            </p:txBody>
          </p:sp>
        </mc:Choice>
        <mc:Fallback xmlns="">
          <p:sp>
            <p:nvSpPr>
              <p:cNvPr id="11" name="矩形 10"/>
              <p:cNvSpPr>
                <a:spLocks noRot="1" noChangeAspect="1" noMove="1" noResize="1" noEditPoints="1" noAdjustHandles="1" noChangeArrowheads="1" noChangeShapeType="1" noTextEdit="1"/>
              </p:cNvSpPr>
              <p:nvPr/>
            </p:nvSpPr>
            <p:spPr>
              <a:xfrm>
                <a:off x="4710338" y="5461391"/>
                <a:ext cx="3163238" cy="400110"/>
              </a:xfrm>
              <a:prstGeom prst="rect">
                <a:avLst/>
              </a:prstGeom>
              <a:blipFill>
                <a:blip r:embed="rId4"/>
                <a:stretch>
                  <a:fillRect l="-2119" t="-9091" b="-25758"/>
                </a:stretch>
              </a:blipFill>
            </p:spPr>
            <p:txBody>
              <a:bodyPr/>
              <a:lstStyle/>
              <a:p>
                <a:r>
                  <a:rPr lang="en-US">
                    <a:noFill/>
                  </a:rPr>
                  <a:t> </a:t>
                </a:r>
              </a:p>
            </p:txBody>
          </p:sp>
        </mc:Fallback>
      </mc:AlternateContent>
    </p:spTree>
    <p:extLst>
      <p:ext uri="{BB962C8B-B14F-4D97-AF65-F5344CB8AC3E}">
        <p14:creationId xmlns:p14="http://schemas.microsoft.com/office/powerpoint/2010/main" val="41993557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Procrustes analysis</a:t>
            </a:r>
          </a:p>
        </p:txBody>
      </p:sp>
      <p:sp>
        <p:nvSpPr>
          <p:cNvPr id="3" name="内容占位符 2"/>
          <p:cNvSpPr>
            <a:spLocks noGrp="1"/>
          </p:cNvSpPr>
          <p:nvPr>
            <p:ph idx="1"/>
          </p:nvPr>
        </p:nvSpPr>
        <p:spPr/>
        <p:txBody>
          <a:bodyPr/>
          <a:lstStyle/>
          <a:p>
            <a:r>
              <a:rPr lang="en-US" i="1" dirty="0"/>
              <a:t>It’s time to go back to our objective now… </a:t>
            </a:r>
            <a:r>
              <a:rPr lang="en-US" i="1" dirty="0">
                <a:solidFill>
                  <a:srgbClr val="FF0000"/>
                </a:solidFill>
                <a:latin typeface="Times New Roman" panose="02020603050405020304" pitchFamily="18" charset="0"/>
                <a:cs typeface="Times New Roman" panose="02020603050405020304" pitchFamily="18" charset="0"/>
              </a:rPr>
              <a:t>R</a:t>
            </a:r>
            <a:r>
              <a:rPr lang="en-US" i="1" dirty="0">
                <a:solidFill>
                  <a:srgbClr val="FF0000"/>
                </a:solidFill>
              </a:rPr>
              <a:t> should be </a:t>
            </a:r>
            <a:r>
              <a:rPr lang="en-US" i="1" dirty="0">
                <a:solidFill>
                  <a:srgbClr val="FF0000"/>
                </a:solidFill>
                <a:latin typeface="Times New Roman" panose="02020603050405020304" pitchFamily="18" charset="0"/>
                <a:cs typeface="Times New Roman" panose="02020603050405020304" pitchFamily="18" charset="0"/>
              </a:rPr>
              <a:t>X</a:t>
            </a:r>
            <a:r>
              <a:rPr lang="en-US" i="1" dirty="0">
                <a:solidFill>
                  <a:srgbClr val="FF0000"/>
                </a:solidFill>
              </a:rPr>
              <a:t> </a:t>
            </a:r>
            <a:endParaRPr lang="en-US" i="1" dirty="0" smtClean="0">
              <a:solidFill>
                <a:srgbClr val="FF0000"/>
              </a:solidFill>
            </a:endParaRPr>
          </a:p>
          <a:p>
            <a:r>
              <a:rPr lang="en-US" dirty="0"/>
              <a:t>Now, </a:t>
            </a:r>
            <a:r>
              <a:rPr lang="en-US" i="1" dirty="0">
                <a:latin typeface="Times New Roman" panose="02020603050405020304" pitchFamily="18" charset="0"/>
                <a:cs typeface="Times New Roman" panose="02020603050405020304" pitchFamily="18" charset="0"/>
              </a:rPr>
              <a:t>s</a:t>
            </a:r>
            <a:r>
              <a:rPr lang="en-US" dirty="0"/>
              <a:t>, </a:t>
            </a:r>
            <a:r>
              <a:rPr lang="en-US" i="1" dirty="0">
                <a:latin typeface="Times New Roman" panose="02020603050405020304" pitchFamily="18" charset="0"/>
                <a:cs typeface="Times New Roman" panose="02020603050405020304" pitchFamily="18" charset="0"/>
              </a:rPr>
              <a:t>R</a:t>
            </a:r>
            <a:r>
              <a:rPr lang="en-US" i="1" dirty="0"/>
              <a:t> </a:t>
            </a:r>
            <a:r>
              <a:rPr lang="en-US" dirty="0"/>
              <a:t>and </a:t>
            </a:r>
            <a:r>
              <a:rPr lang="en-US" b="1" dirty="0" smtClean="0">
                <a:latin typeface="Times New Roman" panose="02020603050405020304" pitchFamily="18" charset="0"/>
                <a:cs typeface="Times New Roman" panose="02020603050405020304" pitchFamily="18" charset="0"/>
              </a:rPr>
              <a:t>t</a:t>
            </a:r>
            <a:r>
              <a:rPr lang="en-US" i="1" dirty="0" smtClean="0"/>
              <a:t> </a:t>
            </a:r>
            <a:r>
              <a:rPr lang="en-US" dirty="0"/>
              <a:t>are all determined </a:t>
            </a:r>
            <a:endParaRPr lang="en-US" dirty="0">
              <a:solidFill>
                <a:srgbClr val="FF0000"/>
              </a:solidFill>
            </a:endParaRP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68</a:t>
            </a:fld>
            <a:endParaRPr lang="en-US"/>
          </a:p>
        </p:txBody>
      </p:sp>
      <mc:AlternateContent xmlns:mc="http://schemas.openxmlformats.org/markup-compatibility/2006" xmlns:a14="http://schemas.microsoft.com/office/drawing/2010/main">
        <mc:Choice Requires="a14">
          <p:sp>
            <p:nvSpPr>
              <p:cNvPr id="7" name="矩形 6"/>
              <p:cNvSpPr/>
              <p:nvPr/>
            </p:nvSpPr>
            <p:spPr>
              <a:xfrm>
                <a:off x="2488617" y="1861254"/>
                <a:ext cx="3592587" cy="11308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panose="02040503050406030204" pitchFamily="18" charset="0"/>
                        </a:rPr>
                        <m:t>𝐻</m:t>
                      </m:r>
                      <m:r>
                        <a:rPr lang="en-US" sz="2400" i="1">
                          <a:solidFill>
                            <a:srgbClr val="000000"/>
                          </a:solidFill>
                          <a:latin typeface="Cambria Math" panose="02040503050406030204" pitchFamily="18" charset="0"/>
                          <a:ea typeface="Cambria Math" panose="02040503050406030204" pitchFamily="18" charset="0"/>
                        </a:rPr>
                        <m:t>=</m:t>
                      </m:r>
                      <m:nary>
                        <m:naryPr>
                          <m:chr m:val="∑"/>
                          <m:ctrlPr>
                            <a:rPr lang="en-US" sz="2400" i="1">
                              <a:solidFill>
                                <a:srgbClr val="000000"/>
                              </a:solidFill>
                              <a:latin typeface="Cambria Math" panose="02040503050406030204" pitchFamily="18" charset="0"/>
                            </a:rPr>
                          </m:ctrlPr>
                        </m:naryPr>
                        <m:sub>
                          <m:r>
                            <m:rPr>
                              <m:brk m:alnAt="23"/>
                            </m:rPr>
                            <a:rPr lang="en-US" sz="2400" i="1">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=1</m:t>
                          </m:r>
                        </m:sub>
                        <m:sup>
                          <m:r>
                            <a:rPr lang="en-US" sz="2400" i="1">
                              <a:solidFill>
                                <a:srgbClr val="000000"/>
                              </a:solidFill>
                              <a:latin typeface="Cambria Math" panose="02040503050406030204" pitchFamily="18" charset="0"/>
                            </a:rPr>
                            <m:t>𝑁</m:t>
                          </m:r>
                        </m:sup>
                        <m:e>
                          <m:sSubSup>
                            <m:sSubSupPr>
                              <m:ctrlPr>
                                <a:rPr lang="en-US" sz="2400" i="1">
                                  <a:solidFill>
                                    <a:srgbClr val="000000"/>
                                  </a:solidFill>
                                  <a:latin typeface="Cambria Math" panose="02040503050406030204" pitchFamily="18" charset="0"/>
                                </a:rPr>
                              </m:ctrlPr>
                            </m:sSubSupPr>
                            <m:e>
                              <m:r>
                                <a:rPr lang="en-US" sz="2400" b="1" i="0">
                                  <a:solidFill>
                                    <a:srgbClr val="000000"/>
                                  </a:solidFill>
                                  <a:latin typeface="Cambria Math" panose="02040503050406030204" pitchFamily="18" charset="0"/>
                                </a:rPr>
                                <m:t>𝐧</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sSup>
                            <m:sSupPr>
                              <m:ctrlPr>
                                <a:rPr lang="en-US" sz="2400" i="1">
                                  <a:solidFill>
                                    <a:srgbClr val="000000"/>
                                  </a:solidFill>
                                  <a:latin typeface="Cambria Math" panose="02040503050406030204" pitchFamily="18" charset="0"/>
                                </a:rPr>
                              </m:ctrlPr>
                            </m:sSupPr>
                            <m:e>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panose="02040503050406030204" pitchFamily="18" charset="0"/>
                                    </a:rPr>
                                    <m:t>(</m:t>
                                  </m:r>
                                  <m:r>
                                    <a:rPr lang="en-US" sz="2400" b="1" i="0">
                                      <a:solidFill>
                                        <a:srgbClr val="000000"/>
                                      </a:solidFill>
                                      <a:latin typeface="Cambria Math" panose="02040503050406030204" pitchFamily="18" charset="0"/>
                                    </a:rPr>
                                    <m:t>𝐦</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r>
                                <a:rPr lang="en-US" sz="2400" i="1">
                                  <a:solidFill>
                                    <a:srgbClr val="000000"/>
                                  </a:solidFill>
                                  <a:latin typeface="Cambria Math" panose="02040503050406030204" pitchFamily="18" charset="0"/>
                                </a:rPr>
                                <m:t>)</m:t>
                              </m:r>
                            </m:e>
                            <m:sup>
                              <m:r>
                                <a:rPr lang="en-US" sz="2400" i="1">
                                  <a:solidFill>
                                    <a:srgbClr val="000000"/>
                                  </a:solidFill>
                                  <a:latin typeface="Cambria Math" panose="02040503050406030204" pitchFamily="18" charset="0"/>
                                </a:rPr>
                                <m:t>𝑇</m:t>
                              </m:r>
                            </m:sup>
                          </m:sSup>
                        </m:e>
                      </m:nary>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𝑈</m:t>
                      </m:r>
                      <m:r>
                        <m:rPr>
                          <m:sty m:val="p"/>
                        </m:rPr>
                        <a:rPr lang="el-GR" sz="2400">
                          <a:solidFill>
                            <a:srgbClr val="000000"/>
                          </a:solidFill>
                          <a:latin typeface="Cambria Math" panose="02040503050406030204" pitchFamily="18" charset="0"/>
                          <a:ea typeface="Cambria Math" panose="02040503050406030204" pitchFamily="18" charset="0"/>
                        </a:rPr>
                        <m:t>Λ</m:t>
                      </m:r>
                      <m:sSup>
                        <m:sSupPr>
                          <m:ctrlPr>
                            <a:rPr lang="en-US" sz="2400" i="1">
                              <a:solidFill>
                                <a:srgbClr val="000000"/>
                              </a:solidFill>
                              <a:latin typeface="Cambria Math" panose="02040503050406030204" pitchFamily="18" charset="0"/>
                              <a:ea typeface="Cambria Math" panose="02040503050406030204" pitchFamily="18" charset="0"/>
                            </a:rPr>
                          </m:ctrlPr>
                        </m:sSupPr>
                        <m:e>
                          <m:r>
                            <a:rPr lang="en-US" sz="2400" i="1">
                              <a:solidFill>
                                <a:srgbClr val="000000"/>
                              </a:solidFill>
                              <a:latin typeface="Cambria Math" panose="02040503050406030204" pitchFamily="18" charset="0"/>
                              <a:ea typeface="Cambria Math" panose="02040503050406030204" pitchFamily="18" charset="0"/>
                            </a:rPr>
                            <m:t>𝑉</m:t>
                          </m:r>
                        </m:e>
                        <m:sup>
                          <m:r>
                            <a:rPr lang="en-US" sz="2400" i="1">
                              <a:solidFill>
                                <a:srgbClr val="000000"/>
                              </a:solidFill>
                              <a:latin typeface="Cambria Math" panose="02040503050406030204" pitchFamily="18" charset="0"/>
                              <a:ea typeface="Cambria Math" panose="02040503050406030204" pitchFamily="18" charset="0"/>
                            </a:rPr>
                            <m:t>𝑇</m:t>
                          </m:r>
                        </m:sup>
                      </m:sSup>
                    </m:oMath>
                  </m:oMathPara>
                </a14:m>
                <a:endParaRPr lang="en-US" sz="2400" dirty="0"/>
              </a:p>
            </p:txBody>
          </p:sp>
        </mc:Choice>
        <mc:Fallback xmlns="">
          <p:sp>
            <p:nvSpPr>
              <p:cNvPr id="7" name="矩形 6"/>
              <p:cNvSpPr>
                <a:spLocks noRot="1" noChangeAspect="1" noMove="1" noResize="1" noEditPoints="1" noAdjustHandles="1" noChangeArrowheads="1" noChangeShapeType="1" noTextEdit="1"/>
              </p:cNvSpPr>
              <p:nvPr/>
            </p:nvSpPr>
            <p:spPr>
              <a:xfrm>
                <a:off x="2488617" y="1861254"/>
                <a:ext cx="3592587" cy="1130822"/>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a:off x="369827" y="3698821"/>
                <a:ext cx="8406725" cy="16762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𝑅</m:t>
                      </m:r>
                      <m:r>
                        <a:rPr lang="en-US" sz="2800" b="0" i="1" smtClean="0">
                          <a:latin typeface="Cambria Math" panose="02040503050406030204" pitchFamily="18" charset="0"/>
                        </a:rPr>
                        <m:t>=</m:t>
                      </m:r>
                      <m:r>
                        <a:rPr lang="en-US" sz="2800" b="0" i="1" smtClean="0">
                          <a:latin typeface="Cambria Math" panose="02040503050406030204" pitchFamily="18" charset="0"/>
                        </a:rPr>
                        <m:t>𝑉</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𝑈</m:t>
                          </m:r>
                        </m:e>
                        <m:sup>
                          <m:r>
                            <a:rPr lang="en-US" sz="2800" b="0" i="1" smtClean="0">
                              <a:latin typeface="Cambria Math" panose="02040503050406030204" pitchFamily="18" charset="0"/>
                            </a:rPr>
                            <m:t>𝑇</m:t>
                          </m:r>
                        </m:sup>
                      </m:sSup>
                      <m:r>
                        <a:rPr lang="en-US" sz="2800" b="0" i="1" smtClean="0">
                          <a:latin typeface="Cambria Math" panose="02040503050406030204" pitchFamily="18" charset="0"/>
                        </a:rPr>
                        <m:t>            </m:t>
                      </m:r>
                      <m:r>
                        <a:rPr lang="en-US" sz="2800" b="0" i="1" smtClean="0">
                          <a:latin typeface="Cambria Math" panose="02040503050406030204" pitchFamily="18" charset="0"/>
                        </a:rPr>
                        <m:t>𝑠</m:t>
                      </m:r>
                      <m:r>
                        <a:rPr lang="en-US" sz="2800" b="0" i="1" smtClean="0">
                          <a:latin typeface="Cambria Math" panose="02040503050406030204" pitchFamily="18" charset="0"/>
                        </a:rPr>
                        <m:t>=</m:t>
                      </m:r>
                      <m:rad>
                        <m:radPr>
                          <m:degHide m:val="on"/>
                          <m:ctrlPr>
                            <a:rPr lang="en-US" sz="2800" i="1">
                              <a:solidFill>
                                <a:srgbClr val="000000"/>
                              </a:solidFill>
                              <a:latin typeface="Cambria Math" panose="02040503050406030204" pitchFamily="18" charset="0"/>
                              <a:ea typeface="Cambria Math" panose="02040503050406030204" pitchFamily="18" charset="0"/>
                            </a:rPr>
                          </m:ctrlPr>
                        </m:radPr>
                        <m:deg/>
                        <m:e>
                          <m:f>
                            <m:fPr>
                              <m:ctrlPr>
                                <a:rPr lang="en-US" sz="2800" i="1">
                                  <a:solidFill>
                                    <a:srgbClr val="000000"/>
                                  </a:solidFill>
                                  <a:latin typeface="Cambria Math" panose="02040503050406030204" pitchFamily="18" charset="0"/>
                                  <a:ea typeface="Cambria Math" panose="02040503050406030204" pitchFamily="18" charset="0"/>
                                </a:rPr>
                              </m:ctrlPr>
                            </m:fPr>
                            <m:num>
                              <m:nary>
                                <m:naryPr>
                                  <m:chr m:val="∑"/>
                                  <m:ctrlPr>
                                    <a:rPr lang="en-US" sz="2800" i="1" smtClean="0">
                                      <a:solidFill>
                                        <a:srgbClr val="000000"/>
                                      </a:solidFill>
                                      <a:latin typeface="Cambria Math" panose="02040503050406030204" pitchFamily="18" charset="0"/>
                                    </a:rPr>
                                  </m:ctrlPr>
                                </m:naryPr>
                                <m:sub>
                                  <m:r>
                                    <m:rPr>
                                      <m:brk m:alnAt="23"/>
                                    </m:rPr>
                                    <a:rPr lang="en-US" sz="2800" i="1">
                                      <a:solidFill>
                                        <a:srgbClr val="000000"/>
                                      </a:solidFill>
                                      <a:latin typeface="Cambria Math" panose="02040503050406030204" pitchFamily="18" charset="0"/>
                                    </a:rPr>
                                    <m:t>𝑖</m:t>
                                  </m:r>
                                  <m:r>
                                    <a:rPr lang="en-US" sz="2800" i="1">
                                      <a:solidFill>
                                        <a:srgbClr val="000000"/>
                                      </a:solidFill>
                                      <a:latin typeface="Cambria Math" panose="02040503050406030204" pitchFamily="18" charset="0"/>
                                    </a:rPr>
                                    <m:t>=1</m:t>
                                  </m:r>
                                </m:sub>
                                <m:sup>
                                  <m:r>
                                    <a:rPr lang="en-US" sz="2800" i="1">
                                      <a:solidFill>
                                        <a:srgbClr val="000000"/>
                                      </a:solidFill>
                                      <a:latin typeface="Cambria Math" panose="02040503050406030204" pitchFamily="18" charset="0"/>
                                    </a:rPr>
                                    <m:t>𝑁</m:t>
                                  </m:r>
                                </m:sup>
                                <m:e>
                                  <m:sSup>
                                    <m:sSupPr>
                                      <m:ctrlPr>
                                        <a:rPr lang="en-US" sz="2800" i="1">
                                          <a:solidFill>
                                            <a:srgbClr val="000000"/>
                                          </a:solidFill>
                                          <a:latin typeface="Cambria Math" panose="02040503050406030204" pitchFamily="18" charset="0"/>
                                        </a:rPr>
                                      </m:ctrlPr>
                                    </m:sSupPr>
                                    <m:e>
                                      <m:d>
                                        <m:dPr>
                                          <m:begChr m:val="‖"/>
                                          <m:endChr m:val="‖"/>
                                          <m:ctrlPr>
                                            <a:rPr lang="en-US" sz="2800" i="1">
                                              <a:solidFill>
                                                <a:srgbClr val="000000"/>
                                              </a:solidFill>
                                              <a:latin typeface="Cambria Math" panose="02040503050406030204" pitchFamily="18" charset="0"/>
                                            </a:rPr>
                                          </m:ctrlPr>
                                        </m:dPr>
                                        <m:e>
                                          <m:sSubSup>
                                            <m:sSubSupPr>
                                              <m:ctrlPr>
                                                <a:rPr lang="en-US" sz="2800" i="1">
                                                  <a:solidFill>
                                                    <a:srgbClr val="000000"/>
                                                  </a:solidFill>
                                                  <a:latin typeface="Cambria Math" panose="02040503050406030204" pitchFamily="18" charset="0"/>
                                                </a:rPr>
                                              </m:ctrlPr>
                                            </m:sSubSupPr>
                                            <m:e>
                                              <m:r>
                                                <a:rPr lang="en-US" sz="2800" b="1" i="0">
                                                  <a:solidFill>
                                                    <a:srgbClr val="000000"/>
                                                  </a:solidFill>
                                                  <a:latin typeface="Cambria Math" panose="02040503050406030204" pitchFamily="18" charset="0"/>
                                                </a:rPr>
                                                <m:t>𝐦</m:t>
                                              </m:r>
                                            </m:e>
                                            <m:sub>
                                              <m:r>
                                                <a:rPr lang="en-US" sz="2800" i="1">
                                                  <a:solidFill>
                                                    <a:srgbClr val="000000"/>
                                                  </a:solidFill>
                                                  <a:latin typeface="Cambria Math" panose="02040503050406030204" pitchFamily="18" charset="0"/>
                                                </a:rPr>
                                                <m:t>𝑖</m:t>
                                              </m:r>
                                            </m:sub>
                                            <m:sup>
                                              <m:r>
                                                <a:rPr lang="en-US" sz="2800" i="1">
                                                  <a:solidFill>
                                                    <a:srgbClr val="000000"/>
                                                  </a:solidFill>
                                                  <a:latin typeface="Cambria Math" panose="02040503050406030204" pitchFamily="18" charset="0"/>
                                                </a:rPr>
                                                <m:t>′</m:t>
                                              </m:r>
                                            </m:sup>
                                          </m:sSubSup>
                                        </m:e>
                                      </m:d>
                                    </m:e>
                                    <m:sup>
                                      <m:r>
                                        <a:rPr lang="en-US" sz="2800" i="1">
                                          <a:solidFill>
                                            <a:srgbClr val="000000"/>
                                          </a:solidFill>
                                          <a:latin typeface="Cambria Math" panose="02040503050406030204" pitchFamily="18" charset="0"/>
                                        </a:rPr>
                                        <m:t>2</m:t>
                                      </m:r>
                                    </m:sup>
                                  </m:sSup>
                                </m:e>
                              </m:nary>
                            </m:num>
                            <m:den>
                              <m:nary>
                                <m:naryPr>
                                  <m:chr m:val="∑"/>
                                  <m:ctrlPr>
                                    <a:rPr lang="en-US" sz="2800" i="1">
                                      <a:solidFill>
                                        <a:srgbClr val="000000"/>
                                      </a:solidFill>
                                      <a:latin typeface="Cambria Math" panose="02040503050406030204" pitchFamily="18" charset="0"/>
                                    </a:rPr>
                                  </m:ctrlPr>
                                </m:naryPr>
                                <m:sub>
                                  <m:r>
                                    <m:rPr>
                                      <m:brk m:alnAt="23"/>
                                    </m:rPr>
                                    <a:rPr lang="en-US" sz="2800" i="1">
                                      <a:solidFill>
                                        <a:srgbClr val="000000"/>
                                      </a:solidFill>
                                      <a:latin typeface="Cambria Math" panose="02040503050406030204" pitchFamily="18" charset="0"/>
                                    </a:rPr>
                                    <m:t>𝑖</m:t>
                                  </m:r>
                                  <m:r>
                                    <a:rPr lang="en-US" sz="2800" i="1">
                                      <a:solidFill>
                                        <a:srgbClr val="000000"/>
                                      </a:solidFill>
                                      <a:latin typeface="Cambria Math" panose="02040503050406030204" pitchFamily="18" charset="0"/>
                                    </a:rPr>
                                    <m:t>=1</m:t>
                                  </m:r>
                                </m:sub>
                                <m:sup>
                                  <m:r>
                                    <a:rPr lang="en-US" sz="2800" i="1">
                                      <a:solidFill>
                                        <a:srgbClr val="000000"/>
                                      </a:solidFill>
                                      <a:latin typeface="Cambria Math" panose="02040503050406030204" pitchFamily="18" charset="0"/>
                                    </a:rPr>
                                    <m:t>𝑁</m:t>
                                  </m:r>
                                </m:sup>
                                <m:e>
                                  <m:sSup>
                                    <m:sSupPr>
                                      <m:ctrlPr>
                                        <a:rPr lang="en-US" sz="2800" i="1">
                                          <a:solidFill>
                                            <a:srgbClr val="000000"/>
                                          </a:solidFill>
                                          <a:latin typeface="Cambria Math" panose="02040503050406030204" pitchFamily="18" charset="0"/>
                                        </a:rPr>
                                      </m:ctrlPr>
                                    </m:sSupPr>
                                    <m:e>
                                      <m:d>
                                        <m:dPr>
                                          <m:begChr m:val="‖"/>
                                          <m:endChr m:val="‖"/>
                                          <m:ctrlPr>
                                            <a:rPr lang="en-US" sz="2800" i="1">
                                              <a:solidFill>
                                                <a:srgbClr val="000000"/>
                                              </a:solidFill>
                                              <a:latin typeface="Cambria Math" panose="02040503050406030204" pitchFamily="18" charset="0"/>
                                            </a:rPr>
                                          </m:ctrlPr>
                                        </m:dPr>
                                        <m:e>
                                          <m:sSubSup>
                                            <m:sSubSupPr>
                                              <m:ctrlPr>
                                                <a:rPr lang="en-US" sz="2800" i="1">
                                                  <a:solidFill>
                                                    <a:srgbClr val="000000"/>
                                                  </a:solidFill>
                                                  <a:latin typeface="Cambria Math" panose="02040503050406030204" pitchFamily="18" charset="0"/>
                                                </a:rPr>
                                              </m:ctrlPr>
                                            </m:sSubSupPr>
                                            <m:e>
                                              <m:r>
                                                <a:rPr lang="en-US" sz="2800" b="1" i="0">
                                                  <a:solidFill>
                                                    <a:srgbClr val="000000"/>
                                                  </a:solidFill>
                                                  <a:latin typeface="Cambria Math" panose="02040503050406030204" pitchFamily="18" charset="0"/>
                                                </a:rPr>
                                                <m:t>𝐧</m:t>
                                              </m:r>
                                            </m:e>
                                            <m:sub>
                                              <m:r>
                                                <a:rPr lang="en-US" sz="2800" i="1">
                                                  <a:solidFill>
                                                    <a:srgbClr val="000000"/>
                                                  </a:solidFill>
                                                  <a:latin typeface="Cambria Math" panose="02040503050406030204" pitchFamily="18" charset="0"/>
                                                </a:rPr>
                                                <m:t>𝑖</m:t>
                                              </m:r>
                                            </m:sub>
                                            <m:sup>
                                              <m:r>
                                                <a:rPr lang="en-US" sz="2800" i="1">
                                                  <a:solidFill>
                                                    <a:srgbClr val="000000"/>
                                                  </a:solidFill>
                                                  <a:latin typeface="Cambria Math" panose="02040503050406030204" pitchFamily="18" charset="0"/>
                                                </a:rPr>
                                                <m:t>′</m:t>
                                              </m:r>
                                            </m:sup>
                                          </m:sSubSup>
                                        </m:e>
                                      </m:d>
                                    </m:e>
                                    <m:sup>
                                      <m:r>
                                        <a:rPr lang="en-US" sz="2800" i="1">
                                          <a:solidFill>
                                            <a:srgbClr val="000000"/>
                                          </a:solidFill>
                                          <a:latin typeface="Cambria Math" panose="02040503050406030204" pitchFamily="18" charset="0"/>
                                        </a:rPr>
                                        <m:t>2</m:t>
                                      </m:r>
                                    </m:sup>
                                  </m:sSup>
                                </m:e>
                              </m:nary>
                            </m:den>
                          </m:f>
                        </m:e>
                      </m:rad>
                      <m:r>
                        <a:rPr lang="en-US" sz="2800" b="0" i="1" smtClean="0">
                          <a:solidFill>
                            <a:srgbClr val="000000"/>
                          </a:solidFill>
                          <a:latin typeface="Cambria Math" panose="02040503050406030204" pitchFamily="18" charset="0"/>
                        </a:rPr>
                        <m:t>           </m:t>
                      </m:r>
                      <m:r>
                        <a:rPr lang="en-US" sz="2800" b="1" i="0" smtClean="0">
                          <a:solidFill>
                            <a:srgbClr val="000000"/>
                          </a:solidFill>
                          <a:latin typeface="Cambria Math" panose="02040503050406030204" pitchFamily="18" charset="0"/>
                        </a:rPr>
                        <m:t>𝐭</m:t>
                      </m:r>
                      <m:r>
                        <a:rPr lang="en-US" sz="2800" b="0" i="1" smtClean="0">
                          <a:solidFill>
                            <a:srgbClr val="000000"/>
                          </a:solidFill>
                          <a:latin typeface="Cambria Math" panose="02040503050406030204" pitchFamily="18" charset="0"/>
                        </a:rPr>
                        <m:t>=</m:t>
                      </m:r>
                      <m:acc>
                        <m:accPr>
                          <m:chr m:val="̅"/>
                          <m:ctrlPr>
                            <a:rPr lang="en-US" sz="2800" b="0" i="1" smtClean="0">
                              <a:solidFill>
                                <a:srgbClr val="000000"/>
                              </a:solidFill>
                              <a:latin typeface="Cambria Math" panose="02040503050406030204" pitchFamily="18" charset="0"/>
                            </a:rPr>
                          </m:ctrlPr>
                        </m:accPr>
                        <m:e>
                          <m:r>
                            <a:rPr lang="en-US" sz="2800" b="1" i="0" smtClean="0">
                              <a:solidFill>
                                <a:srgbClr val="000000"/>
                              </a:solidFill>
                              <a:latin typeface="Cambria Math" panose="02040503050406030204" pitchFamily="18" charset="0"/>
                            </a:rPr>
                            <m:t>𝐦</m:t>
                          </m:r>
                        </m:e>
                      </m:acc>
                      <m:r>
                        <a:rPr lang="en-US" sz="2800" b="0" i="1" smtClean="0">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𝑠𝑅</m:t>
                      </m:r>
                      <m:r>
                        <a:rPr lang="en-US" sz="2800" b="0" i="1" smtClean="0">
                          <a:solidFill>
                            <a:srgbClr val="000000"/>
                          </a:solidFill>
                          <a:latin typeface="Cambria Math" panose="02040503050406030204" pitchFamily="18" charset="0"/>
                        </a:rPr>
                        <m:t>(</m:t>
                      </m:r>
                      <m:acc>
                        <m:accPr>
                          <m:chr m:val="̅"/>
                          <m:ctrlPr>
                            <a:rPr lang="en-US" sz="2800" b="0" i="1" smtClean="0">
                              <a:solidFill>
                                <a:srgbClr val="000000"/>
                              </a:solidFill>
                              <a:latin typeface="Cambria Math" panose="02040503050406030204" pitchFamily="18" charset="0"/>
                            </a:rPr>
                          </m:ctrlPr>
                        </m:accPr>
                        <m:e>
                          <m:r>
                            <a:rPr lang="en-US" sz="2800" b="1" i="0" smtClean="0">
                              <a:solidFill>
                                <a:srgbClr val="000000"/>
                              </a:solidFill>
                              <a:latin typeface="Cambria Math" panose="02040503050406030204" pitchFamily="18" charset="0"/>
                            </a:rPr>
                            <m:t>𝐧</m:t>
                          </m:r>
                        </m:e>
                      </m:acc>
                      <m:r>
                        <a:rPr lang="en-US" sz="2800" b="0" i="1" smtClean="0">
                          <a:solidFill>
                            <a:srgbClr val="000000"/>
                          </a:solidFill>
                          <a:latin typeface="Cambria Math" panose="02040503050406030204" pitchFamily="18" charset="0"/>
                        </a:rPr>
                        <m:t>)</m:t>
                      </m:r>
                    </m:oMath>
                  </m:oMathPara>
                </a14:m>
                <a:endParaRPr lang="en-US" sz="2800" dirty="0"/>
              </a:p>
            </p:txBody>
          </p:sp>
        </mc:Choice>
        <mc:Fallback xmlns="">
          <p:sp>
            <p:nvSpPr>
              <p:cNvPr id="8" name="文本框 7"/>
              <p:cNvSpPr txBox="1">
                <a:spLocks noRot="1" noChangeAspect="1" noMove="1" noResize="1" noEditPoints="1" noAdjustHandles="1" noChangeArrowheads="1" noChangeShapeType="1" noTextEdit="1"/>
              </p:cNvSpPr>
              <p:nvPr/>
            </p:nvSpPr>
            <p:spPr>
              <a:xfrm>
                <a:off x="369827" y="3698821"/>
                <a:ext cx="8406725" cy="1676293"/>
              </a:xfrm>
              <a:prstGeom prst="rect">
                <a:avLst/>
              </a:prstGeom>
              <a:blipFill rotWithShape="0">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136274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Procrustes analysis</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587828" y="856989"/>
                <a:ext cx="8367485" cy="5444238"/>
              </a:xfrm>
            </p:spPr>
            <p:txBody>
              <a:bodyPr>
                <a:normAutofit/>
              </a:bodyPr>
              <a:lstStyle/>
              <a:p>
                <a:r>
                  <a:rPr lang="en-US" cap="all" dirty="0" smtClean="0">
                    <a:solidFill>
                      <a:srgbClr val="FF0000"/>
                    </a:solidFill>
                  </a:rPr>
                  <a:t>P</a:t>
                </a:r>
                <a:r>
                  <a:rPr lang="en-US" cap="small" dirty="0" smtClean="0">
                    <a:solidFill>
                      <a:srgbClr val="FF0000"/>
                    </a:solidFill>
                  </a:rPr>
                  <a:t>roblem</a:t>
                </a:r>
                <a:r>
                  <a:rPr lang="en-US" dirty="0" smtClean="0"/>
                  <a:t> </a:t>
                </a:r>
                <a:r>
                  <a:rPr lang="en-US" dirty="0"/>
                  <a:t>Given two configuration matrices </a:t>
                </a:r>
                <a:r>
                  <a:rPr lang="en-US" i="1" dirty="0" smtClean="0">
                    <a:latin typeface="Times New Roman" panose="02020603050405020304" pitchFamily="18" charset="0"/>
                    <a:cs typeface="Times New Roman" panose="02020603050405020304" pitchFamily="18" charset="0"/>
                  </a:rPr>
                  <a:t>X</a:t>
                </a:r>
                <a:r>
                  <a:rPr lang="en-US" dirty="0" smtClean="0"/>
                  <a:t> and </a:t>
                </a:r>
                <a:r>
                  <a:rPr lang="en-US" i="1" dirty="0">
                    <a:latin typeface="Times New Roman" panose="02020603050405020304" pitchFamily="18" charset="0"/>
                    <a:cs typeface="Times New Roman" panose="02020603050405020304" pitchFamily="18" charset="0"/>
                  </a:rPr>
                  <a:t>Y</a:t>
                </a:r>
                <a:r>
                  <a:rPr lang="en-US" dirty="0" smtClean="0"/>
                  <a:t> with </a:t>
                </a:r>
                <a:r>
                  <a:rPr lang="en-US" dirty="0"/>
                  <a:t>the same dimensions, find rotation and translation that would bring </a:t>
                </a:r>
                <a:r>
                  <a:rPr lang="en-US" i="1" dirty="0">
                    <a:latin typeface="Times New Roman" panose="02020603050405020304" pitchFamily="18" charset="0"/>
                    <a:cs typeface="Times New Roman" panose="02020603050405020304" pitchFamily="18" charset="0"/>
                  </a:rPr>
                  <a:t>Y</a:t>
                </a:r>
                <a:r>
                  <a:rPr lang="en-US" dirty="0" smtClean="0"/>
                  <a:t> as </a:t>
                </a:r>
                <a:r>
                  <a:rPr lang="en-US" dirty="0"/>
                  <a:t>close as possible to </a:t>
                </a:r>
                <a:r>
                  <a:rPr lang="en-US" i="1" dirty="0" smtClean="0">
                    <a:latin typeface="Times New Roman" panose="02020603050405020304" pitchFamily="18" charset="0"/>
                    <a:cs typeface="Times New Roman" panose="02020603050405020304" pitchFamily="18" charset="0"/>
                  </a:rPr>
                  <a:t>X</a:t>
                </a:r>
              </a:p>
              <a:p>
                <a:r>
                  <a:rPr lang="en-US" cap="all" dirty="0">
                    <a:solidFill>
                      <a:srgbClr val="FF0000"/>
                    </a:solidFill>
                  </a:rPr>
                  <a:t>S</a:t>
                </a:r>
                <a:r>
                  <a:rPr lang="en-US" cap="small" dirty="0">
                    <a:solidFill>
                      <a:srgbClr val="FF0000"/>
                    </a:solidFill>
                  </a:rPr>
                  <a:t>olution</a:t>
                </a:r>
              </a:p>
              <a:p>
                <a:pPr marL="457200" indent="-369888">
                  <a:buFont typeface="+mj-lt"/>
                  <a:buAutoNum type="arabicPeriod"/>
                </a:pPr>
                <a:r>
                  <a:rPr lang="en-US" dirty="0"/>
                  <a:t>Find the centroids (mean values of columns) of </a:t>
                </a:r>
                <a:r>
                  <a:rPr lang="en-US" i="1" dirty="0">
                    <a:latin typeface="Times New Roman" panose="02020603050405020304" pitchFamily="18" charset="0"/>
                    <a:cs typeface="Times New Roman" panose="02020603050405020304" pitchFamily="18" charset="0"/>
                  </a:rPr>
                  <a:t>X</a:t>
                </a:r>
                <a:r>
                  <a:rPr lang="en-US" dirty="0" smtClean="0"/>
                  <a:t> and </a:t>
                </a:r>
                <a:r>
                  <a:rPr lang="en-US" i="1" dirty="0">
                    <a:latin typeface="Times New Roman" panose="02020603050405020304" pitchFamily="18" charset="0"/>
                    <a:cs typeface="Times New Roman" panose="02020603050405020304" pitchFamily="18" charset="0"/>
                  </a:rPr>
                  <a:t>Y</a:t>
                </a:r>
                <a:r>
                  <a:rPr lang="en-US" dirty="0"/>
                  <a:t>. Call them </a:t>
                </a:r>
                <a14:m>
                  <m:oMath xmlns:m="http://schemas.openxmlformats.org/officeDocument/2006/math">
                    <m:acc>
                      <m:accPr>
                        <m:chr m:val="̅"/>
                        <m:ctrlPr>
                          <a:rPr lang="en-US" b="0" i="1" cap="all" smtClean="0">
                            <a:solidFill>
                              <a:schemeClr val="tx1">
                                <a:lumMod val="75000"/>
                                <a:lumOff val="25000"/>
                              </a:schemeClr>
                            </a:solidFill>
                            <a:latin typeface="Cambria Math" panose="02040503050406030204" pitchFamily="18" charset="0"/>
                          </a:rPr>
                        </m:ctrlPr>
                      </m:accPr>
                      <m:e>
                        <m:r>
                          <a:rPr lang="en-US" b="1" i="0" cap="all" smtClean="0">
                            <a:solidFill>
                              <a:schemeClr val="tx1">
                                <a:lumMod val="75000"/>
                                <a:lumOff val="25000"/>
                              </a:schemeClr>
                            </a:solidFill>
                            <a:latin typeface="Cambria Math" panose="02040503050406030204" pitchFamily="18" charset="0"/>
                          </a:rPr>
                          <m:t>𝐱</m:t>
                        </m:r>
                      </m:e>
                    </m:acc>
                  </m:oMath>
                </a14:m>
                <a:r>
                  <a:rPr lang="en-US" dirty="0" smtClean="0"/>
                  <a:t> and </a:t>
                </a:r>
                <a14:m>
                  <m:oMath xmlns:m="http://schemas.openxmlformats.org/officeDocument/2006/math">
                    <m:acc>
                      <m:accPr>
                        <m:chr m:val="̅"/>
                        <m:ctrlPr>
                          <a:rPr lang="en-US" i="1" cap="all">
                            <a:latin typeface="Cambria Math" panose="02040503050406030204" pitchFamily="18" charset="0"/>
                          </a:rPr>
                        </m:ctrlPr>
                      </m:accPr>
                      <m:e>
                        <m:r>
                          <a:rPr lang="en-US" b="1" i="0" cap="all" smtClean="0">
                            <a:latin typeface="Cambria Math" panose="02040503050406030204" pitchFamily="18" charset="0"/>
                          </a:rPr>
                          <m:t>𝐲</m:t>
                        </m:r>
                      </m:e>
                    </m:acc>
                  </m:oMath>
                </a14:m>
                <a:r>
                  <a:rPr lang="en-US" dirty="0" smtClean="0"/>
                  <a:t>.</a:t>
                </a:r>
              </a:p>
              <a:p>
                <a:pPr marL="457200" indent="-369888">
                  <a:buFont typeface="+mj-lt"/>
                  <a:buAutoNum type="arabicPeriod"/>
                </a:pPr>
                <a:r>
                  <a:rPr lang="en-US" dirty="0"/>
                  <a:t>Remove from each column corresponding mean. Call the new matrices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𝑛𝑒𝑤</m:t>
                        </m:r>
                      </m:sub>
                    </m:sSub>
                  </m:oMath>
                </a14:m>
                <a:r>
                  <a:rPr lang="en-US" dirty="0" smtClean="0"/>
                  <a:t> and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𝑌</m:t>
                        </m:r>
                      </m:e>
                      <m:sub>
                        <m:r>
                          <a:rPr lang="en-US" i="1">
                            <a:latin typeface="Cambria Math" panose="02040503050406030204" pitchFamily="18" charset="0"/>
                          </a:rPr>
                          <m:t>𝑛𝑒𝑤</m:t>
                        </m:r>
                      </m:sub>
                    </m:sSub>
                  </m:oMath>
                </a14:m>
                <a:endParaRPr lang="en-US" dirty="0" smtClean="0"/>
              </a:p>
              <a:p>
                <a:pPr marL="457200" indent="-369888">
                  <a:buFont typeface="+mj-lt"/>
                  <a:buAutoNum type="arabicPeriod"/>
                </a:pPr>
                <a:r>
                  <a:rPr lang="en-US" dirty="0" smtClean="0"/>
                  <a:t>Find </a:t>
                </a:r>
                <a14:m>
                  <m:oMath xmlns:m="http://schemas.openxmlformats.org/officeDocument/2006/math">
                    <m:sSubSup>
                      <m:sSubSupPr>
                        <m:ctrlPr>
                          <a:rPr lang="en-US" b="0" i="1" smtClean="0">
                            <a:latin typeface="Cambria Math" panose="02040503050406030204" pitchFamily="18" charset="0"/>
                          </a:rPr>
                        </m:ctrlPr>
                      </m:sSubSupPr>
                      <m:e>
                        <m:r>
                          <a:rPr lang="en-US" b="0" i="1">
                            <a:latin typeface="Cambria Math" panose="02040503050406030204" pitchFamily="18" charset="0"/>
                          </a:rPr>
                          <m:t>𝑌</m:t>
                        </m:r>
                      </m:e>
                      <m:sub>
                        <m:r>
                          <a:rPr lang="en-US" i="1">
                            <a:latin typeface="Cambria Math" panose="02040503050406030204" pitchFamily="18" charset="0"/>
                          </a:rPr>
                          <m:t>𝑛𝑒𝑤</m:t>
                        </m:r>
                      </m:sub>
                      <m:sup>
                        <m:r>
                          <a:rPr lang="en-US" b="0" i="1" smtClean="0">
                            <a:latin typeface="Cambria Math" panose="02040503050406030204" pitchFamily="18" charset="0"/>
                          </a:rPr>
                          <m:t>𝑇</m:t>
                        </m:r>
                      </m:sup>
                    </m:sSubSup>
                    <m:sSub>
                      <m:sSubPr>
                        <m:ctrlPr>
                          <a:rPr lang="en-US" i="1">
                            <a:latin typeface="Cambria Math" panose="02040503050406030204" pitchFamily="18" charset="0"/>
                          </a:rPr>
                        </m:ctrlPr>
                      </m:sSubPr>
                      <m:e>
                        <m:r>
                          <a:rPr lang="en-US" b="0" i="1" smtClean="0">
                            <a:latin typeface="Cambria Math" panose="02040503050406030204" pitchFamily="18" charset="0"/>
                          </a:rPr>
                          <m:t>𝑋</m:t>
                        </m:r>
                      </m:e>
                      <m:sub>
                        <m:r>
                          <a:rPr lang="en-US" i="1">
                            <a:latin typeface="Cambria Math" panose="02040503050406030204" pitchFamily="18" charset="0"/>
                          </a:rPr>
                          <m:t>𝑛𝑒𝑤</m:t>
                        </m:r>
                      </m:sub>
                    </m:sSub>
                  </m:oMath>
                </a14:m>
                <a:r>
                  <a:rPr lang="en-US" dirty="0" smtClean="0"/>
                  <a:t>. </a:t>
                </a:r>
                <a:r>
                  <a:rPr lang="en-US" dirty="0"/>
                  <a:t>Find the SVD of this matrix </a:t>
                </a:r>
                <a14:m>
                  <m:oMath xmlns:m="http://schemas.openxmlformats.org/officeDocument/2006/math">
                    <m:sSubSup>
                      <m:sSubSupPr>
                        <m:ctrlPr>
                          <a:rPr lang="en-US" i="1">
                            <a:latin typeface="Cambria Math" panose="02040503050406030204" pitchFamily="18" charset="0"/>
                          </a:rPr>
                        </m:ctrlPr>
                      </m:sSubSupPr>
                      <m:e>
                        <m:r>
                          <a:rPr lang="en-US" b="0" i="1">
                            <a:latin typeface="Cambria Math" panose="02040503050406030204" pitchFamily="18" charset="0"/>
                          </a:rPr>
                          <m:t>𝑌</m:t>
                        </m:r>
                      </m:e>
                      <m:sub>
                        <m:r>
                          <a:rPr lang="en-US" i="1">
                            <a:latin typeface="Cambria Math" panose="02040503050406030204" pitchFamily="18" charset="0"/>
                          </a:rPr>
                          <m:t>𝑛𝑒𝑤</m:t>
                        </m:r>
                      </m:sub>
                      <m:sup>
                        <m:r>
                          <a:rPr lang="en-US" i="1">
                            <a:latin typeface="Cambria Math" panose="02040503050406030204" pitchFamily="18" charset="0"/>
                          </a:rPr>
                          <m:t>𝑇</m:t>
                        </m:r>
                      </m:sup>
                    </m:sSubSup>
                    <m:sSub>
                      <m:sSubPr>
                        <m:ctrlPr>
                          <a:rPr lang="en-US" i="1">
                            <a:latin typeface="Cambria Math" panose="02040503050406030204" pitchFamily="18" charset="0"/>
                          </a:rPr>
                        </m:ctrlPr>
                      </m:sSubPr>
                      <m:e>
                        <m:r>
                          <a:rPr lang="en-US" b="0" i="1">
                            <a:latin typeface="Cambria Math" panose="02040503050406030204" pitchFamily="18" charset="0"/>
                          </a:rPr>
                          <m:t>𝑋</m:t>
                        </m:r>
                      </m:e>
                      <m:sub>
                        <m:r>
                          <a:rPr lang="en-US" i="1">
                            <a:latin typeface="Cambria Math" panose="02040503050406030204" pitchFamily="18" charset="0"/>
                          </a:rPr>
                          <m:t>𝑛𝑒𝑤</m:t>
                        </m:r>
                      </m:sub>
                    </m:sSub>
                    <m:r>
                      <a:rPr lang="en-US" b="0" i="1" smtClean="0">
                        <a:latin typeface="Cambria Math" panose="02040503050406030204" pitchFamily="18" charset="0"/>
                      </a:rPr>
                      <m:t>=</m:t>
                    </m:r>
                    <m:r>
                      <a:rPr lang="en-US" b="0" i="1" smtClean="0">
                        <a:latin typeface="Cambria Math" panose="02040503050406030204" pitchFamily="18" charset="0"/>
                      </a:rPr>
                      <m:t>𝑈</m:t>
                    </m:r>
                    <m:r>
                      <m:rPr>
                        <m:sty m:val="p"/>
                      </m:rPr>
                      <a:rPr lang="en-US" b="0" i="0" smtClean="0">
                        <a:latin typeface="Cambria Math" panose="02040503050406030204" pitchFamily="18" charset="0"/>
                      </a:rPr>
                      <m:t>Λ</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𝑇</m:t>
                        </m:r>
                      </m:sup>
                    </m:sSup>
                  </m:oMath>
                </a14:m>
                <a:endParaRPr lang="en-US" dirty="0" smtClean="0"/>
              </a:p>
              <a:p>
                <a:pPr marL="457200" indent="-369888">
                  <a:buFont typeface="+mj-lt"/>
                  <a:buAutoNum type="arabicPeriod"/>
                </a:pPr>
                <a:r>
                  <a:rPr lang="en-US" dirty="0"/>
                  <a:t>Find the rotation </a:t>
                </a:r>
                <a:r>
                  <a:rPr lang="en-US" dirty="0" smtClean="0"/>
                  <a:t>matrix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𝑉</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𝑈</m:t>
                        </m:r>
                      </m:e>
                      <m:sup>
                        <m:r>
                          <a:rPr lang="en-US" b="0" i="1" smtClean="0">
                            <a:latin typeface="Cambria Math" panose="02040503050406030204" pitchFamily="18" charset="0"/>
                          </a:rPr>
                          <m:t>𝑇</m:t>
                        </m:r>
                      </m:sup>
                    </m:sSup>
                  </m:oMath>
                </a14:m>
                <a:r>
                  <a:rPr lang="en-US" dirty="0" smtClean="0"/>
                  <a:t>. </a:t>
                </a:r>
                <a:r>
                  <a:rPr lang="en-US" dirty="0"/>
                  <a:t>Find scale </a:t>
                </a:r>
                <a:r>
                  <a:rPr lang="en-US" dirty="0" smtClean="0"/>
                  <a:t>factor</a:t>
                </a:r>
              </a:p>
              <a:p>
                <a:pPr marL="457200" indent="-369888">
                  <a:buFont typeface="+mj-lt"/>
                  <a:buAutoNum type="arabicPeriod"/>
                </a:pPr>
                <a:endParaRPr lang="en-US" dirty="0" smtClean="0"/>
              </a:p>
              <a:p>
                <a:pPr marL="457200" indent="-369888">
                  <a:buFont typeface="+mj-lt"/>
                  <a:buAutoNum type="arabicPeriod"/>
                </a:pPr>
                <a:r>
                  <a:rPr lang="en-US" dirty="0"/>
                  <a:t>Find the translation </a:t>
                </a:r>
                <a:r>
                  <a:rPr lang="en-US" dirty="0" smtClean="0"/>
                  <a:t>vector </a:t>
                </a:r>
                <a14:m>
                  <m:oMath xmlns:m="http://schemas.openxmlformats.org/officeDocument/2006/math">
                    <m:r>
                      <a:rPr lang="en-US" b="1" i="0" smtClean="0">
                        <a:latin typeface="Cambria Math" panose="02040503050406030204" pitchFamily="18" charset="0"/>
                      </a:rPr>
                      <m:t>𝐭</m:t>
                    </m:r>
                    <m:r>
                      <a:rPr lang="en-US" b="0" i="1" smtClean="0">
                        <a:latin typeface="Cambria Math" panose="02040503050406030204" pitchFamily="18" charset="0"/>
                      </a:rPr>
                      <m:t>=</m:t>
                    </m:r>
                    <m:acc>
                      <m:accPr>
                        <m:chr m:val="̅"/>
                        <m:ctrlPr>
                          <a:rPr lang="en-US" i="1" cap="all">
                            <a:latin typeface="Cambria Math" panose="02040503050406030204" pitchFamily="18" charset="0"/>
                          </a:rPr>
                        </m:ctrlPr>
                      </m:accPr>
                      <m:e>
                        <m:r>
                          <a:rPr lang="en-US" b="1" cap="all">
                            <a:latin typeface="Cambria Math" panose="02040503050406030204" pitchFamily="18" charset="0"/>
                          </a:rPr>
                          <m:t>𝐱</m:t>
                        </m:r>
                      </m:e>
                    </m:acc>
                    <m:r>
                      <a:rPr lang="en-US" b="0" i="1" cap="all" smtClean="0">
                        <a:latin typeface="Cambria Math" panose="02040503050406030204" pitchFamily="18" charset="0"/>
                      </a:rPr>
                      <m:t>−</m:t>
                    </m:r>
                    <m:r>
                      <a:rPr lang="en-US" b="0" i="1" cap="all" smtClean="0">
                        <a:latin typeface="Cambria Math" panose="02040503050406030204" pitchFamily="18" charset="0"/>
                      </a:rPr>
                      <m:t>𝑠𝑅</m:t>
                    </m:r>
                    <m:acc>
                      <m:accPr>
                        <m:chr m:val="̅"/>
                        <m:ctrlPr>
                          <a:rPr lang="en-US" i="1" cap="all">
                            <a:latin typeface="Cambria Math" panose="02040503050406030204" pitchFamily="18" charset="0"/>
                          </a:rPr>
                        </m:ctrlPr>
                      </m:accPr>
                      <m:e>
                        <m:r>
                          <a:rPr lang="en-US" b="1" i="0" cap="all" smtClean="0">
                            <a:latin typeface="Cambria Math" panose="02040503050406030204" pitchFamily="18" charset="0"/>
                          </a:rPr>
                          <m:t>𝐲</m:t>
                        </m:r>
                      </m:e>
                    </m:acc>
                  </m:oMath>
                </a14:m>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587828" y="856989"/>
                <a:ext cx="8367485" cy="5444238"/>
              </a:xfrm>
              <a:blipFill>
                <a:blip r:embed="rId2"/>
                <a:stretch>
                  <a:fillRect l="-1238" t="-1680" r="-21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69</a:t>
            </a:fld>
            <a:endParaRPr lang="en-US"/>
          </a:p>
        </p:txBody>
      </p:sp>
      <mc:AlternateContent xmlns:mc="http://schemas.openxmlformats.org/markup-compatibility/2006" xmlns:a14="http://schemas.microsoft.com/office/drawing/2010/main">
        <mc:Choice Requires="a14">
          <p:sp>
            <p:nvSpPr>
              <p:cNvPr id="7" name="矩形 6"/>
              <p:cNvSpPr/>
              <p:nvPr/>
            </p:nvSpPr>
            <p:spPr>
              <a:xfrm>
                <a:off x="6682236" y="4614775"/>
                <a:ext cx="2461764" cy="15292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𝑠</m:t>
                      </m:r>
                      <m:r>
                        <a:rPr lang="en-US" sz="2400" i="1">
                          <a:latin typeface="Cambria Math" panose="02040503050406030204" pitchFamily="18" charset="0"/>
                        </a:rPr>
                        <m:t>=</m:t>
                      </m:r>
                      <m:rad>
                        <m:radPr>
                          <m:degHide m:val="on"/>
                          <m:ctrlPr>
                            <a:rPr lang="en-US" sz="2400" i="1">
                              <a:solidFill>
                                <a:srgbClr val="000000"/>
                              </a:solidFill>
                              <a:latin typeface="Cambria Math" panose="02040503050406030204" pitchFamily="18" charset="0"/>
                              <a:ea typeface="Cambria Math" panose="02040503050406030204" pitchFamily="18" charset="0"/>
                            </a:rPr>
                          </m:ctrlPr>
                        </m:radPr>
                        <m:deg/>
                        <m:e>
                          <m:f>
                            <m:fPr>
                              <m:ctrlPr>
                                <a:rPr lang="en-US" sz="2400" i="1">
                                  <a:solidFill>
                                    <a:srgbClr val="000000"/>
                                  </a:solidFill>
                                  <a:latin typeface="Cambria Math" panose="02040503050406030204" pitchFamily="18" charset="0"/>
                                  <a:ea typeface="Cambria Math" panose="02040503050406030204" pitchFamily="18" charset="0"/>
                                </a:rPr>
                              </m:ctrlPr>
                            </m:fPr>
                            <m:num>
                              <m:nary>
                                <m:naryPr>
                                  <m:chr m:val="∑"/>
                                  <m:ctrlPr>
                                    <a:rPr lang="en-US" sz="2400" i="1">
                                      <a:solidFill>
                                        <a:srgbClr val="000000"/>
                                      </a:solidFill>
                                      <a:latin typeface="Cambria Math" panose="02040503050406030204" pitchFamily="18" charset="0"/>
                                    </a:rPr>
                                  </m:ctrlPr>
                                </m:naryPr>
                                <m:sub>
                                  <m:r>
                                    <m:rPr>
                                      <m:brk m:alnAt="23"/>
                                    </m:rPr>
                                    <a:rPr lang="en-US" sz="2400" i="1">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=1</m:t>
                                  </m:r>
                                </m:sub>
                                <m:sup>
                                  <m:r>
                                    <a:rPr lang="en-US" sz="2400" i="1">
                                      <a:solidFill>
                                        <a:srgbClr val="000000"/>
                                      </a:solidFill>
                                      <a:latin typeface="Cambria Math" panose="02040503050406030204" pitchFamily="18" charset="0"/>
                                    </a:rPr>
                                    <m:t>𝑁</m:t>
                                  </m:r>
                                </m:sup>
                                <m:e>
                                  <m:sSup>
                                    <m:sSupPr>
                                      <m:ctrlPr>
                                        <a:rPr lang="en-US" sz="2400" i="1">
                                          <a:solidFill>
                                            <a:srgbClr val="000000"/>
                                          </a:solidFill>
                                          <a:latin typeface="Cambria Math" panose="02040503050406030204" pitchFamily="18" charset="0"/>
                                        </a:rPr>
                                      </m:ctrlPr>
                                    </m:sSupPr>
                                    <m:e>
                                      <m:d>
                                        <m:dPr>
                                          <m:begChr m:val="‖"/>
                                          <m:endChr m:val="‖"/>
                                          <m:ctrlPr>
                                            <a:rPr lang="en-US" sz="2400" i="1">
                                              <a:solidFill>
                                                <a:srgbClr val="000000"/>
                                              </a:solidFill>
                                              <a:latin typeface="Cambria Math" panose="02040503050406030204" pitchFamily="18" charset="0"/>
                                            </a:rPr>
                                          </m:ctrlPr>
                                        </m:dPr>
                                        <m:e>
                                          <m:sSubSup>
                                            <m:sSubSupPr>
                                              <m:ctrlPr>
                                                <a:rPr lang="en-US" sz="2400" i="1">
                                                  <a:solidFill>
                                                    <a:srgbClr val="000000"/>
                                                  </a:solidFill>
                                                  <a:latin typeface="Cambria Math" panose="02040503050406030204" pitchFamily="18" charset="0"/>
                                                </a:rPr>
                                              </m:ctrlPr>
                                            </m:sSubSupPr>
                                            <m:e>
                                              <m:r>
                                                <a:rPr lang="en-US" sz="2400" b="1" i="0">
                                                  <a:solidFill>
                                                    <a:srgbClr val="000000"/>
                                                  </a:solidFill>
                                                  <a:latin typeface="Cambria Math" panose="02040503050406030204" pitchFamily="18" charset="0"/>
                                                </a:rPr>
                                                <m:t>𝐦</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e>
                                      </m:d>
                                    </m:e>
                                    <m:sup>
                                      <m:r>
                                        <a:rPr lang="en-US" sz="2400" i="1">
                                          <a:solidFill>
                                            <a:srgbClr val="000000"/>
                                          </a:solidFill>
                                          <a:latin typeface="Cambria Math" panose="02040503050406030204" pitchFamily="18" charset="0"/>
                                        </a:rPr>
                                        <m:t>2</m:t>
                                      </m:r>
                                    </m:sup>
                                  </m:sSup>
                                </m:e>
                              </m:nary>
                            </m:num>
                            <m:den>
                              <m:nary>
                                <m:naryPr>
                                  <m:chr m:val="∑"/>
                                  <m:ctrlPr>
                                    <a:rPr lang="en-US" sz="2400" i="1">
                                      <a:solidFill>
                                        <a:srgbClr val="000000"/>
                                      </a:solidFill>
                                      <a:latin typeface="Cambria Math" panose="02040503050406030204" pitchFamily="18" charset="0"/>
                                    </a:rPr>
                                  </m:ctrlPr>
                                </m:naryPr>
                                <m:sub>
                                  <m:r>
                                    <m:rPr>
                                      <m:brk m:alnAt="23"/>
                                    </m:rPr>
                                    <a:rPr lang="en-US" sz="2400" i="1">
                                      <a:solidFill>
                                        <a:srgbClr val="000000"/>
                                      </a:solidFill>
                                      <a:latin typeface="Cambria Math" panose="02040503050406030204" pitchFamily="18" charset="0"/>
                                    </a:rPr>
                                    <m:t>𝑖</m:t>
                                  </m:r>
                                  <m:r>
                                    <a:rPr lang="en-US" sz="2400" i="1">
                                      <a:solidFill>
                                        <a:srgbClr val="000000"/>
                                      </a:solidFill>
                                      <a:latin typeface="Cambria Math" panose="02040503050406030204" pitchFamily="18" charset="0"/>
                                    </a:rPr>
                                    <m:t>=1</m:t>
                                  </m:r>
                                </m:sub>
                                <m:sup>
                                  <m:r>
                                    <a:rPr lang="en-US" sz="2400" i="1">
                                      <a:solidFill>
                                        <a:srgbClr val="000000"/>
                                      </a:solidFill>
                                      <a:latin typeface="Cambria Math" panose="02040503050406030204" pitchFamily="18" charset="0"/>
                                    </a:rPr>
                                    <m:t>𝑁</m:t>
                                  </m:r>
                                </m:sup>
                                <m:e>
                                  <m:sSup>
                                    <m:sSupPr>
                                      <m:ctrlPr>
                                        <a:rPr lang="en-US" sz="2400" i="1">
                                          <a:solidFill>
                                            <a:srgbClr val="000000"/>
                                          </a:solidFill>
                                          <a:latin typeface="Cambria Math" panose="02040503050406030204" pitchFamily="18" charset="0"/>
                                        </a:rPr>
                                      </m:ctrlPr>
                                    </m:sSupPr>
                                    <m:e>
                                      <m:d>
                                        <m:dPr>
                                          <m:begChr m:val="‖"/>
                                          <m:endChr m:val="‖"/>
                                          <m:ctrlPr>
                                            <a:rPr lang="en-US" sz="2400" i="1">
                                              <a:solidFill>
                                                <a:srgbClr val="000000"/>
                                              </a:solidFill>
                                              <a:latin typeface="Cambria Math" panose="02040503050406030204" pitchFamily="18" charset="0"/>
                                            </a:rPr>
                                          </m:ctrlPr>
                                        </m:dPr>
                                        <m:e>
                                          <m:sSubSup>
                                            <m:sSubSupPr>
                                              <m:ctrlPr>
                                                <a:rPr lang="en-US" sz="2400" i="1">
                                                  <a:solidFill>
                                                    <a:srgbClr val="000000"/>
                                                  </a:solidFill>
                                                  <a:latin typeface="Cambria Math" panose="02040503050406030204" pitchFamily="18" charset="0"/>
                                                </a:rPr>
                                              </m:ctrlPr>
                                            </m:sSubSupPr>
                                            <m:e>
                                              <m:r>
                                                <a:rPr lang="en-US" sz="2400" b="1" i="0">
                                                  <a:solidFill>
                                                    <a:srgbClr val="000000"/>
                                                  </a:solidFill>
                                                  <a:latin typeface="Cambria Math" panose="02040503050406030204" pitchFamily="18" charset="0"/>
                                                </a:rPr>
                                                <m:t>𝐧</m:t>
                                              </m:r>
                                            </m:e>
                                            <m:sub>
                                              <m:r>
                                                <a:rPr lang="en-US" sz="2400" i="1">
                                                  <a:solidFill>
                                                    <a:srgbClr val="000000"/>
                                                  </a:solidFill>
                                                  <a:latin typeface="Cambria Math" panose="02040503050406030204" pitchFamily="18" charset="0"/>
                                                </a:rPr>
                                                <m:t>𝑖</m:t>
                                              </m:r>
                                            </m:sub>
                                            <m:sup>
                                              <m:r>
                                                <a:rPr lang="en-US" sz="2400" i="1">
                                                  <a:solidFill>
                                                    <a:srgbClr val="000000"/>
                                                  </a:solidFill>
                                                  <a:latin typeface="Cambria Math" panose="02040503050406030204" pitchFamily="18" charset="0"/>
                                                </a:rPr>
                                                <m:t>′</m:t>
                                              </m:r>
                                            </m:sup>
                                          </m:sSubSup>
                                        </m:e>
                                      </m:d>
                                    </m:e>
                                    <m:sup>
                                      <m:r>
                                        <a:rPr lang="en-US" sz="2400" i="1">
                                          <a:solidFill>
                                            <a:srgbClr val="000000"/>
                                          </a:solidFill>
                                          <a:latin typeface="Cambria Math" panose="02040503050406030204" pitchFamily="18" charset="0"/>
                                        </a:rPr>
                                        <m:t>2</m:t>
                                      </m:r>
                                    </m:sup>
                                  </m:sSup>
                                </m:e>
                              </m:nary>
                            </m:den>
                          </m:f>
                        </m:e>
                      </m:rad>
                    </m:oMath>
                  </m:oMathPara>
                </a14:m>
                <a:endParaRPr lang="en-US" sz="2400" dirty="0"/>
              </a:p>
            </p:txBody>
          </p:sp>
        </mc:Choice>
        <mc:Fallback xmlns="">
          <p:sp>
            <p:nvSpPr>
              <p:cNvPr id="7" name="矩形 6"/>
              <p:cNvSpPr>
                <a:spLocks noRot="1" noChangeAspect="1" noMove="1" noResize="1" noEditPoints="1" noAdjustHandles="1" noChangeArrowheads="1" noChangeShapeType="1" noTextEdit="1"/>
              </p:cNvSpPr>
              <p:nvPr/>
            </p:nvSpPr>
            <p:spPr>
              <a:xfrm>
                <a:off x="6682236" y="4614775"/>
                <a:ext cx="2461764" cy="1529201"/>
              </a:xfrm>
              <a:prstGeom prst="rect">
                <a:avLst/>
              </a:prstGeom>
              <a:blipFill rotWithShape="0">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040434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Introduction</a:t>
            </a:r>
            <a:endParaRPr lang="en-US" dirty="0"/>
          </a:p>
        </p:txBody>
      </p:sp>
      <p:sp>
        <p:nvSpPr>
          <p:cNvPr id="3" name="内容占位符 2"/>
          <p:cNvSpPr>
            <a:spLocks noGrp="1"/>
          </p:cNvSpPr>
          <p:nvPr>
            <p:ph idx="1"/>
          </p:nvPr>
        </p:nvSpPr>
        <p:spPr/>
        <p:txBody>
          <a:bodyPr/>
          <a:lstStyle/>
          <a:p>
            <a:r>
              <a:rPr lang="en-US" dirty="0"/>
              <a:t>Factors affect facial expression recognition </a:t>
            </a:r>
            <a:r>
              <a:rPr lang="en-US" dirty="0" smtClean="0"/>
              <a:t>accuracy</a:t>
            </a:r>
          </a:p>
          <a:p>
            <a:pPr lvl="1"/>
            <a:r>
              <a:rPr lang="en-US" dirty="0" smtClean="0"/>
              <a:t>Pose</a:t>
            </a:r>
          </a:p>
          <a:p>
            <a:pPr lvl="1"/>
            <a:r>
              <a:rPr lang="en-US" dirty="0" smtClean="0"/>
              <a:t>Illumination</a:t>
            </a:r>
          </a:p>
          <a:p>
            <a:pPr lvl="1"/>
            <a:r>
              <a:rPr lang="en-US" dirty="0" smtClean="0"/>
              <a:t>...</a:t>
            </a:r>
            <a:endParaRPr lang="en-US" dirty="0"/>
          </a:p>
        </p:txBody>
      </p:sp>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7</a:t>
            </a:fld>
            <a:endParaRPr lang="en-US" altLang="zh-CN" sz="1800" dirty="0">
              <a:solidFill>
                <a:srgbClr val="000000"/>
              </a:solidFill>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14588"/>
            <a:ext cx="3886200"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209800"/>
            <a:ext cx="26289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438400"/>
            <a:ext cx="1947863"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15824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Some modifications</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smtClean="0"/>
                  <a:t>Sometimes it is necessary to weight some variables down and others up. In these cases Procrustes analysis can be performed using weights. We want to minimize the function:</a:t>
                </a:r>
              </a:p>
              <a:p>
                <a:endParaRPr lang="en-US" dirty="0"/>
              </a:p>
              <a:p>
                <a:r>
                  <a:rPr lang="en-US" dirty="0" smtClean="0"/>
                  <a:t>This </a:t>
                </a:r>
                <a:r>
                  <a:rPr lang="en-US" dirty="0"/>
                  <a:t>modification can be taken into account if we find SVD of </a:t>
                </a:r>
                <a14:m>
                  <m:oMath xmlns:m="http://schemas.openxmlformats.org/officeDocument/2006/math">
                    <m:sSup>
                      <m:sSupPr>
                        <m:ctrlPr>
                          <a:rPr lang="en-US" i="1">
                            <a:latin typeface="Cambria Math" panose="02040503050406030204" pitchFamily="18" charset="0"/>
                          </a:rPr>
                        </m:ctrlPr>
                      </m:sSupPr>
                      <m:e>
                        <m:r>
                          <a:rPr lang="en-US" b="0" i="1">
                            <a:latin typeface="Cambria Math" panose="02040503050406030204" pitchFamily="18" charset="0"/>
                          </a:rPr>
                          <m:t>𝑌</m:t>
                        </m:r>
                      </m:e>
                      <m:sup>
                        <m:r>
                          <a:rPr lang="en-US" b="0" i="1">
                            <a:latin typeface="Cambria Math" panose="02040503050406030204" pitchFamily="18" charset="0"/>
                          </a:rPr>
                          <m:t>𝑇</m:t>
                        </m:r>
                      </m:sup>
                    </m:sSup>
                    <m:r>
                      <a:rPr lang="en-US" b="0" i="1" smtClean="0">
                        <a:latin typeface="Cambria Math" panose="02040503050406030204" pitchFamily="18" charset="0"/>
                      </a:rPr>
                      <m:t>𝑊</m:t>
                    </m:r>
                    <m:r>
                      <a:rPr lang="en-US" b="0" i="1">
                        <a:latin typeface="Cambria Math" panose="02040503050406030204" pitchFamily="18" charset="0"/>
                      </a:rPr>
                      <m:t>𝑋</m:t>
                    </m:r>
                  </m:oMath>
                </a14:m>
                <a:r>
                  <a:rPr lang="en-US" i="1" dirty="0" smtClean="0"/>
                  <a:t> </a:t>
                </a:r>
                <a:r>
                  <a:rPr lang="en-US" dirty="0" smtClean="0"/>
                  <a:t>instead </a:t>
                </a:r>
                <a:r>
                  <a:rPr lang="en-US" dirty="0"/>
                  <a:t>of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𝑌</m:t>
                        </m:r>
                      </m:e>
                      <m:sup>
                        <m:r>
                          <a:rPr lang="en-US" b="0" i="1" smtClean="0">
                            <a:latin typeface="Cambria Math" panose="02040503050406030204" pitchFamily="18" charset="0"/>
                          </a:rPr>
                          <m:t>𝑇</m:t>
                        </m:r>
                      </m:sup>
                    </m:sSup>
                    <m:r>
                      <a:rPr lang="en-US" b="0" i="1" smtClean="0">
                        <a:latin typeface="Cambria Math" panose="02040503050406030204" pitchFamily="18" charset="0"/>
                      </a:rPr>
                      <m:t>𝑋</m:t>
                    </m:r>
                  </m:oMath>
                </a14:m>
                <a:endParaRPr lang="en-US" i="1"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2"/>
                <a:stretch>
                  <a:fillRect l="-1140" t="-1568" r="-684"/>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70</a:t>
            </a:fld>
            <a:endParaRPr lang="en-US"/>
          </a:p>
        </p:txBody>
      </p:sp>
      <mc:AlternateContent xmlns:mc="http://schemas.openxmlformats.org/markup-compatibility/2006" xmlns:a14="http://schemas.microsoft.com/office/drawing/2010/main">
        <mc:Choice Requires="a14">
          <p:sp>
            <p:nvSpPr>
              <p:cNvPr id="7" name="文本框 6"/>
              <p:cNvSpPr txBox="1"/>
              <p:nvPr/>
            </p:nvSpPr>
            <p:spPr>
              <a:xfrm>
                <a:off x="2420068" y="2053771"/>
                <a:ext cx="430624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𝑀</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r>
                        <a:rPr lang="en-US" sz="2400" b="0" i="1" smtClean="0">
                          <a:latin typeface="Cambria Math" panose="02040503050406030204" pitchFamily="18" charset="0"/>
                        </a:rPr>
                        <m:t>𝑡𝑟</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𝑋</m:t>
                          </m:r>
                          <m:r>
                            <a:rPr lang="en-US" sz="2400" b="0" i="1" smtClean="0">
                              <a:latin typeface="Cambria Math" panose="02040503050406030204" pitchFamily="18" charset="0"/>
                            </a:rPr>
                            <m:t>−</m:t>
                          </m:r>
                          <m:r>
                            <a:rPr lang="en-US" sz="2400" b="0" i="1" smtClean="0">
                              <a:latin typeface="Cambria Math" panose="02040503050406030204" pitchFamily="18" charset="0"/>
                            </a:rPr>
                            <m:t>𝐴𝑌</m:t>
                          </m:r>
                        </m:e>
                      </m:d>
                      <m:sSup>
                        <m:sSupPr>
                          <m:ctrlPr>
                            <a:rPr lang="en-US" sz="2400" b="0" i="1" smtClean="0">
                              <a:latin typeface="Cambria Math" panose="02040503050406030204" pitchFamily="18" charset="0"/>
                            </a:rPr>
                          </m:ctrlPr>
                        </m:sSupPr>
                        <m:e>
                          <m:r>
                            <a:rPr lang="en-US" altLang="zh-CN" sz="2400" i="1">
                              <a:latin typeface="Cambria Math" panose="02040503050406030204" pitchFamily="18" charset="0"/>
                            </a:rPr>
                            <m:t>𝑊</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𝑋</m:t>
                              </m:r>
                              <m:r>
                                <a:rPr lang="en-US" sz="2400" b="0" i="1" smtClean="0">
                                  <a:latin typeface="Cambria Math" panose="02040503050406030204" pitchFamily="18" charset="0"/>
                                </a:rPr>
                                <m:t>−</m:t>
                              </m:r>
                              <m:r>
                                <a:rPr lang="en-US" sz="2400" b="0" i="1" smtClean="0">
                                  <a:latin typeface="Cambria Math" panose="02040503050406030204" pitchFamily="18" charset="0"/>
                                </a:rPr>
                                <m:t>𝐴𝑌</m:t>
                              </m:r>
                            </m:e>
                          </m:d>
                        </m:e>
                        <m:sup>
                          <m:r>
                            <a:rPr lang="en-US" sz="2400" b="0" i="1" smtClean="0">
                              <a:latin typeface="Cambria Math" panose="02040503050406030204" pitchFamily="18" charset="0"/>
                            </a:rPr>
                            <m:t>𝑇</m:t>
                          </m:r>
                        </m:sup>
                      </m:sSup>
                      <m:r>
                        <a:rPr lang="en-US" sz="2400" b="0" i="1" smtClean="0">
                          <a:latin typeface="Cambria Math" panose="02040503050406030204" pitchFamily="18" charset="0"/>
                        </a:rPr>
                        <m:t>)</m:t>
                      </m:r>
                    </m:oMath>
                  </m:oMathPara>
                </a14:m>
                <a:endParaRPr 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2420068" y="2053771"/>
                <a:ext cx="4306242" cy="369332"/>
              </a:xfrm>
              <a:prstGeom prst="rect">
                <a:avLst/>
              </a:prstGeom>
              <a:blipFill>
                <a:blip r:embed="rId3"/>
                <a:stretch>
                  <a:fillRect l="-1275" r="-2125" b="-35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77590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a:solidFill>
                  <a:srgbClr val="404040"/>
                </a:solidFill>
              </a:rPr>
              <a:t>Facial expression </a:t>
            </a:r>
            <a:r>
              <a:rPr lang="en-US" dirty="0" smtClean="0">
                <a:solidFill>
                  <a:srgbClr val="404040"/>
                </a:solidFill>
              </a:rPr>
              <a:t>recognition</a:t>
            </a:r>
          </a:p>
          <a:p>
            <a:pPr lvl="1"/>
            <a:r>
              <a:rPr lang="en-US" dirty="0">
                <a:solidFill>
                  <a:srgbClr val="404040"/>
                </a:solidFill>
              </a:rPr>
              <a:t>Appearance-based vs. model based</a:t>
            </a:r>
          </a:p>
          <a:p>
            <a:r>
              <a:rPr lang="en-US" dirty="0" smtClean="0">
                <a:solidFill>
                  <a:srgbClr val="404040"/>
                </a:solidFill>
              </a:rPr>
              <a:t>Active </a:t>
            </a:r>
            <a:r>
              <a:rPr lang="en-US" dirty="0">
                <a:solidFill>
                  <a:srgbClr val="404040"/>
                </a:solidFill>
              </a:rPr>
              <a:t>appearance model (AAM</a:t>
            </a:r>
            <a:r>
              <a:rPr lang="en-US" dirty="0" smtClean="0">
                <a:solidFill>
                  <a:srgbClr val="404040"/>
                </a:solidFill>
              </a:rPr>
              <a:t>)</a:t>
            </a:r>
          </a:p>
          <a:p>
            <a:pPr lvl="1"/>
            <a:r>
              <a:rPr lang="en-US" dirty="0">
                <a:solidFill>
                  <a:srgbClr val="404040"/>
                </a:solidFill>
              </a:rPr>
              <a:t>Pre-requisite</a:t>
            </a:r>
          </a:p>
          <a:p>
            <a:pPr lvl="1"/>
            <a:r>
              <a:rPr lang="en-US" dirty="0">
                <a:solidFill>
                  <a:srgbClr val="404040"/>
                </a:solidFill>
              </a:rPr>
              <a:t>Principle component analysis (PCA)</a:t>
            </a:r>
          </a:p>
          <a:p>
            <a:pPr lvl="1"/>
            <a:r>
              <a:rPr lang="en-US" dirty="0">
                <a:solidFill>
                  <a:srgbClr val="404040"/>
                </a:solidFill>
              </a:rPr>
              <a:t>Procrustes analysis</a:t>
            </a:r>
          </a:p>
          <a:p>
            <a:pPr lvl="1"/>
            <a:r>
              <a:rPr lang="en-US" dirty="0">
                <a:solidFill>
                  <a:srgbClr val="404040"/>
                </a:solidFill>
              </a:rPr>
              <a:t>ASM</a:t>
            </a:r>
          </a:p>
          <a:p>
            <a:pPr lvl="1"/>
            <a:r>
              <a:rPr lang="en-US" dirty="0" smtClean="0">
                <a:solidFill>
                  <a:schemeClr val="bg1">
                    <a:lumMod val="50000"/>
                  </a:schemeClr>
                </a:solidFill>
              </a:rPr>
              <a:t>Delaunay </a:t>
            </a:r>
            <a:r>
              <a:rPr lang="en-US" dirty="0">
                <a:solidFill>
                  <a:schemeClr val="bg1">
                    <a:lumMod val="50000"/>
                  </a:schemeClr>
                </a:solidFill>
              </a:rPr>
              <a:t>triangulation</a:t>
            </a:r>
          </a:p>
          <a:p>
            <a:pPr lvl="1"/>
            <a:r>
              <a:rPr lang="en-US" dirty="0" smtClean="0">
                <a:solidFill>
                  <a:schemeClr val="bg1">
                    <a:lumMod val="50000"/>
                  </a:schemeClr>
                </a:solidFill>
              </a:rPr>
              <a:t>AAM</a:t>
            </a:r>
            <a:endParaRPr lang="en-US" dirty="0">
              <a:solidFill>
                <a:schemeClr val="bg1">
                  <a:lumMod val="50000"/>
                </a:schemeClr>
              </a:solidFill>
            </a:endParaRPr>
          </a:p>
          <a:p>
            <a:endParaRPr lang="en-US" dirty="0"/>
          </a:p>
        </p:txBody>
      </p:sp>
      <p:sp>
        <p:nvSpPr>
          <p:cNvPr id="5" name="灯片编号占位符 4"/>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71</a:t>
            </a:fld>
            <a:endParaRPr lang="en-US" altLang="zh-CN" sz="1800" dirty="0">
              <a:solidFill>
                <a:srgbClr val="000000"/>
              </a:solidFill>
            </a:endParaRPr>
          </a:p>
        </p:txBody>
      </p:sp>
      <p:sp>
        <p:nvSpPr>
          <p:cNvPr id="6" name="页脚占位符 5"/>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8" name="日期占位符 7"/>
          <p:cNvSpPr>
            <a:spLocks noGrp="1"/>
          </p:cNvSpPr>
          <p:nvPr>
            <p:ph type="dt" sz="half" idx="10"/>
          </p:nvPr>
        </p:nvSpPr>
        <p:spPr/>
        <p:txBody>
          <a:bodyPr/>
          <a:lstStyle/>
          <a:p>
            <a:r>
              <a:rPr lang="en-US" altLang="zh-CN" smtClean="0"/>
              <a:t>3/13/2017</a:t>
            </a:r>
            <a:endParaRPr lang="en-US" altLang="zh-CN" dirty="0"/>
          </a:p>
        </p:txBody>
      </p:sp>
    </p:spTree>
    <p:extLst>
      <p:ext uri="{BB962C8B-B14F-4D97-AF65-F5344CB8AC3E}">
        <p14:creationId xmlns:p14="http://schemas.microsoft.com/office/powerpoint/2010/main" val="82474397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Active shape model (ASM</a:t>
            </a:r>
            <a:r>
              <a:rPr lang="en-US" dirty="0" smtClean="0"/>
              <a:t>): training</a:t>
            </a:r>
            <a:endParaRPr lang="en-US" dirty="0"/>
          </a:p>
        </p:txBody>
      </p:sp>
      <p:sp>
        <p:nvSpPr>
          <p:cNvPr id="3" name="内容占位符 2"/>
          <p:cNvSpPr>
            <a:spLocks noGrp="1"/>
          </p:cNvSpPr>
          <p:nvPr>
            <p:ph idx="1"/>
          </p:nvPr>
        </p:nvSpPr>
        <p:spPr/>
        <p:txBody>
          <a:bodyPr/>
          <a:lstStyle/>
          <a:p>
            <a:r>
              <a:rPr lang="en-US" dirty="0"/>
              <a:t>Collect training </a:t>
            </a:r>
            <a:r>
              <a:rPr lang="en-US" dirty="0" smtClean="0"/>
              <a:t>samples</a:t>
            </a:r>
          </a:p>
          <a:p>
            <a:pPr lvl="1"/>
            <a:r>
              <a:rPr lang="en-US" dirty="0"/>
              <a:t>30 neutral </a:t>
            </a:r>
            <a:r>
              <a:rPr lang="en-US" dirty="0" smtClean="0"/>
              <a:t>faces</a:t>
            </a:r>
          </a:p>
          <a:p>
            <a:pPr lvl="1"/>
            <a:r>
              <a:rPr lang="en-US" dirty="0"/>
              <a:t>30 smile faces</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72</a:t>
            </a:fld>
            <a:endParaRPr lang="en-US"/>
          </a:p>
        </p:txBody>
      </p:sp>
      <p:sp>
        <p:nvSpPr>
          <p:cNvPr id="15" name="object 4"/>
          <p:cNvSpPr/>
          <p:nvPr/>
        </p:nvSpPr>
        <p:spPr>
          <a:xfrm>
            <a:off x="1363980" y="2764535"/>
            <a:ext cx="6566916" cy="1647444"/>
          </a:xfrm>
          <a:prstGeom prst="rect">
            <a:avLst/>
          </a:prstGeom>
          <a:blipFill>
            <a:blip r:embed="rId2" cstate="print"/>
            <a:stretch>
              <a:fillRect/>
            </a:stretch>
          </a:blipFill>
        </p:spPr>
        <p:txBody>
          <a:bodyPr wrap="square" lIns="0" tIns="0" rIns="0" bIns="0" rtlCol="0"/>
          <a:lstStyle/>
          <a:p>
            <a:endParaRPr/>
          </a:p>
        </p:txBody>
      </p:sp>
      <p:sp>
        <p:nvSpPr>
          <p:cNvPr id="16" name="object 5"/>
          <p:cNvSpPr/>
          <p:nvPr/>
        </p:nvSpPr>
        <p:spPr>
          <a:xfrm>
            <a:off x="1363980" y="4381500"/>
            <a:ext cx="1638300" cy="1638300"/>
          </a:xfrm>
          <a:prstGeom prst="rect">
            <a:avLst/>
          </a:prstGeom>
          <a:blipFill>
            <a:blip r:embed="rId3" cstate="print"/>
            <a:stretch>
              <a:fillRect/>
            </a:stretch>
          </a:blipFill>
        </p:spPr>
        <p:txBody>
          <a:bodyPr wrap="square" lIns="0" tIns="0" rIns="0" bIns="0" rtlCol="0"/>
          <a:lstStyle/>
          <a:p>
            <a:endParaRPr/>
          </a:p>
        </p:txBody>
      </p:sp>
      <p:sp>
        <p:nvSpPr>
          <p:cNvPr id="17" name="object 6"/>
          <p:cNvSpPr/>
          <p:nvPr/>
        </p:nvSpPr>
        <p:spPr>
          <a:xfrm>
            <a:off x="4646676" y="4411979"/>
            <a:ext cx="3282696" cy="1638300"/>
          </a:xfrm>
          <a:prstGeom prst="rect">
            <a:avLst/>
          </a:prstGeom>
          <a:blipFill>
            <a:blip r:embed="rId4" cstate="print"/>
            <a:stretch>
              <a:fillRect/>
            </a:stretch>
          </a:blipFill>
        </p:spPr>
        <p:txBody>
          <a:bodyPr wrap="square" lIns="0" tIns="0" rIns="0" bIns="0" rtlCol="0"/>
          <a:lstStyle/>
          <a:p>
            <a:endParaRPr/>
          </a:p>
        </p:txBody>
      </p:sp>
      <p:sp>
        <p:nvSpPr>
          <p:cNvPr id="18" name="object 7"/>
          <p:cNvSpPr/>
          <p:nvPr/>
        </p:nvSpPr>
        <p:spPr>
          <a:xfrm>
            <a:off x="3002279" y="4395215"/>
            <a:ext cx="1644395" cy="164439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588498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ASM: training</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smtClean="0"/>
                  <a:t>Add landmarks</a:t>
                </a:r>
              </a:p>
              <a:p>
                <a:pPr lvl="1"/>
                <a:r>
                  <a:rPr lang="en-US" dirty="0"/>
                  <a:t>26 points each </a:t>
                </a:r>
                <a:r>
                  <a:rPr lang="en-US" dirty="0" smtClean="0"/>
                  <a:t>face</a:t>
                </a:r>
              </a:p>
              <a:p>
                <a:pPr lvl="1"/>
                <a:r>
                  <a:rPr lang="en-US" b="0" dirty="0" smtClean="0"/>
                  <a:t>Training set: </a:t>
                </a:r>
                <a14:m>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0" smtClean="0">
                                <a:latin typeface="Cambria Math" panose="02040503050406030204" pitchFamily="18" charset="0"/>
                              </a:rPr>
                              <m:t>𝐱</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a:latin typeface="Cambria Math" panose="02040503050406030204" pitchFamily="18" charset="0"/>
                              </a:rPr>
                              <m:t>𝐱</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a:latin typeface="Cambria Math" panose="02040503050406030204" pitchFamily="18" charset="0"/>
                              </a:rPr>
                              <m:t>𝐱</m:t>
                            </m:r>
                          </m:e>
                          <m:sub>
                            <m:r>
                              <a:rPr lang="en-US" b="0" i="1" smtClean="0">
                                <a:latin typeface="Cambria Math" panose="02040503050406030204" pitchFamily="18" charset="0"/>
                              </a:rPr>
                              <m:t>𝑁</m:t>
                            </m:r>
                          </m:sub>
                        </m:sSub>
                      </m:e>
                    </m:d>
                  </m:oMath>
                </a14:m>
                <a:endParaRPr lang="en-US" dirty="0" smtClean="0"/>
              </a:p>
              <a:p>
                <a:pPr lvl="1"/>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73</a:t>
            </a:fld>
            <a:endParaRPr lang="en-US"/>
          </a:p>
        </p:txBody>
      </p:sp>
      <p:sp>
        <p:nvSpPr>
          <p:cNvPr id="16" name="object 5"/>
          <p:cNvSpPr/>
          <p:nvPr/>
        </p:nvSpPr>
        <p:spPr>
          <a:xfrm>
            <a:off x="1363980" y="2764535"/>
            <a:ext cx="6566916" cy="1647444"/>
          </a:xfrm>
          <a:prstGeom prst="rect">
            <a:avLst/>
          </a:prstGeom>
          <a:blipFill>
            <a:blip r:embed="rId3" cstate="print"/>
            <a:stretch>
              <a:fillRect/>
            </a:stretch>
          </a:blipFill>
        </p:spPr>
        <p:txBody>
          <a:bodyPr wrap="square" lIns="0" tIns="0" rIns="0" bIns="0" rtlCol="0"/>
          <a:lstStyle/>
          <a:p>
            <a:endParaRPr/>
          </a:p>
        </p:txBody>
      </p:sp>
      <p:sp>
        <p:nvSpPr>
          <p:cNvPr id="17" name="object 6"/>
          <p:cNvSpPr/>
          <p:nvPr/>
        </p:nvSpPr>
        <p:spPr>
          <a:xfrm>
            <a:off x="1363980" y="4381500"/>
            <a:ext cx="1638300" cy="1638300"/>
          </a:xfrm>
          <a:prstGeom prst="rect">
            <a:avLst/>
          </a:prstGeom>
          <a:blipFill>
            <a:blip r:embed="rId4" cstate="print"/>
            <a:stretch>
              <a:fillRect/>
            </a:stretch>
          </a:blipFill>
        </p:spPr>
        <p:txBody>
          <a:bodyPr wrap="square" lIns="0" tIns="0" rIns="0" bIns="0" rtlCol="0"/>
          <a:lstStyle/>
          <a:p>
            <a:endParaRPr/>
          </a:p>
        </p:txBody>
      </p:sp>
      <p:sp>
        <p:nvSpPr>
          <p:cNvPr id="18" name="object 7"/>
          <p:cNvSpPr/>
          <p:nvPr/>
        </p:nvSpPr>
        <p:spPr>
          <a:xfrm>
            <a:off x="3002279" y="4395215"/>
            <a:ext cx="1644395" cy="1644395"/>
          </a:xfrm>
          <a:prstGeom prst="rect">
            <a:avLst/>
          </a:prstGeom>
          <a:blipFill>
            <a:blip r:embed="rId5" cstate="print"/>
            <a:stretch>
              <a:fillRect/>
            </a:stretch>
          </a:blipFill>
        </p:spPr>
        <p:txBody>
          <a:bodyPr wrap="square" lIns="0" tIns="0" rIns="0" bIns="0" rtlCol="0"/>
          <a:lstStyle/>
          <a:p>
            <a:endParaRPr/>
          </a:p>
        </p:txBody>
      </p:sp>
      <p:sp>
        <p:nvSpPr>
          <p:cNvPr id="19" name="object 8"/>
          <p:cNvSpPr/>
          <p:nvPr/>
        </p:nvSpPr>
        <p:spPr>
          <a:xfrm>
            <a:off x="4646676" y="4411979"/>
            <a:ext cx="3282696" cy="1638300"/>
          </a:xfrm>
          <a:prstGeom prst="rect">
            <a:avLst/>
          </a:prstGeom>
          <a:blipFill>
            <a:blip r:embed="rId6" cstate="print"/>
            <a:stretch>
              <a:fillRect/>
            </a:stretch>
          </a:blipFill>
        </p:spPr>
        <p:txBody>
          <a:bodyPr wrap="square" lIns="0" tIns="0" rIns="0" bIns="0" rtlCol="0"/>
          <a:lstStyle/>
          <a:p>
            <a:endParaRPr/>
          </a:p>
        </p:txBody>
      </p:sp>
      <p:sp>
        <p:nvSpPr>
          <p:cNvPr id="20" name="object 9"/>
          <p:cNvSpPr/>
          <p:nvPr/>
        </p:nvSpPr>
        <p:spPr>
          <a:xfrm>
            <a:off x="2061972" y="3439667"/>
            <a:ext cx="35560" cy="33655"/>
          </a:xfrm>
          <a:custGeom>
            <a:avLst/>
            <a:gdLst/>
            <a:ahLst/>
            <a:cxnLst/>
            <a:rect l="l" t="t" r="r" b="b"/>
            <a:pathLst>
              <a:path w="35560" h="33654">
                <a:moveTo>
                  <a:pt x="27177" y="0"/>
                </a:moveTo>
                <a:lnTo>
                  <a:pt x="7873" y="0"/>
                </a:lnTo>
                <a:lnTo>
                  <a:pt x="0" y="7493"/>
                </a:lnTo>
                <a:lnTo>
                  <a:pt x="0" y="26035"/>
                </a:lnTo>
                <a:lnTo>
                  <a:pt x="7873" y="33528"/>
                </a:lnTo>
                <a:lnTo>
                  <a:pt x="27177" y="33528"/>
                </a:lnTo>
                <a:lnTo>
                  <a:pt x="35051" y="26035"/>
                </a:lnTo>
                <a:lnTo>
                  <a:pt x="35051" y="7493"/>
                </a:lnTo>
                <a:lnTo>
                  <a:pt x="27177" y="0"/>
                </a:lnTo>
                <a:close/>
              </a:path>
            </a:pathLst>
          </a:custGeom>
          <a:solidFill>
            <a:srgbClr val="FF0000"/>
          </a:solidFill>
        </p:spPr>
        <p:txBody>
          <a:bodyPr wrap="square" lIns="0" tIns="0" rIns="0" bIns="0" rtlCol="0"/>
          <a:lstStyle/>
          <a:p>
            <a:endParaRPr/>
          </a:p>
        </p:txBody>
      </p:sp>
      <p:sp>
        <p:nvSpPr>
          <p:cNvPr id="21" name="object 10"/>
          <p:cNvSpPr/>
          <p:nvPr/>
        </p:nvSpPr>
        <p:spPr>
          <a:xfrm>
            <a:off x="1935479" y="3400044"/>
            <a:ext cx="35560" cy="35560"/>
          </a:xfrm>
          <a:custGeom>
            <a:avLst/>
            <a:gdLst/>
            <a:ahLst/>
            <a:cxnLst/>
            <a:rect l="l" t="t" r="r" b="b"/>
            <a:pathLst>
              <a:path w="35560" h="35560">
                <a:moveTo>
                  <a:pt x="27177" y="0"/>
                </a:moveTo>
                <a:lnTo>
                  <a:pt x="7874" y="0"/>
                </a:lnTo>
                <a:lnTo>
                  <a:pt x="0" y="7873"/>
                </a:lnTo>
                <a:lnTo>
                  <a:pt x="0" y="27177"/>
                </a:lnTo>
                <a:lnTo>
                  <a:pt x="7874" y="35051"/>
                </a:lnTo>
                <a:lnTo>
                  <a:pt x="27177" y="35051"/>
                </a:lnTo>
                <a:lnTo>
                  <a:pt x="35051" y="27177"/>
                </a:lnTo>
                <a:lnTo>
                  <a:pt x="35051" y="7873"/>
                </a:lnTo>
                <a:lnTo>
                  <a:pt x="27177" y="0"/>
                </a:lnTo>
                <a:close/>
              </a:path>
            </a:pathLst>
          </a:custGeom>
          <a:solidFill>
            <a:srgbClr val="FF0000"/>
          </a:solidFill>
        </p:spPr>
        <p:txBody>
          <a:bodyPr wrap="square" lIns="0" tIns="0" rIns="0" bIns="0" rtlCol="0"/>
          <a:lstStyle/>
          <a:p>
            <a:endParaRPr/>
          </a:p>
        </p:txBody>
      </p:sp>
      <p:sp>
        <p:nvSpPr>
          <p:cNvPr id="22" name="object 11"/>
          <p:cNvSpPr/>
          <p:nvPr/>
        </p:nvSpPr>
        <p:spPr>
          <a:xfrm>
            <a:off x="1821179" y="3499103"/>
            <a:ext cx="33655" cy="33655"/>
          </a:xfrm>
          <a:custGeom>
            <a:avLst/>
            <a:gdLst/>
            <a:ahLst/>
            <a:cxnLst/>
            <a:rect l="l" t="t" r="r" b="b"/>
            <a:pathLst>
              <a:path w="33655" h="33654">
                <a:moveTo>
                  <a:pt x="26034" y="0"/>
                </a:moveTo>
                <a:lnTo>
                  <a:pt x="7493" y="0"/>
                </a:lnTo>
                <a:lnTo>
                  <a:pt x="0" y="7493"/>
                </a:lnTo>
                <a:lnTo>
                  <a:pt x="0" y="26035"/>
                </a:lnTo>
                <a:lnTo>
                  <a:pt x="7493" y="33528"/>
                </a:lnTo>
                <a:lnTo>
                  <a:pt x="26034" y="33528"/>
                </a:lnTo>
                <a:lnTo>
                  <a:pt x="33527" y="26035"/>
                </a:lnTo>
                <a:lnTo>
                  <a:pt x="33527" y="7493"/>
                </a:lnTo>
                <a:lnTo>
                  <a:pt x="26034" y="0"/>
                </a:lnTo>
                <a:close/>
              </a:path>
            </a:pathLst>
          </a:custGeom>
          <a:solidFill>
            <a:srgbClr val="FF0000"/>
          </a:solidFill>
        </p:spPr>
        <p:txBody>
          <a:bodyPr wrap="square" lIns="0" tIns="0" rIns="0" bIns="0" rtlCol="0"/>
          <a:lstStyle/>
          <a:p>
            <a:endParaRPr/>
          </a:p>
        </p:txBody>
      </p:sp>
      <p:sp>
        <p:nvSpPr>
          <p:cNvPr id="23" name="object 12"/>
          <p:cNvSpPr/>
          <p:nvPr/>
        </p:nvSpPr>
        <p:spPr>
          <a:xfrm>
            <a:off x="2075688" y="3578352"/>
            <a:ext cx="35560" cy="33655"/>
          </a:xfrm>
          <a:custGeom>
            <a:avLst/>
            <a:gdLst/>
            <a:ahLst/>
            <a:cxnLst/>
            <a:rect l="l" t="t" r="r" b="b"/>
            <a:pathLst>
              <a:path w="35560" h="33654">
                <a:moveTo>
                  <a:pt x="27178" y="0"/>
                </a:moveTo>
                <a:lnTo>
                  <a:pt x="7874" y="0"/>
                </a:lnTo>
                <a:lnTo>
                  <a:pt x="0" y="7493"/>
                </a:lnTo>
                <a:lnTo>
                  <a:pt x="0" y="26035"/>
                </a:lnTo>
                <a:lnTo>
                  <a:pt x="7874" y="33528"/>
                </a:lnTo>
                <a:lnTo>
                  <a:pt x="27178" y="33528"/>
                </a:lnTo>
                <a:lnTo>
                  <a:pt x="35051" y="26035"/>
                </a:lnTo>
                <a:lnTo>
                  <a:pt x="35051" y="7493"/>
                </a:lnTo>
                <a:lnTo>
                  <a:pt x="27178" y="0"/>
                </a:lnTo>
                <a:close/>
              </a:path>
            </a:pathLst>
          </a:custGeom>
          <a:solidFill>
            <a:srgbClr val="FF0000"/>
          </a:solidFill>
        </p:spPr>
        <p:txBody>
          <a:bodyPr wrap="square" lIns="0" tIns="0" rIns="0" bIns="0" rtlCol="0"/>
          <a:lstStyle/>
          <a:p>
            <a:endParaRPr/>
          </a:p>
        </p:txBody>
      </p:sp>
      <p:sp>
        <p:nvSpPr>
          <p:cNvPr id="24" name="object 13"/>
          <p:cNvSpPr/>
          <p:nvPr/>
        </p:nvSpPr>
        <p:spPr>
          <a:xfrm>
            <a:off x="1973579" y="3521964"/>
            <a:ext cx="33655" cy="35560"/>
          </a:xfrm>
          <a:custGeom>
            <a:avLst/>
            <a:gdLst/>
            <a:ahLst/>
            <a:cxnLst/>
            <a:rect l="l" t="t" r="r" b="b"/>
            <a:pathLst>
              <a:path w="33655" h="35560">
                <a:moveTo>
                  <a:pt x="26034" y="0"/>
                </a:moveTo>
                <a:lnTo>
                  <a:pt x="7493" y="0"/>
                </a:lnTo>
                <a:lnTo>
                  <a:pt x="0" y="7874"/>
                </a:lnTo>
                <a:lnTo>
                  <a:pt x="0" y="27177"/>
                </a:lnTo>
                <a:lnTo>
                  <a:pt x="7493" y="35051"/>
                </a:lnTo>
                <a:lnTo>
                  <a:pt x="26034" y="35051"/>
                </a:lnTo>
                <a:lnTo>
                  <a:pt x="33527" y="27177"/>
                </a:lnTo>
                <a:lnTo>
                  <a:pt x="33527" y="7874"/>
                </a:lnTo>
                <a:lnTo>
                  <a:pt x="26034" y="0"/>
                </a:lnTo>
                <a:close/>
              </a:path>
            </a:pathLst>
          </a:custGeom>
          <a:solidFill>
            <a:srgbClr val="FF0000"/>
          </a:solidFill>
        </p:spPr>
        <p:txBody>
          <a:bodyPr wrap="square" lIns="0" tIns="0" rIns="0" bIns="0" rtlCol="0"/>
          <a:lstStyle/>
          <a:p>
            <a:endParaRPr/>
          </a:p>
        </p:txBody>
      </p:sp>
      <p:sp>
        <p:nvSpPr>
          <p:cNvPr id="25" name="object 14"/>
          <p:cNvSpPr/>
          <p:nvPr/>
        </p:nvSpPr>
        <p:spPr>
          <a:xfrm>
            <a:off x="1976627" y="3595115"/>
            <a:ext cx="33655" cy="33655"/>
          </a:xfrm>
          <a:custGeom>
            <a:avLst/>
            <a:gdLst/>
            <a:ahLst/>
            <a:cxnLst/>
            <a:rect l="l" t="t" r="r" b="b"/>
            <a:pathLst>
              <a:path w="33655" h="33654">
                <a:moveTo>
                  <a:pt x="26035" y="0"/>
                </a:moveTo>
                <a:lnTo>
                  <a:pt x="7493" y="0"/>
                </a:lnTo>
                <a:lnTo>
                  <a:pt x="0" y="7493"/>
                </a:lnTo>
                <a:lnTo>
                  <a:pt x="0" y="26035"/>
                </a:lnTo>
                <a:lnTo>
                  <a:pt x="7493" y="33528"/>
                </a:lnTo>
                <a:lnTo>
                  <a:pt x="26035" y="33528"/>
                </a:lnTo>
                <a:lnTo>
                  <a:pt x="33528" y="26035"/>
                </a:lnTo>
                <a:lnTo>
                  <a:pt x="33528" y="7493"/>
                </a:lnTo>
                <a:lnTo>
                  <a:pt x="26035" y="0"/>
                </a:lnTo>
                <a:close/>
              </a:path>
            </a:pathLst>
          </a:custGeom>
          <a:solidFill>
            <a:srgbClr val="FF0000"/>
          </a:solidFill>
        </p:spPr>
        <p:txBody>
          <a:bodyPr wrap="square" lIns="0" tIns="0" rIns="0" bIns="0" rtlCol="0"/>
          <a:lstStyle/>
          <a:p>
            <a:endParaRPr/>
          </a:p>
        </p:txBody>
      </p:sp>
      <p:sp>
        <p:nvSpPr>
          <p:cNvPr id="26" name="object 15"/>
          <p:cNvSpPr/>
          <p:nvPr/>
        </p:nvSpPr>
        <p:spPr>
          <a:xfrm>
            <a:off x="1886711" y="3578352"/>
            <a:ext cx="35560" cy="33655"/>
          </a:xfrm>
          <a:custGeom>
            <a:avLst/>
            <a:gdLst/>
            <a:ahLst/>
            <a:cxnLst/>
            <a:rect l="l" t="t" r="r" b="b"/>
            <a:pathLst>
              <a:path w="35560" h="33654">
                <a:moveTo>
                  <a:pt x="27177" y="0"/>
                </a:moveTo>
                <a:lnTo>
                  <a:pt x="7874" y="0"/>
                </a:lnTo>
                <a:lnTo>
                  <a:pt x="0" y="7493"/>
                </a:lnTo>
                <a:lnTo>
                  <a:pt x="0" y="26035"/>
                </a:lnTo>
                <a:lnTo>
                  <a:pt x="7874" y="33528"/>
                </a:lnTo>
                <a:lnTo>
                  <a:pt x="27177" y="33528"/>
                </a:lnTo>
                <a:lnTo>
                  <a:pt x="35051" y="26035"/>
                </a:lnTo>
                <a:lnTo>
                  <a:pt x="35051" y="7493"/>
                </a:lnTo>
                <a:lnTo>
                  <a:pt x="27177" y="0"/>
                </a:lnTo>
                <a:close/>
              </a:path>
            </a:pathLst>
          </a:custGeom>
          <a:solidFill>
            <a:srgbClr val="FF0000"/>
          </a:solidFill>
        </p:spPr>
        <p:txBody>
          <a:bodyPr wrap="square" lIns="0" tIns="0" rIns="0" bIns="0" rtlCol="0"/>
          <a:lstStyle/>
          <a:p>
            <a:endParaRPr/>
          </a:p>
        </p:txBody>
      </p:sp>
      <p:sp>
        <p:nvSpPr>
          <p:cNvPr id="27" name="object 16"/>
          <p:cNvSpPr/>
          <p:nvPr/>
        </p:nvSpPr>
        <p:spPr>
          <a:xfrm>
            <a:off x="2185416" y="3787140"/>
            <a:ext cx="33655" cy="33655"/>
          </a:xfrm>
          <a:custGeom>
            <a:avLst/>
            <a:gdLst/>
            <a:ahLst/>
            <a:cxnLst/>
            <a:rect l="l" t="t" r="r" b="b"/>
            <a:pathLst>
              <a:path w="33655" h="33654">
                <a:moveTo>
                  <a:pt x="26034" y="0"/>
                </a:moveTo>
                <a:lnTo>
                  <a:pt x="7492" y="0"/>
                </a:lnTo>
                <a:lnTo>
                  <a:pt x="0" y="7493"/>
                </a:lnTo>
                <a:lnTo>
                  <a:pt x="0" y="26035"/>
                </a:lnTo>
                <a:lnTo>
                  <a:pt x="7492" y="33528"/>
                </a:lnTo>
                <a:lnTo>
                  <a:pt x="26034" y="33528"/>
                </a:lnTo>
                <a:lnTo>
                  <a:pt x="33527" y="26035"/>
                </a:lnTo>
                <a:lnTo>
                  <a:pt x="33527" y="7493"/>
                </a:lnTo>
                <a:lnTo>
                  <a:pt x="26034" y="0"/>
                </a:lnTo>
                <a:close/>
              </a:path>
            </a:pathLst>
          </a:custGeom>
          <a:solidFill>
            <a:srgbClr val="FF0000"/>
          </a:solidFill>
        </p:spPr>
        <p:txBody>
          <a:bodyPr wrap="square" lIns="0" tIns="0" rIns="0" bIns="0" rtlCol="0"/>
          <a:lstStyle/>
          <a:p>
            <a:endParaRPr/>
          </a:p>
        </p:txBody>
      </p:sp>
      <p:sp>
        <p:nvSpPr>
          <p:cNvPr id="28" name="object 17"/>
          <p:cNvSpPr/>
          <p:nvPr/>
        </p:nvSpPr>
        <p:spPr>
          <a:xfrm>
            <a:off x="2039111" y="3784091"/>
            <a:ext cx="35560" cy="33655"/>
          </a:xfrm>
          <a:custGeom>
            <a:avLst/>
            <a:gdLst/>
            <a:ahLst/>
            <a:cxnLst/>
            <a:rect l="l" t="t" r="r" b="b"/>
            <a:pathLst>
              <a:path w="35560" h="33654">
                <a:moveTo>
                  <a:pt x="27177" y="0"/>
                </a:moveTo>
                <a:lnTo>
                  <a:pt x="7874" y="0"/>
                </a:lnTo>
                <a:lnTo>
                  <a:pt x="0" y="7492"/>
                </a:lnTo>
                <a:lnTo>
                  <a:pt x="0" y="26034"/>
                </a:lnTo>
                <a:lnTo>
                  <a:pt x="7874" y="33527"/>
                </a:lnTo>
                <a:lnTo>
                  <a:pt x="27177" y="33527"/>
                </a:lnTo>
                <a:lnTo>
                  <a:pt x="35051" y="26034"/>
                </a:lnTo>
                <a:lnTo>
                  <a:pt x="35051" y="7492"/>
                </a:lnTo>
                <a:lnTo>
                  <a:pt x="27177" y="0"/>
                </a:lnTo>
                <a:close/>
              </a:path>
            </a:pathLst>
          </a:custGeom>
          <a:solidFill>
            <a:srgbClr val="FF0000"/>
          </a:solidFill>
        </p:spPr>
        <p:txBody>
          <a:bodyPr wrap="square" lIns="0" tIns="0" rIns="0" bIns="0" rtlCol="0"/>
          <a:lstStyle/>
          <a:p>
            <a:endParaRPr/>
          </a:p>
        </p:txBody>
      </p:sp>
      <p:sp>
        <p:nvSpPr>
          <p:cNvPr id="29" name="object 18"/>
          <p:cNvSpPr/>
          <p:nvPr/>
        </p:nvSpPr>
        <p:spPr>
          <a:xfrm>
            <a:off x="2318004" y="3776471"/>
            <a:ext cx="33655" cy="35560"/>
          </a:xfrm>
          <a:custGeom>
            <a:avLst/>
            <a:gdLst/>
            <a:ahLst/>
            <a:cxnLst/>
            <a:rect l="l" t="t" r="r" b="b"/>
            <a:pathLst>
              <a:path w="33655" h="35560">
                <a:moveTo>
                  <a:pt x="26034" y="0"/>
                </a:moveTo>
                <a:lnTo>
                  <a:pt x="7493" y="0"/>
                </a:lnTo>
                <a:lnTo>
                  <a:pt x="0" y="7873"/>
                </a:lnTo>
                <a:lnTo>
                  <a:pt x="0" y="27177"/>
                </a:lnTo>
                <a:lnTo>
                  <a:pt x="7493" y="35051"/>
                </a:lnTo>
                <a:lnTo>
                  <a:pt x="26034" y="35051"/>
                </a:lnTo>
                <a:lnTo>
                  <a:pt x="33527" y="27177"/>
                </a:lnTo>
                <a:lnTo>
                  <a:pt x="33527" y="7873"/>
                </a:lnTo>
                <a:lnTo>
                  <a:pt x="26034" y="0"/>
                </a:lnTo>
                <a:close/>
              </a:path>
            </a:pathLst>
          </a:custGeom>
          <a:solidFill>
            <a:srgbClr val="FF0000"/>
          </a:solidFill>
        </p:spPr>
        <p:txBody>
          <a:bodyPr wrap="square" lIns="0" tIns="0" rIns="0" bIns="0" rtlCol="0"/>
          <a:lstStyle/>
          <a:p>
            <a:endParaRPr/>
          </a:p>
        </p:txBody>
      </p:sp>
      <p:sp>
        <p:nvSpPr>
          <p:cNvPr id="30" name="object 19"/>
          <p:cNvSpPr/>
          <p:nvPr/>
        </p:nvSpPr>
        <p:spPr>
          <a:xfrm>
            <a:off x="1793748" y="3770376"/>
            <a:ext cx="35560" cy="35560"/>
          </a:xfrm>
          <a:custGeom>
            <a:avLst/>
            <a:gdLst/>
            <a:ahLst/>
            <a:cxnLst/>
            <a:rect l="l" t="t" r="r" b="b"/>
            <a:pathLst>
              <a:path w="35560" h="35560">
                <a:moveTo>
                  <a:pt x="27177" y="0"/>
                </a:moveTo>
                <a:lnTo>
                  <a:pt x="7874" y="0"/>
                </a:lnTo>
                <a:lnTo>
                  <a:pt x="0" y="7874"/>
                </a:lnTo>
                <a:lnTo>
                  <a:pt x="0" y="27178"/>
                </a:lnTo>
                <a:lnTo>
                  <a:pt x="7874" y="35051"/>
                </a:lnTo>
                <a:lnTo>
                  <a:pt x="27177" y="35051"/>
                </a:lnTo>
                <a:lnTo>
                  <a:pt x="35051" y="27178"/>
                </a:lnTo>
                <a:lnTo>
                  <a:pt x="35051" y="7874"/>
                </a:lnTo>
                <a:lnTo>
                  <a:pt x="27177" y="0"/>
                </a:lnTo>
                <a:close/>
              </a:path>
            </a:pathLst>
          </a:custGeom>
          <a:solidFill>
            <a:srgbClr val="FF0000"/>
          </a:solidFill>
        </p:spPr>
        <p:txBody>
          <a:bodyPr wrap="square" lIns="0" tIns="0" rIns="0" bIns="0" rtlCol="0"/>
          <a:lstStyle/>
          <a:p>
            <a:endParaRPr/>
          </a:p>
        </p:txBody>
      </p:sp>
      <p:sp>
        <p:nvSpPr>
          <p:cNvPr id="31" name="object 20"/>
          <p:cNvSpPr/>
          <p:nvPr/>
        </p:nvSpPr>
        <p:spPr>
          <a:xfrm>
            <a:off x="2191511" y="4204715"/>
            <a:ext cx="35560" cy="33655"/>
          </a:xfrm>
          <a:custGeom>
            <a:avLst/>
            <a:gdLst/>
            <a:ahLst/>
            <a:cxnLst/>
            <a:rect l="l" t="t" r="r" b="b"/>
            <a:pathLst>
              <a:path w="35560" h="33654">
                <a:moveTo>
                  <a:pt x="27177" y="0"/>
                </a:moveTo>
                <a:lnTo>
                  <a:pt x="7874" y="0"/>
                </a:lnTo>
                <a:lnTo>
                  <a:pt x="0" y="7492"/>
                </a:lnTo>
                <a:lnTo>
                  <a:pt x="0" y="26034"/>
                </a:lnTo>
                <a:lnTo>
                  <a:pt x="7874" y="33527"/>
                </a:lnTo>
                <a:lnTo>
                  <a:pt x="27177" y="33527"/>
                </a:lnTo>
                <a:lnTo>
                  <a:pt x="35051" y="26034"/>
                </a:lnTo>
                <a:lnTo>
                  <a:pt x="35051" y="7492"/>
                </a:lnTo>
                <a:lnTo>
                  <a:pt x="27177" y="0"/>
                </a:lnTo>
                <a:close/>
              </a:path>
            </a:pathLst>
          </a:custGeom>
          <a:solidFill>
            <a:srgbClr val="FF0000"/>
          </a:solidFill>
        </p:spPr>
        <p:txBody>
          <a:bodyPr wrap="square" lIns="0" tIns="0" rIns="0" bIns="0" rtlCol="0"/>
          <a:lstStyle/>
          <a:p>
            <a:endParaRPr/>
          </a:p>
        </p:txBody>
      </p:sp>
      <p:sp>
        <p:nvSpPr>
          <p:cNvPr id="32" name="object 21"/>
          <p:cNvSpPr/>
          <p:nvPr/>
        </p:nvSpPr>
        <p:spPr>
          <a:xfrm>
            <a:off x="1863851" y="3968496"/>
            <a:ext cx="33655" cy="35560"/>
          </a:xfrm>
          <a:custGeom>
            <a:avLst/>
            <a:gdLst/>
            <a:ahLst/>
            <a:cxnLst/>
            <a:rect l="l" t="t" r="r" b="b"/>
            <a:pathLst>
              <a:path w="33655" h="35560">
                <a:moveTo>
                  <a:pt x="26035" y="0"/>
                </a:moveTo>
                <a:lnTo>
                  <a:pt x="7493" y="0"/>
                </a:lnTo>
                <a:lnTo>
                  <a:pt x="0" y="7873"/>
                </a:lnTo>
                <a:lnTo>
                  <a:pt x="0" y="27177"/>
                </a:lnTo>
                <a:lnTo>
                  <a:pt x="7493" y="35051"/>
                </a:lnTo>
                <a:lnTo>
                  <a:pt x="26035" y="35051"/>
                </a:lnTo>
                <a:lnTo>
                  <a:pt x="33528" y="27177"/>
                </a:lnTo>
                <a:lnTo>
                  <a:pt x="33528" y="7873"/>
                </a:lnTo>
                <a:lnTo>
                  <a:pt x="26035" y="0"/>
                </a:lnTo>
                <a:close/>
              </a:path>
            </a:pathLst>
          </a:custGeom>
          <a:solidFill>
            <a:srgbClr val="FF0000"/>
          </a:solidFill>
        </p:spPr>
        <p:txBody>
          <a:bodyPr wrap="square" lIns="0" tIns="0" rIns="0" bIns="0" rtlCol="0"/>
          <a:lstStyle/>
          <a:p>
            <a:endParaRPr/>
          </a:p>
        </p:txBody>
      </p:sp>
      <p:sp>
        <p:nvSpPr>
          <p:cNvPr id="33" name="object 22"/>
          <p:cNvSpPr/>
          <p:nvPr/>
        </p:nvSpPr>
        <p:spPr>
          <a:xfrm>
            <a:off x="2490216" y="3592067"/>
            <a:ext cx="33655" cy="33655"/>
          </a:xfrm>
          <a:custGeom>
            <a:avLst/>
            <a:gdLst/>
            <a:ahLst/>
            <a:cxnLst/>
            <a:rect l="l" t="t" r="r" b="b"/>
            <a:pathLst>
              <a:path w="33655" h="33654">
                <a:moveTo>
                  <a:pt x="26034" y="0"/>
                </a:moveTo>
                <a:lnTo>
                  <a:pt x="7492" y="0"/>
                </a:lnTo>
                <a:lnTo>
                  <a:pt x="0" y="7493"/>
                </a:lnTo>
                <a:lnTo>
                  <a:pt x="0" y="26035"/>
                </a:lnTo>
                <a:lnTo>
                  <a:pt x="7492" y="33528"/>
                </a:lnTo>
                <a:lnTo>
                  <a:pt x="26034" y="33528"/>
                </a:lnTo>
                <a:lnTo>
                  <a:pt x="33527" y="26035"/>
                </a:lnTo>
                <a:lnTo>
                  <a:pt x="33527" y="7493"/>
                </a:lnTo>
                <a:lnTo>
                  <a:pt x="26034" y="0"/>
                </a:lnTo>
                <a:close/>
              </a:path>
            </a:pathLst>
          </a:custGeom>
          <a:solidFill>
            <a:srgbClr val="FF0000"/>
          </a:solidFill>
        </p:spPr>
        <p:txBody>
          <a:bodyPr wrap="square" lIns="0" tIns="0" rIns="0" bIns="0" rtlCol="0"/>
          <a:lstStyle/>
          <a:p>
            <a:endParaRPr/>
          </a:p>
        </p:txBody>
      </p:sp>
      <p:sp>
        <p:nvSpPr>
          <p:cNvPr id="34" name="object 23"/>
          <p:cNvSpPr/>
          <p:nvPr/>
        </p:nvSpPr>
        <p:spPr>
          <a:xfrm>
            <a:off x="2281427" y="3587496"/>
            <a:ext cx="33655" cy="35560"/>
          </a:xfrm>
          <a:custGeom>
            <a:avLst/>
            <a:gdLst/>
            <a:ahLst/>
            <a:cxnLst/>
            <a:rect l="l" t="t" r="r" b="b"/>
            <a:pathLst>
              <a:path w="33655" h="35560">
                <a:moveTo>
                  <a:pt x="26035" y="0"/>
                </a:moveTo>
                <a:lnTo>
                  <a:pt x="7493" y="0"/>
                </a:lnTo>
                <a:lnTo>
                  <a:pt x="0" y="7874"/>
                </a:lnTo>
                <a:lnTo>
                  <a:pt x="0" y="27177"/>
                </a:lnTo>
                <a:lnTo>
                  <a:pt x="7493" y="35051"/>
                </a:lnTo>
                <a:lnTo>
                  <a:pt x="26035" y="35051"/>
                </a:lnTo>
                <a:lnTo>
                  <a:pt x="33528" y="27177"/>
                </a:lnTo>
                <a:lnTo>
                  <a:pt x="33528" y="7874"/>
                </a:lnTo>
                <a:lnTo>
                  <a:pt x="26035" y="0"/>
                </a:lnTo>
                <a:close/>
              </a:path>
            </a:pathLst>
          </a:custGeom>
          <a:solidFill>
            <a:srgbClr val="FF0000"/>
          </a:solidFill>
        </p:spPr>
        <p:txBody>
          <a:bodyPr wrap="square" lIns="0" tIns="0" rIns="0" bIns="0" rtlCol="0"/>
          <a:lstStyle/>
          <a:p>
            <a:endParaRPr/>
          </a:p>
        </p:txBody>
      </p:sp>
      <p:sp>
        <p:nvSpPr>
          <p:cNvPr id="35" name="object 24"/>
          <p:cNvSpPr/>
          <p:nvPr/>
        </p:nvSpPr>
        <p:spPr>
          <a:xfrm>
            <a:off x="2391155" y="3592067"/>
            <a:ext cx="33655" cy="33655"/>
          </a:xfrm>
          <a:custGeom>
            <a:avLst/>
            <a:gdLst/>
            <a:ahLst/>
            <a:cxnLst/>
            <a:rect l="l" t="t" r="r" b="b"/>
            <a:pathLst>
              <a:path w="33655" h="33654">
                <a:moveTo>
                  <a:pt x="26035" y="0"/>
                </a:moveTo>
                <a:lnTo>
                  <a:pt x="7493" y="0"/>
                </a:lnTo>
                <a:lnTo>
                  <a:pt x="0" y="7493"/>
                </a:lnTo>
                <a:lnTo>
                  <a:pt x="0" y="26035"/>
                </a:lnTo>
                <a:lnTo>
                  <a:pt x="7493" y="33528"/>
                </a:lnTo>
                <a:lnTo>
                  <a:pt x="26035" y="33528"/>
                </a:lnTo>
                <a:lnTo>
                  <a:pt x="33527" y="26035"/>
                </a:lnTo>
                <a:lnTo>
                  <a:pt x="33527" y="7493"/>
                </a:lnTo>
                <a:lnTo>
                  <a:pt x="26035" y="0"/>
                </a:lnTo>
                <a:close/>
              </a:path>
            </a:pathLst>
          </a:custGeom>
          <a:solidFill>
            <a:srgbClr val="FF0000"/>
          </a:solidFill>
        </p:spPr>
        <p:txBody>
          <a:bodyPr wrap="square" lIns="0" tIns="0" rIns="0" bIns="0" rtlCol="0"/>
          <a:lstStyle/>
          <a:p>
            <a:endParaRPr/>
          </a:p>
        </p:txBody>
      </p:sp>
      <p:sp>
        <p:nvSpPr>
          <p:cNvPr id="36" name="object 25"/>
          <p:cNvSpPr/>
          <p:nvPr/>
        </p:nvSpPr>
        <p:spPr>
          <a:xfrm>
            <a:off x="2380488" y="3538728"/>
            <a:ext cx="35560" cy="33655"/>
          </a:xfrm>
          <a:custGeom>
            <a:avLst/>
            <a:gdLst/>
            <a:ahLst/>
            <a:cxnLst/>
            <a:rect l="l" t="t" r="r" b="b"/>
            <a:pathLst>
              <a:path w="35560" h="33654">
                <a:moveTo>
                  <a:pt x="27178" y="0"/>
                </a:moveTo>
                <a:lnTo>
                  <a:pt x="7874" y="0"/>
                </a:lnTo>
                <a:lnTo>
                  <a:pt x="0" y="7493"/>
                </a:lnTo>
                <a:lnTo>
                  <a:pt x="0" y="26035"/>
                </a:lnTo>
                <a:lnTo>
                  <a:pt x="7874" y="33527"/>
                </a:lnTo>
                <a:lnTo>
                  <a:pt x="27178" y="33527"/>
                </a:lnTo>
                <a:lnTo>
                  <a:pt x="35051" y="26035"/>
                </a:lnTo>
                <a:lnTo>
                  <a:pt x="35051" y="7493"/>
                </a:lnTo>
                <a:lnTo>
                  <a:pt x="27178" y="0"/>
                </a:lnTo>
                <a:close/>
              </a:path>
            </a:pathLst>
          </a:custGeom>
          <a:solidFill>
            <a:srgbClr val="FF0000"/>
          </a:solidFill>
        </p:spPr>
        <p:txBody>
          <a:bodyPr wrap="square" lIns="0" tIns="0" rIns="0" bIns="0" rtlCol="0"/>
          <a:lstStyle/>
          <a:p>
            <a:endParaRPr/>
          </a:p>
        </p:txBody>
      </p:sp>
      <p:sp>
        <p:nvSpPr>
          <p:cNvPr id="37" name="object 26"/>
          <p:cNvSpPr/>
          <p:nvPr/>
        </p:nvSpPr>
        <p:spPr>
          <a:xfrm>
            <a:off x="2290572" y="3451859"/>
            <a:ext cx="35560" cy="35560"/>
          </a:xfrm>
          <a:custGeom>
            <a:avLst/>
            <a:gdLst/>
            <a:ahLst/>
            <a:cxnLst/>
            <a:rect l="l" t="t" r="r" b="b"/>
            <a:pathLst>
              <a:path w="35560" h="35560">
                <a:moveTo>
                  <a:pt x="27177" y="0"/>
                </a:moveTo>
                <a:lnTo>
                  <a:pt x="7873" y="0"/>
                </a:lnTo>
                <a:lnTo>
                  <a:pt x="0" y="7874"/>
                </a:lnTo>
                <a:lnTo>
                  <a:pt x="0" y="27177"/>
                </a:lnTo>
                <a:lnTo>
                  <a:pt x="7873" y="35051"/>
                </a:lnTo>
                <a:lnTo>
                  <a:pt x="27177" y="35051"/>
                </a:lnTo>
                <a:lnTo>
                  <a:pt x="35051" y="27177"/>
                </a:lnTo>
                <a:lnTo>
                  <a:pt x="35051" y="7874"/>
                </a:lnTo>
                <a:lnTo>
                  <a:pt x="27177" y="0"/>
                </a:lnTo>
                <a:close/>
              </a:path>
            </a:pathLst>
          </a:custGeom>
          <a:solidFill>
            <a:srgbClr val="FF0000"/>
          </a:solidFill>
        </p:spPr>
        <p:txBody>
          <a:bodyPr wrap="square" lIns="0" tIns="0" rIns="0" bIns="0" rtlCol="0"/>
          <a:lstStyle/>
          <a:p>
            <a:endParaRPr/>
          </a:p>
        </p:txBody>
      </p:sp>
      <p:sp>
        <p:nvSpPr>
          <p:cNvPr id="38" name="object 27"/>
          <p:cNvSpPr/>
          <p:nvPr/>
        </p:nvSpPr>
        <p:spPr>
          <a:xfrm>
            <a:off x="2406395" y="3409188"/>
            <a:ext cx="35560" cy="35560"/>
          </a:xfrm>
          <a:custGeom>
            <a:avLst/>
            <a:gdLst/>
            <a:ahLst/>
            <a:cxnLst/>
            <a:rect l="l" t="t" r="r" b="b"/>
            <a:pathLst>
              <a:path w="35560" h="35560">
                <a:moveTo>
                  <a:pt x="27178" y="0"/>
                </a:moveTo>
                <a:lnTo>
                  <a:pt x="7874" y="0"/>
                </a:lnTo>
                <a:lnTo>
                  <a:pt x="0" y="7874"/>
                </a:lnTo>
                <a:lnTo>
                  <a:pt x="0" y="27177"/>
                </a:lnTo>
                <a:lnTo>
                  <a:pt x="7874" y="35051"/>
                </a:lnTo>
                <a:lnTo>
                  <a:pt x="27178" y="35051"/>
                </a:lnTo>
                <a:lnTo>
                  <a:pt x="35052" y="27177"/>
                </a:lnTo>
                <a:lnTo>
                  <a:pt x="35052" y="7874"/>
                </a:lnTo>
                <a:lnTo>
                  <a:pt x="27178" y="0"/>
                </a:lnTo>
                <a:close/>
              </a:path>
            </a:pathLst>
          </a:custGeom>
          <a:solidFill>
            <a:srgbClr val="FF0000"/>
          </a:solidFill>
        </p:spPr>
        <p:txBody>
          <a:bodyPr wrap="square" lIns="0" tIns="0" rIns="0" bIns="0" rtlCol="0"/>
          <a:lstStyle/>
          <a:p>
            <a:endParaRPr/>
          </a:p>
        </p:txBody>
      </p:sp>
      <p:sp>
        <p:nvSpPr>
          <p:cNvPr id="39" name="object 28"/>
          <p:cNvSpPr/>
          <p:nvPr/>
        </p:nvSpPr>
        <p:spPr>
          <a:xfrm>
            <a:off x="2543555" y="3462528"/>
            <a:ext cx="33655" cy="33655"/>
          </a:xfrm>
          <a:custGeom>
            <a:avLst/>
            <a:gdLst/>
            <a:ahLst/>
            <a:cxnLst/>
            <a:rect l="l" t="t" r="r" b="b"/>
            <a:pathLst>
              <a:path w="33655" h="33654">
                <a:moveTo>
                  <a:pt x="26035" y="0"/>
                </a:moveTo>
                <a:lnTo>
                  <a:pt x="7493" y="0"/>
                </a:lnTo>
                <a:lnTo>
                  <a:pt x="0" y="7493"/>
                </a:lnTo>
                <a:lnTo>
                  <a:pt x="0" y="26035"/>
                </a:lnTo>
                <a:lnTo>
                  <a:pt x="7493" y="33527"/>
                </a:lnTo>
                <a:lnTo>
                  <a:pt x="26035" y="33527"/>
                </a:lnTo>
                <a:lnTo>
                  <a:pt x="33527" y="26035"/>
                </a:lnTo>
                <a:lnTo>
                  <a:pt x="33527" y="7493"/>
                </a:lnTo>
                <a:lnTo>
                  <a:pt x="26035" y="0"/>
                </a:lnTo>
                <a:close/>
              </a:path>
            </a:pathLst>
          </a:custGeom>
          <a:solidFill>
            <a:srgbClr val="FF0000"/>
          </a:solidFill>
        </p:spPr>
        <p:txBody>
          <a:bodyPr wrap="square" lIns="0" tIns="0" rIns="0" bIns="0" rtlCol="0"/>
          <a:lstStyle/>
          <a:p>
            <a:endParaRPr/>
          </a:p>
        </p:txBody>
      </p:sp>
      <p:sp>
        <p:nvSpPr>
          <p:cNvPr id="40" name="object 29"/>
          <p:cNvSpPr/>
          <p:nvPr/>
        </p:nvSpPr>
        <p:spPr>
          <a:xfrm>
            <a:off x="2592323" y="3764279"/>
            <a:ext cx="35560" cy="33655"/>
          </a:xfrm>
          <a:custGeom>
            <a:avLst/>
            <a:gdLst/>
            <a:ahLst/>
            <a:cxnLst/>
            <a:rect l="l" t="t" r="r" b="b"/>
            <a:pathLst>
              <a:path w="35560" h="33654">
                <a:moveTo>
                  <a:pt x="27177" y="0"/>
                </a:moveTo>
                <a:lnTo>
                  <a:pt x="7874" y="0"/>
                </a:lnTo>
                <a:lnTo>
                  <a:pt x="0" y="7493"/>
                </a:lnTo>
                <a:lnTo>
                  <a:pt x="0" y="26035"/>
                </a:lnTo>
                <a:lnTo>
                  <a:pt x="7874" y="33528"/>
                </a:lnTo>
                <a:lnTo>
                  <a:pt x="27177" y="33528"/>
                </a:lnTo>
                <a:lnTo>
                  <a:pt x="35051" y="26035"/>
                </a:lnTo>
                <a:lnTo>
                  <a:pt x="35051" y="7493"/>
                </a:lnTo>
                <a:lnTo>
                  <a:pt x="27177" y="0"/>
                </a:lnTo>
                <a:close/>
              </a:path>
            </a:pathLst>
          </a:custGeom>
          <a:solidFill>
            <a:srgbClr val="FF0000"/>
          </a:solidFill>
        </p:spPr>
        <p:txBody>
          <a:bodyPr wrap="square" lIns="0" tIns="0" rIns="0" bIns="0" rtlCol="0"/>
          <a:lstStyle/>
          <a:p>
            <a:endParaRPr/>
          </a:p>
        </p:txBody>
      </p:sp>
      <p:sp>
        <p:nvSpPr>
          <p:cNvPr id="41" name="object 30"/>
          <p:cNvSpPr/>
          <p:nvPr/>
        </p:nvSpPr>
        <p:spPr>
          <a:xfrm>
            <a:off x="2523744" y="3948684"/>
            <a:ext cx="33655" cy="35560"/>
          </a:xfrm>
          <a:custGeom>
            <a:avLst/>
            <a:gdLst/>
            <a:ahLst/>
            <a:cxnLst/>
            <a:rect l="l" t="t" r="r" b="b"/>
            <a:pathLst>
              <a:path w="33655" h="35560">
                <a:moveTo>
                  <a:pt x="26035" y="0"/>
                </a:moveTo>
                <a:lnTo>
                  <a:pt x="7493" y="0"/>
                </a:lnTo>
                <a:lnTo>
                  <a:pt x="0" y="7874"/>
                </a:lnTo>
                <a:lnTo>
                  <a:pt x="0" y="27178"/>
                </a:lnTo>
                <a:lnTo>
                  <a:pt x="7493" y="35052"/>
                </a:lnTo>
                <a:lnTo>
                  <a:pt x="26035" y="35052"/>
                </a:lnTo>
                <a:lnTo>
                  <a:pt x="33528" y="27178"/>
                </a:lnTo>
                <a:lnTo>
                  <a:pt x="33528" y="7874"/>
                </a:lnTo>
                <a:lnTo>
                  <a:pt x="26035" y="0"/>
                </a:lnTo>
                <a:close/>
              </a:path>
            </a:pathLst>
          </a:custGeom>
          <a:solidFill>
            <a:srgbClr val="FF0000"/>
          </a:solidFill>
        </p:spPr>
        <p:txBody>
          <a:bodyPr wrap="square" lIns="0" tIns="0" rIns="0" bIns="0" rtlCol="0"/>
          <a:lstStyle/>
          <a:p>
            <a:endParaRPr/>
          </a:p>
        </p:txBody>
      </p:sp>
      <p:sp>
        <p:nvSpPr>
          <p:cNvPr id="42" name="object 31"/>
          <p:cNvSpPr/>
          <p:nvPr/>
        </p:nvSpPr>
        <p:spPr>
          <a:xfrm>
            <a:off x="2052827" y="5044440"/>
            <a:ext cx="33655" cy="35560"/>
          </a:xfrm>
          <a:custGeom>
            <a:avLst/>
            <a:gdLst/>
            <a:ahLst/>
            <a:cxnLst/>
            <a:rect l="l" t="t" r="r" b="b"/>
            <a:pathLst>
              <a:path w="33655" h="35560">
                <a:moveTo>
                  <a:pt x="26035" y="0"/>
                </a:moveTo>
                <a:lnTo>
                  <a:pt x="7493" y="0"/>
                </a:lnTo>
                <a:lnTo>
                  <a:pt x="0" y="7874"/>
                </a:lnTo>
                <a:lnTo>
                  <a:pt x="0" y="27178"/>
                </a:lnTo>
                <a:lnTo>
                  <a:pt x="7493" y="35052"/>
                </a:lnTo>
                <a:lnTo>
                  <a:pt x="26035" y="35052"/>
                </a:lnTo>
                <a:lnTo>
                  <a:pt x="33528" y="27178"/>
                </a:lnTo>
                <a:lnTo>
                  <a:pt x="33528" y="7874"/>
                </a:lnTo>
                <a:lnTo>
                  <a:pt x="26035" y="0"/>
                </a:lnTo>
                <a:close/>
              </a:path>
            </a:pathLst>
          </a:custGeom>
          <a:solidFill>
            <a:srgbClr val="FF0000"/>
          </a:solidFill>
        </p:spPr>
        <p:txBody>
          <a:bodyPr wrap="square" lIns="0" tIns="0" rIns="0" bIns="0" rtlCol="0"/>
          <a:lstStyle/>
          <a:p>
            <a:endParaRPr/>
          </a:p>
        </p:txBody>
      </p:sp>
      <p:sp>
        <p:nvSpPr>
          <p:cNvPr id="43" name="object 32"/>
          <p:cNvSpPr/>
          <p:nvPr/>
        </p:nvSpPr>
        <p:spPr>
          <a:xfrm>
            <a:off x="1926335" y="5004815"/>
            <a:ext cx="33655" cy="35560"/>
          </a:xfrm>
          <a:custGeom>
            <a:avLst/>
            <a:gdLst/>
            <a:ahLst/>
            <a:cxnLst/>
            <a:rect l="l" t="t" r="r" b="b"/>
            <a:pathLst>
              <a:path w="33655" h="35560">
                <a:moveTo>
                  <a:pt x="26034" y="0"/>
                </a:moveTo>
                <a:lnTo>
                  <a:pt x="7493" y="0"/>
                </a:lnTo>
                <a:lnTo>
                  <a:pt x="0" y="7873"/>
                </a:lnTo>
                <a:lnTo>
                  <a:pt x="0" y="27177"/>
                </a:lnTo>
                <a:lnTo>
                  <a:pt x="7493" y="35051"/>
                </a:lnTo>
                <a:lnTo>
                  <a:pt x="26034" y="35051"/>
                </a:lnTo>
                <a:lnTo>
                  <a:pt x="33527" y="27177"/>
                </a:lnTo>
                <a:lnTo>
                  <a:pt x="33527" y="7873"/>
                </a:lnTo>
                <a:lnTo>
                  <a:pt x="26034" y="0"/>
                </a:lnTo>
                <a:close/>
              </a:path>
            </a:pathLst>
          </a:custGeom>
          <a:solidFill>
            <a:srgbClr val="FF0000"/>
          </a:solidFill>
        </p:spPr>
        <p:txBody>
          <a:bodyPr wrap="square" lIns="0" tIns="0" rIns="0" bIns="0" rtlCol="0"/>
          <a:lstStyle/>
          <a:p>
            <a:endParaRPr/>
          </a:p>
        </p:txBody>
      </p:sp>
      <p:sp>
        <p:nvSpPr>
          <p:cNvPr id="44" name="object 33"/>
          <p:cNvSpPr/>
          <p:nvPr/>
        </p:nvSpPr>
        <p:spPr>
          <a:xfrm>
            <a:off x="1810511" y="5103876"/>
            <a:ext cx="33655" cy="35560"/>
          </a:xfrm>
          <a:custGeom>
            <a:avLst/>
            <a:gdLst/>
            <a:ahLst/>
            <a:cxnLst/>
            <a:rect l="l" t="t" r="r" b="b"/>
            <a:pathLst>
              <a:path w="33655" h="35560">
                <a:moveTo>
                  <a:pt x="26035" y="0"/>
                </a:moveTo>
                <a:lnTo>
                  <a:pt x="7493" y="0"/>
                </a:lnTo>
                <a:lnTo>
                  <a:pt x="0" y="7874"/>
                </a:lnTo>
                <a:lnTo>
                  <a:pt x="0" y="27178"/>
                </a:lnTo>
                <a:lnTo>
                  <a:pt x="7493" y="35051"/>
                </a:lnTo>
                <a:lnTo>
                  <a:pt x="26035" y="35051"/>
                </a:lnTo>
                <a:lnTo>
                  <a:pt x="33527" y="27178"/>
                </a:lnTo>
                <a:lnTo>
                  <a:pt x="33527" y="7874"/>
                </a:lnTo>
                <a:lnTo>
                  <a:pt x="26035" y="0"/>
                </a:lnTo>
                <a:close/>
              </a:path>
            </a:pathLst>
          </a:custGeom>
          <a:solidFill>
            <a:srgbClr val="FF0000"/>
          </a:solidFill>
        </p:spPr>
        <p:txBody>
          <a:bodyPr wrap="square" lIns="0" tIns="0" rIns="0" bIns="0" rtlCol="0"/>
          <a:lstStyle/>
          <a:p>
            <a:endParaRPr/>
          </a:p>
        </p:txBody>
      </p:sp>
      <p:sp>
        <p:nvSpPr>
          <p:cNvPr id="45" name="object 34"/>
          <p:cNvSpPr/>
          <p:nvPr/>
        </p:nvSpPr>
        <p:spPr>
          <a:xfrm>
            <a:off x="2065020" y="5204459"/>
            <a:ext cx="35560" cy="33655"/>
          </a:xfrm>
          <a:custGeom>
            <a:avLst/>
            <a:gdLst/>
            <a:ahLst/>
            <a:cxnLst/>
            <a:rect l="l" t="t" r="r" b="b"/>
            <a:pathLst>
              <a:path w="35560" h="33654">
                <a:moveTo>
                  <a:pt x="27178" y="0"/>
                </a:moveTo>
                <a:lnTo>
                  <a:pt x="7874" y="0"/>
                </a:lnTo>
                <a:lnTo>
                  <a:pt x="0" y="7492"/>
                </a:lnTo>
                <a:lnTo>
                  <a:pt x="0" y="26034"/>
                </a:lnTo>
                <a:lnTo>
                  <a:pt x="7874" y="33527"/>
                </a:lnTo>
                <a:lnTo>
                  <a:pt x="27178" y="33527"/>
                </a:lnTo>
                <a:lnTo>
                  <a:pt x="35052" y="26034"/>
                </a:lnTo>
                <a:lnTo>
                  <a:pt x="35052" y="7492"/>
                </a:lnTo>
                <a:lnTo>
                  <a:pt x="27178" y="0"/>
                </a:lnTo>
                <a:close/>
              </a:path>
            </a:pathLst>
          </a:custGeom>
          <a:solidFill>
            <a:srgbClr val="FF0000"/>
          </a:solidFill>
        </p:spPr>
        <p:txBody>
          <a:bodyPr wrap="square" lIns="0" tIns="0" rIns="0" bIns="0" rtlCol="0"/>
          <a:lstStyle/>
          <a:p>
            <a:endParaRPr/>
          </a:p>
        </p:txBody>
      </p:sp>
      <p:sp>
        <p:nvSpPr>
          <p:cNvPr id="46" name="object 35"/>
          <p:cNvSpPr/>
          <p:nvPr/>
        </p:nvSpPr>
        <p:spPr>
          <a:xfrm>
            <a:off x="1962911" y="5148071"/>
            <a:ext cx="33655" cy="33655"/>
          </a:xfrm>
          <a:custGeom>
            <a:avLst/>
            <a:gdLst/>
            <a:ahLst/>
            <a:cxnLst/>
            <a:rect l="l" t="t" r="r" b="b"/>
            <a:pathLst>
              <a:path w="33655" h="33654">
                <a:moveTo>
                  <a:pt x="26035" y="0"/>
                </a:moveTo>
                <a:lnTo>
                  <a:pt x="7493" y="0"/>
                </a:lnTo>
                <a:lnTo>
                  <a:pt x="0" y="7492"/>
                </a:lnTo>
                <a:lnTo>
                  <a:pt x="0" y="26034"/>
                </a:lnTo>
                <a:lnTo>
                  <a:pt x="7493" y="33527"/>
                </a:lnTo>
                <a:lnTo>
                  <a:pt x="26035" y="33527"/>
                </a:lnTo>
                <a:lnTo>
                  <a:pt x="33527" y="26034"/>
                </a:lnTo>
                <a:lnTo>
                  <a:pt x="33527" y="7492"/>
                </a:lnTo>
                <a:lnTo>
                  <a:pt x="26035" y="0"/>
                </a:lnTo>
                <a:close/>
              </a:path>
            </a:pathLst>
          </a:custGeom>
          <a:solidFill>
            <a:srgbClr val="FF0000"/>
          </a:solidFill>
        </p:spPr>
        <p:txBody>
          <a:bodyPr wrap="square" lIns="0" tIns="0" rIns="0" bIns="0" rtlCol="0"/>
          <a:lstStyle/>
          <a:p>
            <a:endParaRPr/>
          </a:p>
        </p:txBody>
      </p:sp>
      <p:sp>
        <p:nvSpPr>
          <p:cNvPr id="47" name="object 36"/>
          <p:cNvSpPr/>
          <p:nvPr/>
        </p:nvSpPr>
        <p:spPr>
          <a:xfrm>
            <a:off x="1965960" y="5221223"/>
            <a:ext cx="35560" cy="33655"/>
          </a:xfrm>
          <a:custGeom>
            <a:avLst/>
            <a:gdLst/>
            <a:ahLst/>
            <a:cxnLst/>
            <a:rect l="l" t="t" r="r" b="b"/>
            <a:pathLst>
              <a:path w="35560" h="33654">
                <a:moveTo>
                  <a:pt x="27177" y="0"/>
                </a:moveTo>
                <a:lnTo>
                  <a:pt x="7873" y="0"/>
                </a:lnTo>
                <a:lnTo>
                  <a:pt x="0" y="7493"/>
                </a:lnTo>
                <a:lnTo>
                  <a:pt x="0" y="26034"/>
                </a:lnTo>
                <a:lnTo>
                  <a:pt x="7873" y="33528"/>
                </a:lnTo>
                <a:lnTo>
                  <a:pt x="27177" y="33528"/>
                </a:lnTo>
                <a:lnTo>
                  <a:pt x="35051" y="26034"/>
                </a:lnTo>
                <a:lnTo>
                  <a:pt x="35051" y="7493"/>
                </a:lnTo>
                <a:lnTo>
                  <a:pt x="27177" y="0"/>
                </a:lnTo>
                <a:close/>
              </a:path>
            </a:pathLst>
          </a:custGeom>
          <a:solidFill>
            <a:srgbClr val="FF0000"/>
          </a:solidFill>
        </p:spPr>
        <p:txBody>
          <a:bodyPr wrap="square" lIns="0" tIns="0" rIns="0" bIns="0" rtlCol="0"/>
          <a:lstStyle/>
          <a:p>
            <a:endParaRPr/>
          </a:p>
        </p:txBody>
      </p:sp>
      <p:sp>
        <p:nvSpPr>
          <p:cNvPr id="48" name="object 37"/>
          <p:cNvSpPr/>
          <p:nvPr/>
        </p:nvSpPr>
        <p:spPr>
          <a:xfrm>
            <a:off x="1876044" y="5204459"/>
            <a:ext cx="35560" cy="33655"/>
          </a:xfrm>
          <a:custGeom>
            <a:avLst/>
            <a:gdLst/>
            <a:ahLst/>
            <a:cxnLst/>
            <a:rect l="l" t="t" r="r" b="b"/>
            <a:pathLst>
              <a:path w="35560" h="33654">
                <a:moveTo>
                  <a:pt x="27178" y="0"/>
                </a:moveTo>
                <a:lnTo>
                  <a:pt x="7874" y="0"/>
                </a:lnTo>
                <a:lnTo>
                  <a:pt x="0" y="7492"/>
                </a:lnTo>
                <a:lnTo>
                  <a:pt x="0" y="26034"/>
                </a:lnTo>
                <a:lnTo>
                  <a:pt x="7874" y="33527"/>
                </a:lnTo>
                <a:lnTo>
                  <a:pt x="27178" y="33527"/>
                </a:lnTo>
                <a:lnTo>
                  <a:pt x="35051" y="26034"/>
                </a:lnTo>
                <a:lnTo>
                  <a:pt x="35051" y="7492"/>
                </a:lnTo>
                <a:lnTo>
                  <a:pt x="27178" y="0"/>
                </a:lnTo>
                <a:close/>
              </a:path>
            </a:pathLst>
          </a:custGeom>
          <a:solidFill>
            <a:srgbClr val="FF0000"/>
          </a:solidFill>
        </p:spPr>
        <p:txBody>
          <a:bodyPr wrap="square" lIns="0" tIns="0" rIns="0" bIns="0" rtlCol="0"/>
          <a:lstStyle/>
          <a:p>
            <a:endParaRPr/>
          </a:p>
        </p:txBody>
      </p:sp>
      <p:sp>
        <p:nvSpPr>
          <p:cNvPr id="49" name="object 38"/>
          <p:cNvSpPr/>
          <p:nvPr/>
        </p:nvSpPr>
        <p:spPr>
          <a:xfrm>
            <a:off x="2174748" y="5414771"/>
            <a:ext cx="35560" cy="33655"/>
          </a:xfrm>
          <a:custGeom>
            <a:avLst/>
            <a:gdLst/>
            <a:ahLst/>
            <a:cxnLst/>
            <a:rect l="l" t="t" r="r" b="b"/>
            <a:pathLst>
              <a:path w="35560" h="33654">
                <a:moveTo>
                  <a:pt x="27177" y="0"/>
                </a:moveTo>
                <a:lnTo>
                  <a:pt x="7874" y="0"/>
                </a:lnTo>
                <a:lnTo>
                  <a:pt x="0" y="7492"/>
                </a:lnTo>
                <a:lnTo>
                  <a:pt x="0" y="26034"/>
                </a:lnTo>
                <a:lnTo>
                  <a:pt x="7874" y="33527"/>
                </a:lnTo>
                <a:lnTo>
                  <a:pt x="27177" y="33527"/>
                </a:lnTo>
                <a:lnTo>
                  <a:pt x="35051" y="26034"/>
                </a:lnTo>
                <a:lnTo>
                  <a:pt x="35051" y="7492"/>
                </a:lnTo>
                <a:lnTo>
                  <a:pt x="27177" y="0"/>
                </a:lnTo>
                <a:close/>
              </a:path>
            </a:pathLst>
          </a:custGeom>
          <a:solidFill>
            <a:srgbClr val="FF0000"/>
          </a:solidFill>
        </p:spPr>
        <p:txBody>
          <a:bodyPr wrap="square" lIns="0" tIns="0" rIns="0" bIns="0" rtlCol="0"/>
          <a:lstStyle/>
          <a:p>
            <a:endParaRPr/>
          </a:p>
        </p:txBody>
      </p:sp>
      <p:sp>
        <p:nvSpPr>
          <p:cNvPr id="50" name="object 39"/>
          <p:cNvSpPr/>
          <p:nvPr/>
        </p:nvSpPr>
        <p:spPr>
          <a:xfrm>
            <a:off x="2061972" y="5437632"/>
            <a:ext cx="35560" cy="33655"/>
          </a:xfrm>
          <a:custGeom>
            <a:avLst/>
            <a:gdLst/>
            <a:ahLst/>
            <a:cxnLst/>
            <a:rect l="l" t="t" r="r" b="b"/>
            <a:pathLst>
              <a:path w="35560" h="33654">
                <a:moveTo>
                  <a:pt x="27177" y="0"/>
                </a:moveTo>
                <a:lnTo>
                  <a:pt x="7873" y="0"/>
                </a:lnTo>
                <a:lnTo>
                  <a:pt x="0" y="7493"/>
                </a:lnTo>
                <a:lnTo>
                  <a:pt x="0" y="26035"/>
                </a:lnTo>
                <a:lnTo>
                  <a:pt x="7873" y="33528"/>
                </a:lnTo>
                <a:lnTo>
                  <a:pt x="27177" y="33528"/>
                </a:lnTo>
                <a:lnTo>
                  <a:pt x="35051" y="26035"/>
                </a:lnTo>
                <a:lnTo>
                  <a:pt x="35051" y="7493"/>
                </a:lnTo>
                <a:lnTo>
                  <a:pt x="27177" y="0"/>
                </a:lnTo>
                <a:close/>
              </a:path>
            </a:pathLst>
          </a:custGeom>
          <a:solidFill>
            <a:srgbClr val="FF0000"/>
          </a:solidFill>
        </p:spPr>
        <p:txBody>
          <a:bodyPr wrap="square" lIns="0" tIns="0" rIns="0" bIns="0" rtlCol="0"/>
          <a:lstStyle/>
          <a:p>
            <a:endParaRPr/>
          </a:p>
        </p:txBody>
      </p:sp>
      <p:sp>
        <p:nvSpPr>
          <p:cNvPr id="51" name="object 40"/>
          <p:cNvSpPr/>
          <p:nvPr/>
        </p:nvSpPr>
        <p:spPr>
          <a:xfrm>
            <a:off x="2305811" y="5446776"/>
            <a:ext cx="35560" cy="35560"/>
          </a:xfrm>
          <a:custGeom>
            <a:avLst/>
            <a:gdLst/>
            <a:ahLst/>
            <a:cxnLst/>
            <a:rect l="l" t="t" r="r" b="b"/>
            <a:pathLst>
              <a:path w="35560" h="35560">
                <a:moveTo>
                  <a:pt x="27177" y="0"/>
                </a:moveTo>
                <a:lnTo>
                  <a:pt x="7874" y="0"/>
                </a:lnTo>
                <a:lnTo>
                  <a:pt x="0" y="7874"/>
                </a:lnTo>
                <a:lnTo>
                  <a:pt x="0" y="27178"/>
                </a:lnTo>
                <a:lnTo>
                  <a:pt x="7874" y="35052"/>
                </a:lnTo>
                <a:lnTo>
                  <a:pt x="27177" y="35052"/>
                </a:lnTo>
                <a:lnTo>
                  <a:pt x="35051" y="27178"/>
                </a:lnTo>
                <a:lnTo>
                  <a:pt x="35051" y="7874"/>
                </a:lnTo>
                <a:lnTo>
                  <a:pt x="27177" y="0"/>
                </a:lnTo>
                <a:close/>
              </a:path>
            </a:pathLst>
          </a:custGeom>
          <a:solidFill>
            <a:srgbClr val="FF0000"/>
          </a:solidFill>
        </p:spPr>
        <p:txBody>
          <a:bodyPr wrap="square" lIns="0" tIns="0" rIns="0" bIns="0" rtlCol="0"/>
          <a:lstStyle/>
          <a:p>
            <a:endParaRPr/>
          </a:p>
        </p:txBody>
      </p:sp>
      <p:sp>
        <p:nvSpPr>
          <p:cNvPr id="52" name="object 41"/>
          <p:cNvSpPr/>
          <p:nvPr/>
        </p:nvSpPr>
        <p:spPr>
          <a:xfrm>
            <a:off x="1816607" y="5436108"/>
            <a:ext cx="35560" cy="33655"/>
          </a:xfrm>
          <a:custGeom>
            <a:avLst/>
            <a:gdLst/>
            <a:ahLst/>
            <a:cxnLst/>
            <a:rect l="l" t="t" r="r" b="b"/>
            <a:pathLst>
              <a:path w="35560" h="33654">
                <a:moveTo>
                  <a:pt x="27178" y="0"/>
                </a:moveTo>
                <a:lnTo>
                  <a:pt x="7874" y="0"/>
                </a:lnTo>
                <a:lnTo>
                  <a:pt x="0" y="7492"/>
                </a:lnTo>
                <a:lnTo>
                  <a:pt x="0" y="26034"/>
                </a:lnTo>
                <a:lnTo>
                  <a:pt x="7874" y="33527"/>
                </a:lnTo>
                <a:lnTo>
                  <a:pt x="27178" y="33527"/>
                </a:lnTo>
                <a:lnTo>
                  <a:pt x="35052" y="26034"/>
                </a:lnTo>
                <a:lnTo>
                  <a:pt x="35052" y="7492"/>
                </a:lnTo>
                <a:lnTo>
                  <a:pt x="27178" y="0"/>
                </a:lnTo>
                <a:close/>
              </a:path>
            </a:pathLst>
          </a:custGeom>
          <a:solidFill>
            <a:srgbClr val="FF0000"/>
          </a:solidFill>
        </p:spPr>
        <p:txBody>
          <a:bodyPr wrap="square" lIns="0" tIns="0" rIns="0" bIns="0" rtlCol="0"/>
          <a:lstStyle/>
          <a:p>
            <a:endParaRPr/>
          </a:p>
        </p:txBody>
      </p:sp>
      <p:sp>
        <p:nvSpPr>
          <p:cNvPr id="53" name="object 42"/>
          <p:cNvSpPr/>
          <p:nvPr/>
        </p:nvSpPr>
        <p:spPr>
          <a:xfrm>
            <a:off x="2200655" y="5827776"/>
            <a:ext cx="33655" cy="33655"/>
          </a:xfrm>
          <a:custGeom>
            <a:avLst/>
            <a:gdLst/>
            <a:ahLst/>
            <a:cxnLst/>
            <a:rect l="l" t="t" r="r" b="b"/>
            <a:pathLst>
              <a:path w="33655" h="33654">
                <a:moveTo>
                  <a:pt x="26035" y="0"/>
                </a:moveTo>
                <a:lnTo>
                  <a:pt x="7493" y="0"/>
                </a:lnTo>
                <a:lnTo>
                  <a:pt x="0" y="7505"/>
                </a:lnTo>
                <a:lnTo>
                  <a:pt x="0" y="26022"/>
                </a:lnTo>
                <a:lnTo>
                  <a:pt x="7493" y="33528"/>
                </a:lnTo>
                <a:lnTo>
                  <a:pt x="26035" y="33528"/>
                </a:lnTo>
                <a:lnTo>
                  <a:pt x="33527" y="26022"/>
                </a:lnTo>
                <a:lnTo>
                  <a:pt x="33527" y="7505"/>
                </a:lnTo>
                <a:lnTo>
                  <a:pt x="26035" y="0"/>
                </a:lnTo>
                <a:close/>
              </a:path>
            </a:pathLst>
          </a:custGeom>
          <a:solidFill>
            <a:srgbClr val="FF0000"/>
          </a:solidFill>
        </p:spPr>
        <p:txBody>
          <a:bodyPr wrap="square" lIns="0" tIns="0" rIns="0" bIns="0" rtlCol="0"/>
          <a:lstStyle/>
          <a:p>
            <a:endParaRPr/>
          </a:p>
        </p:txBody>
      </p:sp>
      <p:sp>
        <p:nvSpPr>
          <p:cNvPr id="54" name="object 43"/>
          <p:cNvSpPr/>
          <p:nvPr/>
        </p:nvSpPr>
        <p:spPr>
          <a:xfrm>
            <a:off x="1892807" y="5625084"/>
            <a:ext cx="35560" cy="33655"/>
          </a:xfrm>
          <a:custGeom>
            <a:avLst/>
            <a:gdLst/>
            <a:ahLst/>
            <a:cxnLst/>
            <a:rect l="l" t="t" r="r" b="b"/>
            <a:pathLst>
              <a:path w="35560" h="33654">
                <a:moveTo>
                  <a:pt x="27178" y="0"/>
                </a:moveTo>
                <a:lnTo>
                  <a:pt x="7874" y="0"/>
                </a:lnTo>
                <a:lnTo>
                  <a:pt x="0" y="7505"/>
                </a:lnTo>
                <a:lnTo>
                  <a:pt x="0" y="26022"/>
                </a:lnTo>
                <a:lnTo>
                  <a:pt x="7874" y="33527"/>
                </a:lnTo>
                <a:lnTo>
                  <a:pt x="27178" y="33527"/>
                </a:lnTo>
                <a:lnTo>
                  <a:pt x="35052" y="26022"/>
                </a:lnTo>
                <a:lnTo>
                  <a:pt x="35052" y="7505"/>
                </a:lnTo>
                <a:lnTo>
                  <a:pt x="27178" y="0"/>
                </a:lnTo>
                <a:close/>
              </a:path>
            </a:pathLst>
          </a:custGeom>
          <a:solidFill>
            <a:srgbClr val="FF0000"/>
          </a:solidFill>
        </p:spPr>
        <p:txBody>
          <a:bodyPr wrap="square" lIns="0" tIns="0" rIns="0" bIns="0" rtlCol="0"/>
          <a:lstStyle/>
          <a:p>
            <a:endParaRPr/>
          </a:p>
        </p:txBody>
      </p:sp>
      <p:sp>
        <p:nvSpPr>
          <p:cNvPr id="55" name="object 44"/>
          <p:cNvSpPr/>
          <p:nvPr/>
        </p:nvSpPr>
        <p:spPr>
          <a:xfrm>
            <a:off x="2484120" y="5198364"/>
            <a:ext cx="35560" cy="35560"/>
          </a:xfrm>
          <a:custGeom>
            <a:avLst/>
            <a:gdLst/>
            <a:ahLst/>
            <a:cxnLst/>
            <a:rect l="l" t="t" r="r" b="b"/>
            <a:pathLst>
              <a:path w="35560" h="35560">
                <a:moveTo>
                  <a:pt x="27178" y="0"/>
                </a:moveTo>
                <a:lnTo>
                  <a:pt x="7874" y="0"/>
                </a:lnTo>
                <a:lnTo>
                  <a:pt x="0" y="7874"/>
                </a:lnTo>
                <a:lnTo>
                  <a:pt x="0" y="27178"/>
                </a:lnTo>
                <a:lnTo>
                  <a:pt x="7874" y="35052"/>
                </a:lnTo>
                <a:lnTo>
                  <a:pt x="27178" y="35052"/>
                </a:lnTo>
                <a:lnTo>
                  <a:pt x="35052" y="27178"/>
                </a:lnTo>
                <a:lnTo>
                  <a:pt x="35052" y="7874"/>
                </a:lnTo>
                <a:lnTo>
                  <a:pt x="27178" y="0"/>
                </a:lnTo>
                <a:close/>
              </a:path>
            </a:pathLst>
          </a:custGeom>
          <a:solidFill>
            <a:srgbClr val="FF0000"/>
          </a:solidFill>
        </p:spPr>
        <p:txBody>
          <a:bodyPr wrap="square" lIns="0" tIns="0" rIns="0" bIns="0" rtlCol="0"/>
          <a:lstStyle/>
          <a:p>
            <a:endParaRPr/>
          </a:p>
        </p:txBody>
      </p:sp>
      <p:sp>
        <p:nvSpPr>
          <p:cNvPr id="56" name="object 45"/>
          <p:cNvSpPr/>
          <p:nvPr/>
        </p:nvSpPr>
        <p:spPr>
          <a:xfrm>
            <a:off x="2281427" y="5215128"/>
            <a:ext cx="33655" cy="33655"/>
          </a:xfrm>
          <a:custGeom>
            <a:avLst/>
            <a:gdLst/>
            <a:ahLst/>
            <a:cxnLst/>
            <a:rect l="l" t="t" r="r" b="b"/>
            <a:pathLst>
              <a:path w="33655" h="33654">
                <a:moveTo>
                  <a:pt x="26035" y="0"/>
                </a:moveTo>
                <a:lnTo>
                  <a:pt x="7493" y="0"/>
                </a:lnTo>
                <a:lnTo>
                  <a:pt x="0" y="7493"/>
                </a:lnTo>
                <a:lnTo>
                  <a:pt x="0" y="26035"/>
                </a:lnTo>
                <a:lnTo>
                  <a:pt x="7493" y="33528"/>
                </a:lnTo>
                <a:lnTo>
                  <a:pt x="26035" y="33528"/>
                </a:lnTo>
                <a:lnTo>
                  <a:pt x="33528" y="26035"/>
                </a:lnTo>
                <a:lnTo>
                  <a:pt x="33528" y="7493"/>
                </a:lnTo>
                <a:lnTo>
                  <a:pt x="26035" y="0"/>
                </a:lnTo>
                <a:close/>
              </a:path>
            </a:pathLst>
          </a:custGeom>
          <a:solidFill>
            <a:srgbClr val="FF0000"/>
          </a:solidFill>
        </p:spPr>
        <p:txBody>
          <a:bodyPr wrap="square" lIns="0" tIns="0" rIns="0" bIns="0" rtlCol="0"/>
          <a:lstStyle/>
          <a:p>
            <a:endParaRPr/>
          </a:p>
        </p:txBody>
      </p:sp>
      <p:sp>
        <p:nvSpPr>
          <p:cNvPr id="57" name="object 46"/>
          <p:cNvSpPr/>
          <p:nvPr/>
        </p:nvSpPr>
        <p:spPr>
          <a:xfrm>
            <a:off x="2380488" y="5216652"/>
            <a:ext cx="33655" cy="35560"/>
          </a:xfrm>
          <a:custGeom>
            <a:avLst/>
            <a:gdLst/>
            <a:ahLst/>
            <a:cxnLst/>
            <a:rect l="l" t="t" r="r" b="b"/>
            <a:pathLst>
              <a:path w="33655" h="35560">
                <a:moveTo>
                  <a:pt x="26035" y="0"/>
                </a:moveTo>
                <a:lnTo>
                  <a:pt x="7493" y="0"/>
                </a:lnTo>
                <a:lnTo>
                  <a:pt x="0" y="7874"/>
                </a:lnTo>
                <a:lnTo>
                  <a:pt x="0" y="27178"/>
                </a:lnTo>
                <a:lnTo>
                  <a:pt x="7493" y="35052"/>
                </a:lnTo>
                <a:lnTo>
                  <a:pt x="26035" y="35052"/>
                </a:lnTo>
                <a:lnTo>
                  <a:pt x="33528" y="27178"/>
                </a:lnTo>
                <a:lnTo>
                  <a:pt x="33528" y="7874"/>
                </a:lnTo>
                <a:lnTo>
                  <a:pt x="26035" y="0"/>
                </a:lnTo>
                <a:close/>
              </a:path>
            </a:pathLst>
          </a:custGeom>
          <a:solidFill>
            <a:srgbClr val="FF0000"/>
          </a:solidFill>
        </p:spPr>
        <p:txBody>
          <a:bodyPr wrap="square" lIns="0" tIns="0" rIns="0" bIns="0" rtlCol="0"/>
          <a:lstStyle/>
          <a:p>
            <a:endParaRPr/>
          </a:p>
        </p:txBody>
      </p:sp>
      <p:sp>
        <p:nvSpPr>
          <p:cNvPr id="58" name="object 47"/>
          <p:cNvSpPr/>
          <p:nvPr/>
        </p:nvSpPr>
        <p:spPr>
          <a:xfrm>
            <a:off x="2382011" y="5154167"/>
            <a:ext cx="33655" cy="35560"/>
          </a:xfrm>
          <a:custGeom>
            <a:avLst/>
            <a:gdLst/>
            <a:ahLst/>
            <a:cxnLst/>
            <a:rect l="l" t="t" r="r" b="b"/>
            <a:pathLst>
              <a:path w="33655" h="35560">
                <a:moveTo>
                  <a:pt x="26035" y="0"/>
                </a:moveTo>
                <a:lnTo>
                  <a:pt x="7493" y="0"/>
                </a:lnTo>
                <a:lnTo>
                  <a:pt x="0" y="7873"/>
                </a:lnTo>
                <a:lnTo>
                  <a:pt x="0" y="27177"/>
                </a:lnTo>
                <a:lnTo>
                  <a:pt x="7493" y="35051"/>
                </a:lnTo>
                <a:lnTo>
                  <a:pt x="26035" y="35051"/>
                </a:lnTo>
                <a:lnTo>
                  <a:pt x="33527" y="27177"/>
                </a:lnTo>
                <a:lnTo>
                  <a:pt x="33527" y="7873"/>
                </a:lnTo>
                <a:lnTo>
                  <a:pt x="26035" y="0"/>
                </a:lnTo>
                <a:close/>
              </a:path>
            </a:pathLst>
          </a:custGeom>
          <a:solidFill>
            <a:srgbClr val="FF0000"/>
          </a:solidFill>
        </p:spPr>
        <p:txBody>
          <a:bodyPr wrap="square" lIns="0" tIns="0" rIns="0" bIns="0" rtlCol="0"/>
          <a:lstStyle/>
          <a:p>
            <a:endParaRPr/>
          </a:p>
        </p:txBody>
      </p:sp>
      <p:sp>
        <p:nvSpPr>
          <p:cNvPr id="59" name="object 48"/>
          <p:cNvSpPr/>
          <p:nvPr/>
        </p:nvSpPr>
        <p:spPr>
          <a:xfrm>
            <a:off x="2281427" y="5058155"/>
            <a:ext cx="33655" cy="33655"/>
          </a:xfrm>
          <a:custGeom>
            <a:avLst/>
            <a:gdLst/>
            <a:ahLst/>
            <a:cxnLst/>
            <a:rect l="l" t="t" r="r" b="b"/>
            <a:pathLst>
              <a:path w="33655" h="33654">
                <a:moveTo>
                  <a:pt x="26035" y="0"/>
                </a:moveTo>
                <a:lnTo>
                  <a:pt x="7493" y="0"/>
                </a:lnTo>
                <a:lnTo>
                  <a:pt x="0" y="7493"/>
                </a:lnTo>
                <a:lnTo>
                  <a:pt x="0" y="26035"/>
                </a:lnTo>
                <a:lnTo>
                  <a:pt x="7493" y="33528"/>
                </a:lnTo>
                <a:lnTo>
                  <a:pt x="26035" y="33528"/>
                </a:lnTo>
                <a:lnTo>
                  <a:pt x="33528" y="26035"/>
                </a:lnTo>
                <a:lnTo>
                  <a:pt x="33528" y="7493"/>
                </a:lnTo>
                <a:lnTo>
                  <a:pt x="26035" y="0"/>
                </a:lnTo>
                <a:close/>
              </a:path>
            </a:pathLst>
          </a:custGeom>
          <a:solidFill>
            <a:srgbClr val="FF0000"/>
          </a:solidFill>
        </p:spPr>
        <p:txBody>
          <a:bodyPr wrap="square" lIns="0" tIns="0" rIns="0" bIns="0" rtlCol="0"/>
          <a:lstStyle/>
          <a:p>
            <a:endParaRPr/>
          </a:p>
        </p:txBody>
      </p:sp>
      <p:sp>
        <p:nvSpPr>
          <p:cNvPr id="60" name="object 49"/>
          <p:cNvSpPr/>
          <p:nvPr/>
        </p:nvSpPr>
        <p:spPr>
          <a:xfrm>
            <a:off x="2397251" y="5013959"/>
            <a:ext cx="33655" cy="35560"/>
          </a:xfrm>
          <a:custGeom>
            <a:avLst/>
            <a:gdLst/>
            <a:ahLst/>
            <a:cxnLst/>
            <a:rect l="l" t="t" r="r" b="b"/>
            <a:pathLst>
              <a:path w="33655" h="35560">
                <a:moveTo>
                  <a:pt x="26035" y="0"/>
                </a:moveTo>
                <a:lnTo>
                  <a:pt x="7493" y="0"/>
                </a:lnTo>
                <a:lnTo>
                  <a:pt x="0" y="7873"/>
                </a:lnTo>
                <a:lnTo>
                  <a:pt x="0" y="27177"/>
                </a:lnTo>
                <a:lnTo>
                  <a:pt x="7493" y="35051"/>
                </a:lnTo>
                <a:lnTo>
                  <a:pt x="26035" y="35051"/>
                </a:lnTo>
                <a:lnTo>
                  <a:pt x="33528" y="27177"/>
                </a:lnTo>
                <a:lnTo>
                  <a:pt x="33528" y="7873"/>
                </a:lnTo>
                <a:lnTo>
                  <a:pt x="26035" y="0"/>
                </a:lnTo>
                <a:close/>
              </a:path>
            </a:pathLst>
          </a:custGeom>
          <a:solidFill>
            <a:srgbClr val="FF0000"/>
          </a:solidFill>
        </p:spPr>
        <p:txBody>
          <a:bodyPr wrap="square" lIns="0" tIns="0" rIns="0" bIns="0" rtlCol="0"/>
          <a:lstStyle/>
          <a:p>
            <a:endParaRPr/>
          </a:p>
        </p:txBody>
      </p:sp>
      <p:sp>
        <p:nvSpPr>
          <p:cNvPr id="61" name="object 50"/>
          <p:cNvSpPr/>
          <p:nvPr/>
        </p:nvSpPr>
        <p:spPr>
          <a:xfrm>
            <a:off x="2532888" y="5067300"/>
            <a:ext cx="33655" cy="35560"/>
          </a:xfrm>
          <a:custGeom>
            <a:avLst/>
            <a:gdLst/>
            <a:ahLst/>
            <a:cxnLst/>
            <a:rect l="l" t="t" r="r" b="b"/>
            <a:pathLst>
              <a:path w="33655" h="35560">
                <a:moveTo>
                  <a:pt x="26035" y="0"/>
                </a:moveTo>
                <a:lnTo>
                  <a:pt x="7493" y="0"/>
                </a:lnTo>
                <a:lnTo>
                  <a:pt x="0" y="7874"/>
                </a:lnTo>
                <a:lnTo>
                  <a:pt x="0" y="27177"/>
                </a:lnTo>
                <a:lnTo>
                  <a:pt x="7493" y="35051"/>
                </a:lnTo>
                <a:lnTo>
                  <a:pt x="26035" y="35051"/>
                </a:lnTo>
                <a:lnTo>
                  <a:pt x="33528" y="27177"/>
                </a:lnTo>
                <a:lnTo>
                  <a:pt x="33528" y="7874"/>
                </a:lnTo>
                <a:lnTo>
                  <a:pt x="26035" y="0"/>
                </a:lnTo>
                <a:close/>
              </a:path>
            </a:pathLst>
          </a:custGeom>
          <a:solidFill>
            <a:srgbClr val="FF0000"/>
          </a:solidFill>
        </p:spPr>
        <p:txBody>
          <a:bodyPr wrap="square" lIns="0" tIns="0" rIns="0" bIns="0" rtlCol="0"/>
          <a:lstStyle/>
          <a:p>
            <a:endParaRPr/>
          </a:p>
        </p:txBody>
      </p:sp>
      <p:sp>
        <p:nvSpPr>
          <p:cNvPr id="62" name="object 51"/>
          <p:cNvSpPr/>
          <p:nvPr/>
        </p:nvSpPr>
        <p:spPr>
          <a:xfrm>
            <a:off x="2564892" y="5426964"/>
            <a:ext cx="35560" cy="33655"/>
          </a:xfrm>
          <a:custGeom>
            <a:avLst/>
            <a:gdLst/>
            <a:ahLst/>
            <a:cxnLst/>
            <a:rect l="l" t="t" r="r" b="b"/>
            <a:pathLst>
              <a:path w="35560" h="33654">
                <a:moveTo>
                  <a:pt x="27177" y="0"/>
                </a:moveTo>
                <a:lnTo>
                  <a:pt x="7874" y="0"/>
                </a:lnTo>
                <a:lnTo>
                  <a:pt x="0" y="7493"/>
                </a:lnTo>
                <a:lnTo>
                  <a:pt x="0" y="26035"/>
                </a:lnTo>
                <a:lnTo>
                  <a:pt x="7874" y="33528"/>
                </a:lnTo>
                <a:lnTo>
                  <a:pt x="27177" y="33528"/>
                </a:lnTo>
                <a:lnTo>
                  <a:pt x="35051" y="26035"/>
                </a:lnTo>
                <a:lnTo>
                  <a:pt x="35051" y="7493"/>
                </a:lnTo>
                <a:lnTo>
                  <a:pt x="27177" y="0"/>
                </a:lnTo>
                <a:close/>
              </a:path>
            </a:pathLst>
          </a:custGeom>
          <a:solidFill>
            <a:srgbClr val="FF0000"/>
          </a:solidFill>
        </p:spPr>
        <p:txBody>
          <a:bodyPr wrap="square" lIns="0" tIns="0" rIns="0" bIns="0" rtlCol="0"/>
          <a:lstStyle/>
          <a:p>
            <a:endParaRPr/>
          </a:p>
        </p:txBody>
      </p:sp>
      <p:sp>
        <p:nvSpPr>
          <p:cNvPr id="63" name="object 52"/>
          <p:cNvSpPr/>
          <p:nvPr/>
        </p:nvSpPr>
        <p:spPr>
          <a:xfrm>
            <a:off x="2500883" y="5622035"/>
            <a:ext cx="33655" cy="33655"/>
          </a:xfrm>
          <a:custGeom>
            <a:avLst/>
            <a:gdLst/>
            <a:ahLst/>
            <a:cxnLst/>
            <a:rect l="l" t="t" r="r" b="b"/>
            <a:pathLst>
              <a:path w="33655" h="33654">
                <a:moveTo>
                  <a:pt x="26035" y="0"/>
                </a:moveTo>
                <a:lnTo>
                  <a:pt x="7493" y="0"/>
                </a:lnTo>
                <a:lnTo>
                  <a:pt x="0" y="7505"/>
                </a:lnTo>
                <a:lnTo>
                  <a:pt x="0" y="26022"/>
                </a:lnTo>
                <a:lnTo>
                  <a:pt x="7493" y="33527"/>
                </a:lnTo>
                <a:lnTo>
                  <a:pt x="26035" y="33527"/>
                </a:lnTo>
                <a:lnTo>
                  <a:pt x="33528" y="26022"/>
                </a:lnTo>
                <a:lnTo>
                  <a:pt x="33528" y="7505"/>
                </a:lnTo>
                <a:lnTo>
                  <a:pt x="26035" y="0"/>
                </a:lnTo>
                <a:close/>
              </a:path>
            </a:pathLst>
          </a:custGeom>
          <a:solidFill>
            <a:srgbClr val="FF0000"/>
          </a:solidFill>
        </p:spPr>
        <p:txBody>
          <a:bodyPr wrap="square" lIns="0" tIns="0" rIns="0" bIns="0" rtlCol="0"/>
          <a:lstStyle/>
          <a:p>
            <a:endParaRPr/>
          </a:p>
        </p:txBody>
      </p:sp>
      <p:sp>
        <p:nvSpPr>
          <p:cNvPr id="64" name="object 53"/>
          <p:cNvSpPr/>
          <p:nvPr/>
        </p:nvSpPr>
        <p:spPr>
          <a:xfrm>
            <a:off x="2177795" y="3925823"/>
            <a:ext cx="33655" cy="35560"/>
          </a:xfrm>
          <a:custGeom>
            <a:avLst/>
            <a:gdLst/>
            <a:ahLst/>
            <a:cxnLst/>
            <a:rect l="l" t="t" r="r" b="b"/>
            <a:pathLst>
              <a:path w="33655" h="35560">
                <a:moveTo>
                  <a:pt x="26035" y="0"/>
                </a:moveTo>
                <a:lnTo>
                  <a:pt x="7493" y="0"/>
                </a:lnTo>
                <a:lnTo>
                  <a:pt x="0" y="7874"/>
                </a:lnTo>
                <a:lnTo>
                  <a:pt x="0" y="27177"/>
                </a:lnTo>
                <a:lnTo>
                  <a:pt x="7493" y="35051"/>
                </a:lnTo>
                <a:lnTo>
                  <a:pt x="26035" y="35051"/>
                </a:lnTo>
                <a:lnTo>
                  <a:pt x="33528" y="27177"/>
                </a:lnTo>
                <a:lnTo>
                  <a:pt x="33528" y="7874"/>
                </a:lnTo>
                <a:lnTo>
                  <a:pt x="26035" y="0"/>
                </a:lnTo>
                <a:close/>
              </a:path>
            </a:pathLst>
          </a:custGeom>
          <a:solidFill>
            <a:srgbClr val="FF0000"/>
          </a:solidFill>
        </p:spPr>
        <p:txBody>
          <a:bodyPr wrap="square" lIns="0" tIns="0" rIns="0" bIns="0" rtlCol="0"/>
          <a:lstStyle/>
          <a:p>
            <a:endParaRPr/>
          </a:p>
        </p:txBody>
      </p:sp>
      <p:sp>
        <p:nvSpPr>
          <p:cNvPr id="65" name="object 54"/>
          <p:cNvSpPr/>
          <p:nvPr/>
        </p:nvSpPr>
        <p:spPr>
          <a:xfrm>
            <a:off x="2368295" y="3924300"/>
            <a:ext cx="33655" cy="33655"/>
          </a:xfrm>
          <a:custGeom>
            <a:avLst/>
            <a:gdLst/>
            <a:ahLst/>
            <a:cxnLst/>
            <a:rect l="l" t="t" r="r" b="b"/>
            <a:pathLst>
              <a:path w="33655" h="33654">
                <a:moveTo>
                  <a:pt x="26035" y="0"/>
                </a:moveTo>
                <a:lnTo>
                  <a:pt x="7493" y="0"/>
                </a:lnTo>
                <a:lnTo>
                  <a:pt x="0" y="7493"/>
                </a:lnTo>
                <a:lnTo>
                  <a:pt x="0" y="26035"/>
                </a:lnTo>
                <a:lnTo>
                  <a:pt x="7493" y="33527"/>
                </a:lnTo>
                <a:lnTo>
                  <a:pt x="26035" y="33527"/>
                </a:lnTo>
                <a:lnTo>
                  <a:pt x="33528" y="26035"/>
                </a:lnTo>
                <a:lnTo>
                  <a:pt x="33528" y="7493"/>
                </a:lnTo>
                <a:lnTo>
                  <a:pt x="26035" y="0"/>
                </a:lnTo>
                <a:close/>
              </a:path>
            </a:pathLst>
          </a:custGeom>
          <a:solidFill>
            <a:srgbClr val="FF0000"/>
          </a:solidFill>
        </p:spPr>
        <p:txBody>
          <a:bodyPr wrap="square" lIns="0" tIns="0" rIns="0" bIns="0" rtlCol="0"/>
          <a:lstStyle/>
          <a:p>
            <a:endParaRPr/>
          </a:p>
        </p:txBody>
      </p:sp>
      <p:sp>
        <p:nvSpPr>
          <p:cNvPr id="66" name="object 55"/>
          <p:cNvSpPr/>
          <p:nvPr/>
        </p:nvSpPr>
        <p:spPr>
          <a:xfrm>
            <a:off x="2180844" y="4049267"/>
            <a:ext cx="33655" cy="35560"/>
          </a:xfrm>
          <a:custGeom>
            <a:avLst/>
            <a:gdLst/>
            <a:ahLst/>
            <a:cxnLst/>
            <a:rect l="l" t="t" r="r" b="b"/>
            <a:pathLst>
              <a:path w="33655" h="35560">
                <a:moveTo>
                  <a:pt x="26035" y="0"/>
                </a:moveTo>
                <a:lnTo>
                  <a:pt x="7493" y="0"/>
                </a:lnTo>
                <a:lnTo>
                  <a:pt x="0" y="7873"/>
                </a:lnTo>
                <a:lnTo>
                  <a:pt x="0" y="27177"/>
                </a:lnTo>
                <a:lnTo>
                  <a:pt x="7493" y="35051"/>
                </a:lnTo>
                <a:lnTo>
                  <a:pt x="26035" y="35051"/>
                </a:lnTo>
                <a:lnTo>
                  <a:pt x="33528" y="27177"/>
                </a:lnTo>
                <a:lnTo>
                  <a:pt x="33528" y="7873"/>
                </a:lnTo>
                <a:lnTo>
                  <a:pt x="26035" y="0"/>
                </a:lnTo>
                <a:close/>
              </a:path>
            </a:pathLst>
          </a:custGeom>
          <a:solidFill>
            <a:srgbClr val="FF0000"/>
          </a:solidFill>
        </p:spPr>
        <p:txBody>
          <a:bodyPr wrap="square" lIns="0" tIns="0" rIns="0" bIns="0" rtlCol="0"/>
          <a:lstStyle/>
          <a:p>
            <a:endParaRPr/>
          </a:p>
        </p:txBody>
      </p:sp>
      <p:sp>
        <p:nvSpPr>
          <p:cNvPr id="67" name="object 56"/>
          <p:cNvSpPr/>
          <p:nvPr/>
        </p:nvSpPr>
        <p:spPr>
          <a:xfrm>
            <a:off x="1993392" y="3921252"/>
            <a:ext cx="33655" cy="35560"/>
          </a:xfrm>
          <a:custGeom>
            <a:avLst/>
            <a:gdLst/>
            <a:ahLst/>
            <a:cxnLst/>
            <a:rect l="l" t="t" r="r" b="b"/>
            <a:pathLst>
              <a:path w="33655" h="35560">
                <a:moveTo>
                  <a:pt x="26034" y="0"/>
                </a:moveTo>
                <a:lnTo>
                  <a:pt x="7493" y="0"/>
                </a:lnTo>
                <a:lnTo>
                  <a:pt x="0" y="7874"/>
                </a:lnTo>
                <a:lnTo>
                  <a:pt x="0" y="27178"/>
                </a:lnTo>
                <a:lnTo>
                  <a:pt x="7493" y="35052"/>
                </a:lnTo>
                <a:lnTo>
                  <a:pt x="26034" y="35052"/>
                </a:lnTo>
                <a:lnTo>
                  <a:pt x="33527" y="27178"/>
                </a:lnTo>
                <a:lnTo>
                  <a:pt x="33527" y="7874"/>
                </a:lnTo>
                <a:lnTo>
                  <a:pt x="26034" y="0"/>
                </a:lnTo>
                <a:close/>
              </a:path>
            </a:pathLst>
          </a:custGeom>
          <a:solidFill>
            <a:srgbClr val="FF0000"/>
          </a:solidFill>
        </p:spPr>
        <p:txBody>
          <a:bodyPr wrap="square" lIns="0" tIns="0" rIns="0" bIns="0" rtlCol="0"/>
          <a:lstStyle/>
          <a:p>
            <a:endParaRPr/>
          </a:p>
        </p:txBody>
      </p:sp>
      <p:sp>
        <p:nvSpPr>
          <p:cNvPr id="68" name="object 57"/>
          <p:cNvSpPr/>
          <p:nvPr/>
        </p:nvSpPr>
        <p:spPr>
          <a:xfrm>
            <a:off x="2177795" y="5576315"/>
            <a:ext cx="33655" cy="35560"/>
          </a:xfrm>
          <a:custGeom>
            <a:avLst/>
            <a:gdLst/>
            <a:ahLst/>
            <a:cxnLst/>
            <a:rect l="l" t="t" r="r" b="b"/>
            <a:pathLst>
              <a:path w="33655" h="35560">
                <a:moveTo>
                  <a:pt x="26035" y="0"/>
                </a:moveTo>
                <a:lnTo>
                  <a:pt x="7493" y="0"/>
                </a:lnTo>
                <a:lnTo>
                  <a:pt x="0" y="7874"/>
                </a:lnTo>
                <a:lnTo>
                  <a:pt x="0" y="27203"/>
                </a:lnTo>
                <a:lnTo>
                  <a:pt x="7493" y="35052"/>
                </a:lnTo>
                <a:lnTo>
                  <a:pt x="26035" y="35052"/>
                </a:lnTo>
                <a:lnTo>
                  <a:pt x="33528" y="27203"/>
                </a:lnTo>
                <a:lnTo>
                  <a:pt x="33528" y="7874"/>
                </a:lnTo>
                <a:lnTo>
                  <a:pt x="26035" y="0"/>
                </a:lnTo>
                <a:close/>
              </a:path>
            </a:pathLst>
          </a:custGeom>
          <a:solidFill>
            <a:srgbClr val="FF0000"/>
          </a:solidFill>
        </p:spPr>
        <p:txBody>
          <a:bodyPr wrap="square" lIns="0" tIns="0" rIns="0" bIns="0" rtlCol="0"/>
          <a:lstStyle/>
          <a:p>
            <a:endParaRPr/>
          </a:p>
        </p:txBody>
      </p:sp>
      <p:sp>
        <p:nvSpPr>
          <p:cNvPr id="69" name="object 58"/>
          <p:cNvSpPr/>
          <p:nvPr/>
        </p:nvSpPr>
        <p:spPr>
          <a:xfrm>
            <a:off x="2345435" y="5609844"/>
            <a:ext cx="33655" cy="35560"/>
          </a:xfrm>
          <a:custGeom>
            <a:avLst/>
            <a:gdLst/>
            <a:ahLst/>
            <a:cxnLst/>
            <a:rect l="l" t="t" r="r" b="b"/>
            <a:pathLst>
              <a:path w="33655" h="35560">
                <a:moveTo>
                  <a:pt x="26034" y="0"/>
                </a:moveTo>
                <a:lnTo>
                  <a:pt x="7493" y="0"/>
                </a:lnTo>
                <a:lnTo>
                  <a:pt x="0" y="7848"/>
                </a:lnTo>
                <a:lnTo>
                  <a:pt x="0" y="27203"/>
                </a:lnTo>
                <a:lnTo>
                  <a:pt x="7493" y="35051"/>
                </a:lnTo>
                <a:lnTo>
                  <a:pt x="26034" y="35051"/>
                </a:lnTo>
                <a:lnTo>
                  <a:pt x="33527" y="27203"/>
                </a:lnTo>
                <a:lnTo>
                  <a:pt x="33527" y="7848"/>
                </a:lnTo>
                <a:lnTo>
                  <a:pt x="26034" y="0"/>
                </a:lnTo>
                <a:close/>
              </a:path>
            </a:pathLst>
          </a:custGeom>
          <a:solidFill>
            <a:srgbClr val="FF0000"/>
          </a:solidFill>
        </p:spPr>
        <p:txBody>
          <a:bodyPr wrap="square" lIns="0" tIns="0" rIns="0" bIns="0" rtlCol="0"/>
          <a:lstStyle/>
          <a:p>
            <a:endParaRPr/>
          </a:p>
        </p:txBody>
      </p:sp>
      <p:sp>
        <p:nvSpPr>
          <p:cNvPr id="70" name="object 59"/>
          <p:cNvSpPr/>
          <p:nvPr/>
        </p:nvSpPr>
        <p:spPr>
          <a:xfrm>
            <a:off x="2039111" y="5609844"/>
            <a:ext cx="33655" cy="35560"/>
          </a:xfrm>
          <a:custGeom>
            <a:avLst/>
            <a:gdLst/>
            <a:ahLst/>
            <a:cxnLst/>
            <a:rect l="l" t="t" r="r" b="b"/>
            <a:pathLst>
              <a:path w="33655" h="35560">
                <a:moveTo>
                  <a:pt x="26035" y="0"/>
                </a:moveTo>
                <a:lnTo>
                  <a:pt x="7493" y="0"/>
                </a:lnTo>
                <a:lnTo>
                  <a:pt x="0" y="7848"/>
                </a:lnTo>
                <a:lnTo>
                  <a:pt x="0" y="27203"/>
                </a:lnTo>
                <a:lnTo>
                  <a:pt x="7493" y="35051"/>
                </a:lnTo>
                <a:lnTo>
                  <a:pt x="26035" y="35051"/>
                </a:lnTo>
                <a:lnTo>
                  <a:pt x="33527" y="27203"/>
                </a:lnTo>
                <a:lnTo>
                  <a:pt x="33527" y="7848"/>
                </a:lnTo>
                <a:lnTo>
                  <a:pt x="26035" y="0"/>
                </a:lnTo>
                <a:close/>
              </a:path>
            </a:pathLst>
          </a:custGeom>
          <a:solidFill>
            <a:srgbClr val="FF0000"/>
          </a:solidFill>
        </p:spPr>
        <p:txBody>
          <a:bodyPr wrap="square" lIns="0" tIns="0" rIns="0" bIns="0" rtlCol="0"/>
          <a:lstStyle/>
          <a:p>
            <a:endParaRPr/>
          </a:p>
        </p:txBody>
      </p:sp>
      <p:sp>
        <p:nvSpPr>
          <p:cNvPr id="71" name="object 60"/>
          <p:cNvSpPr/>
          <p:nvPr/>
        </p:nvSpPr>
        <p:spPr>
          <a:xfrm>
            <a:off x="2182367" y="5682996"/>
            <a:ext cx="35560" cy="35560"/>
          </a:xfrm>
          <a:custGeom>
            <a:avLst/>
            <a:gdLst/>
            <a:ahLst/>
            <a:cxnLst/>
            <a:rect l="l" t="t" r="r" b="b"/>
            <a:pathLst>
              <a:path w="35560" h="35560">
                <a:moveTo>
                  <a:pt x="27177" y="0"/>
                </a:moveTo>
                <a:lnTo>
                  <a:pt x="7874" y="0"/>
                </a:lnTo>
                <a:lnTo>
                  <a:pt x="0" y="7848"/>
                </a:lnTo>
                <a:lnTo>
                  <a:pt x="0" y="27203"/>
                </a:lnTo>
                <a:lnTo>
                  <a:pt x="7874" y="35051"/>
                </a:lnTo>
                <a:lnTo>
                  <a:pt x="27177" y="35051"/>
                </a:lnTo>
                <a:lnTo>
                  <a:pt x="35051" y="27203"/>
                </a:lnTo>
                <a:lnTo>
                  <a:pt x="35051" y="7848"/>
                </a:lnTo>
                <a:lnTo>
                  <a:pt x="27177" y="0"/>
                </a:lnTo>
                <a:close/>
              </a:path>
            </a:pathLst>
          </a:custGeom>
          <a:solidFill>
            <a:srgbClr val="FF0000"/>
          </a:solidFill>
        </p:spPr>
        <p:txBody>
          <a:bodyPr wrap="square" lIns="0" tIns="0" rIns="0" bIns="0" rtlCol="0"/>
          <a:lstStyle/>
          <a:p>
            <a:endParaRPr/>
          </a:p>
        </p:txBody>
      </p:sp>
      <p:pic>
        <p:nvPicPr>
          <p:cNvPr id="31746" name="Picture 2" descr="http://my.csdn.net/uploads/201204/17/1334631305_662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8827" y="307581"/>
            <a:ext cx="3333750" cy="216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2212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ASM: training</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normAutofit/>
              </a:bodyPr>
              <a:lstStyle/>
              <a:p>
                <a:r>
                  <a:rPr lang="en-US" cap="small" dirty="0" smtClean="0">
                    <a:solidFill>
                      <a:srgbClr val="FF0000"/>
                    </a:solidFill>
                  </a:rPr>
                  <a:t>Phase 1:</a:t>
                </a:r>
                <a:r>
                  <a:rPr lang="en-US" dirty="0" smtClean="0"/>
                  <a:t> Align training faces using Procrustes analysis </a:t>
                </a:r>
              </a:p>
              <a:p>
                <a:pPr lvl="1"/>
                <a:r>
                  <a:rPr lang="en-US" dirty="0" smtClean="0"/>
                  <a:t>Transform </a:t>
                </a:r>
                <a14:m>
                  <m:oMath xmlns:m="http://schemas.openxmlformats.org/officeDocument/2006/math">
                    <m:sSub>
                      <m:sSubPr>
                        <m:ctrlPr>
                          <a:rPr lang="en-US" b="0" i="1" dirty="0" smtClean="0">
                            <a:latin typeface="Cambria Math" panose="02040503050406030204" pitchFamily="18" charset="0"/>
                          </a:rPr>
                        </m:ctrlPr>
                      </m:sSubPr>
                      <m:e>
                        <m:r>
                          <a:rPr lang="en-US" b="1" i="0" dirty="0" smtClean="0">
                            <a:latin typeface="Cambria Math" panose="02040503050406030204" pitchFamily="18" charset="0"/>
                          </a:rPr>
                          <m:t>𝐱</m:t>
                        </m:r>
                      </m:e>
                      <m:sub>
                        <m:r>
                          <a:rPr lang="en-US" i="1" dirty="0" smtClean="0">
                            <a:latin typeface="Cambria Math" panose="02040503050406030204" pitchFamily="18" charset="0"/>
                          </a:rPr>
                          <m:t>𝑖</m:t>
                        </m:r>
                      </m:sub>
                    </m:sSub>
                  </m:oMath>
                </a14:m>
                <a:r>
                  <a:rPr lang="en-US" dirty="0"/>
                  <a:t> to </a:t>
                </a:r>
                <a14:m>
                  <m:oMath xmlns:m="http://schemas.openxmlformats.org/officeDocument/2006/math">
                    <m:sSub>
                      <m:sSubPr>
                        <m:ctrlPr>
                          <a:rPr lang="en-US" i="1" dirty="0">
                            <a:latin typeface="Cambria Math" panose="02040503050406030204" pitchFamily="18" charset="0"/>
                          </a:rPr>
                        </m:ctrlPr>
                      </m:sSubPr>
                      <m:e>
                        <m:r>
                          <a:rPr lang="en-US" b="1" dirty="0">
                            <a:latin typeface="Cambria Math" panose="02040503050406030204" pitchFamily="18" charset="0"/>
                          </a:rPr>
                          <m:t>𝐱</m:t>
                        </m:r>
                      </m:e>
                      <m:sub>
                        <m:r>
                          <a:rPr lang="en-US" b="0" i="1" dirty="0" smtClean="0">
                            <a:latin typeface="Cambria Math" panose="02040503050406030204" pitchFamily="18" charset="0"/>
                          </a:rPr>
                          <m:t>𝑗</m:t>
                        </m:r>
                      </m:sub>
                    </m:sSub>
                  </m:oMath>
                </a14:m>
                <a:r>
                  <a:rPr lang="en-US" dirty="0"/>
                  <a:t>: Rotation </a:t>
                </a:r>
                <a:r>
                  <a:rPr lang="en-US" dirty="0" smtClean="0"/>
                  <a:t>(</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𝑖</m:t>
                        </m:r>
                      </m:sub>
                    </m:sSub>
                  </m:oMath>
                </a14:m>
                <a:r>
                  <a:rPr lang="en-US" dirty="0" smtClean="0"/>
                  <a:t>), </a:t>
                </a:r>
                <a:r>
                  <a:rPr lang="en-US" dirty="0"/>
                  <a:t>Scale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𝑠</m:t>
                        </m:r>
                      </m:e>
                      <m:sub>
                        <m:r>
                          <a:rPr lang="en-US" b="0" i="1" dirty="0" smtClean="0">
                            <a:latin typeface="Cambria Math" panose="02040503050406030204" pitchFamily="18" charset="0"/>
                          </a:rPr>
                          <m:t>𝑖</m:t>
                        </m:r>
                      </m:sub>
                    </m:sSub>
                  </m:oMath>
                </a14:m>
                <a:r>
                  <a:rPr lang="en-US" dirty="0" smtClean="0"/>
                  <a:t>), Transformation (</a:t>
                </a:r>
                <a14:m>
                  <m:oMath xmlns:m="http://schemas.openxmlformats.org/officeDocument/2006/math">
                    <m:sSub>
                      <m:sSubPr>
                        <m:ctrlPr>
                          <a:rPr lang="en-US" b="0" i="1" dirty="0" smtClean="0">
                            <a:latin typeface="Cambria Math" panose="02040503050406030204" pitchFamily="18" charset="0"/>
                          </a:rPr>
                        </m:ctrlPr>
                      </m:sSubPr>
                      <m:e>
                        <m:r>
                          <a:rPr lang="en-US" b="1" i="0" dirty="0" smtClean="0">
                            <a:latin typeface="Cambria Math" panose="02040503050406030204" pitchFamily="18" charset="0"/>
                          </a:rPr>
                          <m:t>𝐭</m:t>
                        </m:r>
                      </m:e>
                      <m:sub>
                        <m:r>
                          <a:rPr lang="en-US" i="1" dirty="0" smtClean="0">
                            <a:latin typeface="Cambria Math" panose="02040503050406030204" pitchFamily="18" charset="0"/>
                          </a:rPr>
                          <m:t>𝑖</m:t>
                        </m:r>
                      </m:sub>
                    </m:sSub>
                  </m:oMath>
                </a14:m>
                <a:r>
                  <a:rPr lang="en-US" dirty="0" smtClean="0"/>
                  <a:t>)</a:t>
                </a:r>
              </a:p>
              <a:p>
                <a:pPr lvl="1"/>
                <a:endParaRPr lang="en-US" sz="800" dirty="0" smtClean="0"/>
              </a:p>
              <a:p>
                <a:pPr marL="200025" lvl="1" indent="0" algn="ctr">
                  <a:buNone/>
                </a:pPr>
                <a14:m>
                  <m:oMathPara xmlns:m="http://schemas.openxmlformats.org/officeDocument/2006/math">
                    <m:oMathParaPr>
                      <m:jc m:val="centerGroup"/>
                    </m:oMathParaPr>
                    <m:oMath xmlns:m="http://schemas.openxmlformats.org/officeDocument/2006/math">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min</m:t>
                          </m:r>
                        </m:fName>
                        <m:e>
                          <m:sSup>
                            <m:sSupPr>
                              <m:ctrlPr>
                                <a:rPr lang="en-US" altLang="zh-CN" sz="2400" b="0" i="1" smtClean="0">
                                  <a:latin typeface="Cambria Math" panose="02040503050406030204" pitchFamily="18" charset="0"/>
                                </a:rPr>
                              </m:ctrlPr>
                            </m:sSupPr>
                            <m:e>
                              <m:d>
                                <m:dPr>
                                  <m:begChr m:val="‖"/>
                                  <m:endChr m:val="‖"/>
                                  <m:ctrlPr>
                                    <a:rPr lang="en-US" altLang="zh-CN" sz="2400" b="0" i="1" smtClean="0">
                                      <a:latin typeface="Cambria Math" panose="02040503050406030204" pitchFamily="18" charset="0"/>
                                    </a:rPr>
                                  </m:ctrlPr>
                                </m:d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𝑍</m:t>
                                      </m:r>
                                    </m:e>
                                    <m:sub>
                                      <m:r>
                                        <a:rPr lang="en-US" altLang="zh-CN" sz="2400" i="1">
                                          <a:latin typeface="Cambria Math" panose="02040503050406030204" pitchFamily="18" charset="0"/>
                                        </a:rPr>
                                        <m:t>𝑖</m:t>
                                      </m:r>
                                    </m:sub>
                                  </m:sSub>
                                </m:e>
                              </m:d>
                            </m:e>
                            <m:sup>
                              <m:r>
                                <a:rPr lang="en-US" altLang="zh-CN" sz="2400" b="0" i="1" smtClean="0">
                                  <a:latin typeface="Cambria Math" panose="02040503050406030204" pitchFamily="18" charset="0"/>
                                </a:rPr>
                                <m:t>2</m:t>
                              </m:r>
                            </m:sup>
                          </m:sSup>
                        </m:e>
                      </m:func>
                    </m:oMath>
                  </m:oMathPara>
                </a14:m>
                <a:endParaRPr lang="en-US" sz="2400" dirty="0" smtClean="0"/>
              </a:p>
              <a:p>
                <a:pPr marL="200025" lvl="1" indent="0" algn="ctr">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𝑍</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𝐱</m:t>
                          </m:r>
                        </m:e>
                        <m:sub>
                          <m:r>
                            <a:rPr lang="en-US" sz="2400" b="0" i="1" smtClean="0">
                              <a:latin typeface="Cambria Math" panose="02040503050406030204" pitchFamily="18" charset="0"/>
                            </a:rPr>
                            <m:t>𝑗</m:t>
                          </m:r>
                        </m:sub>
                      </m:sSub>
                      <m:r>
                        <a:rPr lang="en-US" sz="2400" b="0" i="1" smtClean="0">
                          <a:latin typeface="Cambria Math" panose="02040503050406030204" pitchFamily="18" charset="0"/>
                        </a:rPr>
                        <m:t>−(</m:t>
                      </m:r>
                      <m:r>
                        <a:rPr lang="en-US" sz="2400" b="0" i="1" smtClean="0">
                          <a:latin typeface="Cambria Math" panose="02040503050406030204" pitchFamily="18" charset="0"/>
                        </a:rPr>
                        <m:t>𝑠𝑅</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𝐱</m:t>
                              </m:r>
                            </m:e>
                            <m:sub>
                              <m:r>
                                <a:rPr lang="en-US" sz="2400" b="0" i="1" smtClean="0">
                                  <a:latin typeface="Cambria Math" panose="02040503050406030204" pitchFamily="18" charset="0"/>
                                </a:rPr>
                                <m:t>𝑖</m:t>
                              </m:r>
                            </m:sub>
                          </m:sSub>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𝐭</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oMath>
                  </m:oMathPara>
                </a14:m>
                <a:endParaRPr lang="en-US" sz="2400" dirty="0" smtClean="0"/>
              </a:p>
              <a:p>
                <a:pPr lvl="1"/>
                <a:endParaRPr lang="en-US" sz="1200" dirty="0"/>
              </a:p>
              <a:p>
                <a:pPr lvl="1"/>
                <a:r>
                  <a:rPr lang="en-US" dirty="0" smtClean="0"/>
                  <a:t>Consider </a:t>
                </a:r>
                <a:r>
                  <a:rPr lang="en-US" dirty="0"/>
                  <a:t>a weight matrix </a:t>
                </a:r>
                <a:r>
                  <a:rPr lang="en-US" i="1" dirty="0" smtClean="0">
                    <a:latin typeface="Times New Roman" panose="02020603050405020304" pitchFamily="18" charset="0"/>
                    <a:cs typeface="Times New Roman" panose="02020603050405020304" pitchFamily="18" charset="0"/>
                  </a:rPr>
                  <a:t>W</a:t>
                </a:r>
              </a:p>
              <a:p>
                <a:pPr marL="536575" lvl="1" indent="0">
                  <a:buNone/>
                </a:pP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𝐷</m:t>
                        </m:r>
                      </m:e>
                      <m:sub>
                        <m:r>
                          <a:rPr lang="en-US" i="1" dirty="0" smtClean="0">
                            <a:latin typeface="Cambria Math" panose="02040503050406030204" pitchFamily="18" charset="0"/>
                          </a:rPr>
                          <m:t>𝑘𝑙</m:t>
                        </m:r>
                      </m:sub>
                    </m:sSub>
                  </m:oMath>
                </a14:m>
                <a:r>
                  <a:rPr lang="en-US" dirty="0"/>
                  <a:t> represents the distance between the </a:t>
                </a:r>
                <a14:m>
                  <m:oMath xmlns:m="http://schemas.openxmlformats.org/officeDocument/2006/math">
                    <m:sSub>
                      <m:sSubPr>
                        <m:ctrlPr>
                          <a:rPr lang="en-US" b="0" i="1" dirty="0" smtClean="0">
                            <a:latin typeface="Cambria Math" panose="02040503050406030204" pitchFamily="18" charset="0"/>
                          </a:rPr>
                        </m:ctrlPr>
                      </m:sSubPr>
                      <m:e>
                        <m:r>
                          <a:rPr lang="en-US" i="1" dirty="0">
                            <a:latin typeface="Cambria Math" panose="02040503050406030204" pitchFamily="18" charset="0"/>
                          </a:rPr>
                          <m:t>𝑥</m:t>
                        </m:r>
                      </m:e>
                      <m:sub>
                        <m:r>
                          <a:rPr lang="en-US" b="0" i="1" dirty="0" smtClean="0">
                            <a:latin typeface="Cambria Math" panose="02040503050406030204" pitchFamily="18" charset="0"/>
                          </a:rPr>
                          <m:t>𝑖</m:t>
                        </m:r>
                        <m:r>
                          <a:rPr lang="en-US" i="1" dirty="0" smtClean="0">
                            <a:latin typeface="Cambria Math" panose="02040503050406030204" pitchFamily="18" charset="0"/>
                          </a:rPr>
                          <m:t>𝑘</m:t>
                        </m:r>
                      </m:sub>
                    </m:sSub>
                  </m:oMath>
                </a14:m>
                <a:r>
                  <a:rPr lang="en-US" i="1" dirty="0"/>
                  <a:t> </a:t>
                </a:r>
                <a:r>
                  <a:rPr lang="en-US" dirty="0" smtClean="0"/>
                  <a:t>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𝑖𝑙</m:t>
                        </m:r>
                      </m:sub>
                    </m:sSub>
                  </m:oMath>
                </a14:m>
                <a:r>
                  <a:rPr lang="en-US" dirty="0" smtClean="0"/>
                  <a:t> in </a:t>
                </a:r>
                <a:r>
                  <a:rPr lang="en-US" dirty="0"/>
                  <a:t>one image and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𝑉</m:t>
                        </m:r>
                      </m:e>
                      <m:sub>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𝐷</m:t>
                            </m:r>
                          </m:e>
                          <m:sub>
                            <m:r>
                              <a:rPr lang="en-US" i="1" dirty="0" smtClean="0">
                                <a:latin typeface="Cambria Math" panose="02040503050406030204" pitchFamily="18" charset="0"/>
                              </a:rPr>
                              <m:t>𝑘𝑙</m:t>
                            </m:r>
                          </m:sub>
                        </m:sSub>
                      </m:sub>
                    </m:sSub>
                  </m:oMath>
                </a14:m>
                <a:r>
                  <a:rPr lang="en-US" dirty="0"/>
                  <a:t> represents the variance of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𝐷</m:t>
                        </m:r>
                      </m:e>
                      <m:sub>
                        <m:r>
                          <a:rPr lang="en-US" i="1" dirty="0">
                            <a:latin typeface="Cambria Math" panose="02040503050406030204" pitchFamily="18" charset="0"/>
                          </a:rPr>
                          <m:t>𝑘𝑙</m:t>
                        </m:r>
                      </m:sub>
                    </m:sSub>
                  </m:oMath>
                </a14:m>
                <a:r>
                  <a:rPr lang="en-US" dirty="0"/>
                  <a:t> in different images </a:t>
                </a:r>
                <a:endParaRPr lang="en-US" dirty="0" smtClean="0"/>
              </a:p>
              <a:p>
                <a:pPr marL="536575" lvl="1" indent="0">
                  <a:buNone/>
                </a:pPr>
                <a:endParaRPr lang="en-US" dirty="0"/>
              </a:p>
              <a:p>
                <a:pPr marL="536575" lvl="1" indent="0">
                  <a:buNone/>
                </a:pPr>
                <a:endParaRPr lang="en-US" dirty="0" smtClean="0"/>
              </a:p>
              <a:p>
                <a:pPr marL="536575" lvl="1" indent="0">
                  <a:buNone/>
                </a:pPr>
                <a:endParaRPr lang="en-US" dirty="0"/>
              </a:p>
              <a:p>
                <a:pPr marL="536575" lvl="1" indent="0">
                  <a:buNone/>
                </a:pPr>
                <a:endParaRPr lang="en-US" dirty="0" smtClean="0"/>
              </a:p>
              <a:p>
                <a:pPr marL="536575" lvl="1" indent="0">
                  <a:buNone/>
                </a:pPr>
                <a14:m>
                  <m:oMath xmlns:m="http://schemas.openxmlformats.org/officeDocument/2006/math">
                    <m:r>
                      <a:rPr lang="en-US" i="1" dirty="0" smtClean="0">
                        <a:latin typeface="Cambria Math" panose="02040503050406030204" pitchFamily="18" charset="0"/>
                      </a:rPr>
                      <m:t>𝑚</m:t>
                    </m:r>
                  </m:oMath>
                </a14:m>
                <a:r>
                  <a:rPr lang="en-US" dirty="0"/>
                  <a:t> is the dimension of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𝐱</m:t>
                        </m:r>
                      </m:e>
                      <m:sub>
                        <m:r>
                          <a:rPr lang="en-US" i="1">
                            <a:latin typeface="Cambria Math" panose="02040503050406030204" pitchFamily="18" charset="0"/>
                          </a:rPr>
                          <m:t>𝑖</m:t>
                        </m:r>
                      </m:sub>
                    </m:sSub>
                  </m:oMath>
                </a14:m>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l="-1140" t="-1568" r="-304"/>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74</a:t>
            </a:fld>
            <a:endParaRPr lang="en-US"/>
          </a:p>
        </p:txBody>
      </p:sp>
      <mc:AlternateContent xmlns:mc="http://schemas.openxmlformats.org/markup-compatibility/2006" xmlns:a14="http://schemas.microsoft.com/office/drawing/2010/main">
        <mc:Choice Requires="a14">
          <p:sp>
            <p:nvSpPr>
              <p:cNvPr id="7" name="文本框 6"/>
              <p:cNvSpPr txBox="1"/>
              <p:nvPr/>
            </p:nvSpPr>
            <p:spPr>
              <a:xfrm>
                <a:off x="1589995" y="3882571"/>
                <a:ext cx="5971763" cy="1189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𝑘</m:t>
                          </m:r>
                        </m:sub>
                      </m:sSub>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𝑙</m:t>
                                  </m:r>
                                  <m:r>
                                    <a:rPr lang="en-US" sz="2400" b="0" i="1" smtClean="0">
                                      <a:latin typeface="Cambria Math" panose="02040503050406030204" pitchFamily="18" charset="0"/>
                                    </a:rPr>
                                    <m:t>=1</m:t>
                                  </m:r>
                                </m:sub>
                                <m:sup>
                                  <m:r>
                                    <a:rPr lang="en-US" sz="2400" b="0" i="1" smtClean="0">
                                      <a:latin typeface="Cambria Math" panose="02040503050406030204" pitchFamily="18" charset="0"/>
                                    </a:rPr>
                                    <m:t>𝑚</m:t>
                                  </m:r>
                                </m:sup>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𝑉</m:t>
                                      </m:r>
                                    </m:e>
                                    <m:sub>
                                      <m:sSub>
                                        <m:sSubPr>
                                          <m:ctrlPr>
                                            <a:rPr lang="en-US" sz="2400" i="1" dirty="0">
                                              <a:latin typeface="Cambria Math" panose="02040503050406030204" pitchFamily="18" charset="0"/>
                                            </a:rPr>
                                          </m:ctrlPr>
                                        </m:sSubPr>
                                        <m:e>
                                          <m:r>
                                            <a:rPr lang="en-US" sz="2400" i="1" dirty="0">
                                              <a:latin typeface="Cambria Math" panose="02040503050406030204" pitchFamily="18" charset="0"/>
                                            </a:rPr>
                                            <m:t>𝐷</m:t>
                                          </m:r>
                                        </m:e>
                                        <m:sub>
                                          <m:r>
                                            <a:rPr lang="en-US" sz="2400" i="1" dirty="0">
                                              <a:latin typeface="Cambria Math" panose="02040503050406030204" pitchFamily="18" charset="0"/>
                                            </a:rPr>
                                            <m:t>𝑘𝑙</m:t>
                                          </m:r>
                                        </m:sub>
                                      </m:sSub>
                                    </m:sub>
                                  </m:sSub>
                                </m:e>
                              </m:nary>
                            </m:e>
                          </m:d>
                        </m:e>
                        <m:sup>
                          <m:r>
                            <a:rPr lang="en-US" sz="2400" b="0" i="1" smtClean="0">
                              <a:latin typeface="Cambria Math" panose="02040503050406030204" pitchFamily="18" charset="0"/>
                            </a:rPr>
                            <m:t>−1</m:t>
                          </m:r>
                        </m:sup>
                      </m:sSup>
                      <m:r>
                        <a:rPr lang="en-US" sz="2400" b="0" i="1" smtClean="0">
                          <a:latin typeface="Cambria Math" panose="02040503050406030204" pitchFamily="18" charset="0"/>
                        </a:rPr>
                        <m:t>         </m:t>
                      </m:r>
                      <m:r>
                        <a:rPr lang="en-US" sz="2400" b="0" i="1" smtClean="0">
                          <a:latin typeface="Cambria Math" panose="02040503050406030204" pitchFamily="18" charset="0"/>
                        </a:rPr>
                        <m:t>𝑊</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m>
                            <m:mPr>
                              <m:mcs>
                                <m:mc>
                                  <m:mcPr>
                                    <m:count m:val="3"/>
                                    <m:mcJc m:val="center"/>
                                  </m:mcPr>
                                </m:mc>
                              </m:mcs>
                              <m:ctrlPr>
                                <a:rPr lang="en-US" sz="2400" b="0" i="1" smtClean="0">
                                  <a:latin typeface="Cambria Math" panose="02040503050406030204" pitchFamily="18" charset="0"/>
                                </a:rPr>
                              </m:ctrlPr>
                            </m:mPr>
                            <m:mr>
                              <m:e>
                                <m:sSub>
                                  <m:sSubPr>
                                    <m:ctrlPr>
                                      <a:rPr lang="en-US" sz="2400" b="0" i="1" smtClean="0">
                                        <a:latin typeface="Cambria Math" panose="02040503050406030204" pitchFamily="18" charset="0"/>
                                      </a:rPr>
                                    </m:ctrlPr>
                                  </m:sSubPr>
                                  <m:e>
                                    <m:r>
                                      <m:rPr>
                                        <m:brk m:alnAt="7"/>
                                      </m:rPr>
                                      <a:rPr lang="en-US" sz="2400" b="0" i="1" smtClean="0">
                                        <a:latin typeface="Cambria Math" panose="02040503050406030204" pitchFamily="18" charset="0"/>
                                      </a:rPr>
                                      <m:t>𝑤</m:t>
                                    </m:r>
                                  </m:e>
                                  <m:sub>
                                    <m:r>
                                      <m:rPr>
                                        <m:brk m:alnAt="7"/>
                                      </m:rPr>
                                      <a:rPr lang="en-US" sz="2400" b="0" i="1" smtClean="0">
                                        <a:latin typeface="Cambria Math" panose="02040503050406030204" pitchFamily="18" charset="0"/>
                                      </a:rPr>
                                      <m:t>1</m:t>
                                    </m:r>
                                  </m:sub>
                                </m:sSub>
                              </m:e>
                              <m:e/>
                              <m:e/>
                            </m:mr>
                            <m:mr>
                              <m:e/>
                              <m:e>
                                <m:r>
                                  <a:rPr lang="en-US" sz="2400" b="0" i="1" smtClean="0">
                                    <a:latin typeface="Cambria Math" panose="02040503050406030204" pitchFamily="18" charset="0"/>
                                  </a:rPr>
                                  <m:t>⋱</m:t>
                                </m:r>
                              </m:e>
                              <m:e/>
                            </m:mr>
                            <m:mr>
                              <m:e/>
                              <m:e/>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𝑚</m:t>
                                    </m:r>
                                  </m:sub>
                                </m:sSub>
                              </m:e>
                            </m:mr>
                          </m:m>
                        </m:e>
                      </m:d>
                    </m:oMath>
                  </m:oMathPara>
                </a14:m>
                <a:endParaRPr 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1589995" y="3882571"/>
                <a:ext cx="5971763" cy="118904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952486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ASM: </a:t>
            </a:r>
            <a:r>
              <a:rPr lang="en-US" dirty="0" smtClean="0"/>
              <a:t>training</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smtClean="0"/>
                  <a:t>We want to solve the optimization problem:</a:t>
                </a:r>
              </a:p>
              <a:p>
                <a:endParaRPr lang="en-US" dirty="0"/>
              </a:p>
              <a:p>
                <a:endParaRPr lang="en-US" dirty="0" smtClean="0"/>
              </a:p>
              <a:p>
                <a:r>
                  <a:rPr lang="en-US" cap="small" dirty="0" smtClean="0">
                    <a:solidFill>
                      <a:srgbClr val="FF0000"/>
                    </a:solidFill>
                  </a:rPr>
                  <a:t>Solution</a:t>
                </a:r>
              </a:p>
              <a:p>
                <a:pPr marL="457200" indent="-369888">
                  <a:buFont typeface="+mj-lt"/>
                  <a:buAutoNum type="arabicPeriod"/>
                </a:pPr>
                <a:r>
                  <a:rPr lang="en-US" dirty="0"/>
                  <a:t>Find the centroids (mean values of columns) of </a:t>
                </a:r>
                <a14:m>
                  <m:oMath xmlns:m="http://schemas.openxmlformats.org/officeDocument/2006/math">
                    <m:sSub>
                      <m:sSubPr>
                        <m:ctrlPr>
                          <a:rPr lang="en-US" i="1" dirty="0">
                            <a:latin typeface="Cambria Math" panose="02040503050406030204" pitchFamily="18" charset="0"/>
                          </a:rPr>
                        </m:ctrlPr>
                      </m:sSubPr>
                      <m:e>
                        <m:r>
                          <a:rPr lang="en-US" b="1" dirty="0">
                            <a:latin typeface="Cambria Math" panose="02040503050406030204" pitchFamily="18" charset="0"/>
                          </a:rPr>
                          <m:t>𝐱</m:t>
                        </m:r>
                      </m:e>
                      <m:sub>
                        <m:r>
                          <a:rPr lang="en-US" i="1" dirty="0">
                            <a:latin typeface="Cambria Math" panose="02040503050406030204" pitchFamily="18" charset="0"/>
                          </a:rPr>
                          <m:t>𝑖</m:t>
                        </m:r>
                      </m:sub>
                    </m:sSub>
                  </m:oMath>
                </a14:m>
                <a:r>
                  <a:rPr lang="en-US" dirty="0" smtClean="0"/>
                  <a:t> and </a:t>
                </a:r>
                <a14:m>
                  <m:oMath xmlns:m="http://schemas.openxmlformats.org/officeDocument/2006/math">
                    <m:sSub>
                      <m:sSubPr>
                        <m:ctrlPr>
                          <a:rPr lang="en-US" i="1" dirty="0">
                            <a:latin typeface="Cambria Math" panose="02040503050406030204" pitchFamily="18" charset="0"/>
                          </a:rPr>
                        </m:ctrlPr>
                      </m:sSubPr>
                      <m:e>
                        <m:r>
                          <a:rPr lang="en-US" b="1" dirty="0">
                            <a:latin typeface="Cambria Math" panose="02040503050406030204" pitchFamily="18" charset="0"/>
                          </a:rPr>
                          <m:t>𝐱</m:t>
                        </m:r>
                      </m:e>
                      <m:sub>
                        <m:r>
                          <a:rPr lang="en-US" b="0" i="1" dirty="0" smtClean="0">
                            <a:latin typeface="Cambria Math" panose="02040503050406030204" pitchFamily="18" charset="0"/>
                          </a:rPr>
                          <m:t>𝑗</m:t>
                        </m:r>
                      </m:sub>
                    </m:sSub>
                  </m:oMath>
                </a14:m>
                <a:r>
                  <a:rPr lang="en-US" dirty="0" smtClean="0"/>
                  <a:t>.</a:t>
                </a:r>
              </a:p>
              <a:p>
                <a:pPr marL="457200" indent="-369888">
                  <a:buFont typeface="+mj-lt"/>
                  <a:buAutoNum type="arabicPeriod"/>
                </a:pPr>
                <a:r>
                  <a:rPr lang="en-US" dirty="0"/>
                  <a:t>Remove from each column corresponding mean</a:t>
                </a:r>
                <a:r>
                  <a:rPr lang="en-US" dirty="0" smtClean="0"/>
                  <a:t>.</a:t>
                </a:r>
              </a:p>
              <a:p>
                <a:pPr marL="457200" indent="-369888">
                  <a:buFont typeface="+mj-lt"/>
                  <a:buAutoNum type="arabicPeriod"/>
                </a:pPr>
                <a:r>
                  <a:rPr lang="en-US" dirty="0"/>
                  <a:t>Find the SVD of this </a:t>
                </a:r>
                <a:r>
                  <a:rPr lang="en-US" dirty="0" smtClean="0"/>
                  <a:t>matrix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𝐱</m:t>
                        </m:r>
                      </m:e>
                      <m:sub>
                        <m:r>
                          <a:rPr lang="en-US" b="0" i="1" smtClean="0">
                            <a:latin typeface="Cambria Math" panose="02040503050406030204" pitchFamily="18" charset="0"/>
                          </a:rPr>
                          <m:t>𝑖</m:t>
                        </m:r>
                        <m:r>
                          <a:rPr lang="en-US" b="0" i="1" smtClean="0">
                            <a:latin typeface="Cambria Math" panose="02040503050406030204" pitchFamily="18" charset="0"/>
                          </a:rPr>
                          <m:t>_</m:t>
                        </m:r>
                        <m:r>
                          <a:rPr lang="en-US" b="0" i="1" smtClean="0">
                            <a:latin typeface="Cambria Math" panose="02040503050406030204" pitchFamily="18" charset="0"/>
                          </a:rPr>
                          <m:t>𝑛𝑒𝑤</m:t>
                        </m:r>
                      </m:sub>
                    </m:sSub>
                    <m:r>
                      <a:rPr lang="en-US" b="0" i="1" smtClean="0">
                        <a:latin typeface="Cambria Math" panose="02040503050406030204" pitchFamily="18" charset="0"/>
                      </a:rPr>
                      <m:t>𝑊</m:t>
                    </m:r>
                    <m:sSubSup>
                      <m:sSubSupPr>
                        <m:ctrlPr>
                          <a:rPr lang="en-US" b="0" i="1" smtClean="0">
                            <a:latin typeface="Cambria Math" panose="02040503050406030204" pitchFamily="18" charset="0"/>
                          </a:rPr>
                        </m:ctrlPr>
                      </m:sSubSupPr>
                      <m:e>
                        <m:r>
                          <a:rPr lang="en-US" b="1" i="0" smtClean="0">
                            <a:latin typeface="Cambria Math" panose="02040503050406030204" pitchFamily="18" charset="0"/>
                          </a:rPr>
                          <m:t>𝐱</m:t>
                        </m:r>
                      </m:e>
                      <m:sub>
                        <m:r>
                          <a:rPr lang="en-US" b="0" i="1" smtClean="0">
                            <a:latin typeface="Cambria Math" panose="02040503050406030204" pitchFamily="18" charset="0"/>
                          </a:rPr>
                          <m:t>𝑗</m:t>
                        </m:r>
                        <m:r>
                          <a:rPr lang="en-US" b="0" i="1" smtClean="0">
                            <a:latin typeface="Cambria Math" panose="02040503050406030204" pitchFamily="18" charset="0"/>
                          </a:rPr>
                          <m:t>_</m:t>
                        </m:r>
                        <m:r>
                          <a:rPr lang="en-US" b="0" i="1" smtClean="0">
                            <a:latin typeface="Cambria Math" panose="02040503050406030204" pitchFamily="18" charset="0"/>
                          </a:rPr>
                          <m:t>𝑛𝑒𝑤</m:t>
                        </m:r>
                      </m:sub>
                      <m:sup>
                        <m:r>
                          <a:rPr lang="en-US" b="0" i="1" smtClean="0">
                            <a:latin typeface="Cambria Math" panose="02040503050406030204" pitchFamily="18" charset="0"/>
                          </a:rPr>
                          <m:t>𝑇</m:t>
                        </m:r>
                      </m:sup>
                    </m:sSubSup>
                    <m:r>
                      <a:rPr lang="en-US" b="0" i="1" smtClean="0">
                        <a:latin typeface="Cambria Math" panose="02040503050406030204" pitchFamily="18" charset="0"/>
                      </a:rPr>
                      <m:t>=</m:t>
                    </m:r>
                    <m:r>
                      <a:rPr lang="en-US" b="0" i="1" smtClean="0">
                        <a:latin typeface="Cambria Math" panose="02040503050406030204" pitchFamily="18" charset="0"/>
                      </a:rPr>
                      <m:t>𝑈</m:t>
                    </m:r>
                    <m:r>
                      <m:rPr>
                        <m:sty m:val="p"/>
                      </m:rPr>
                      <a:rPr lang="en-US" b="0" i="0" smtClean="0">
                        <a:latin typeface="Cambria Math" panose="02040503050406030204" pitchFamily="18" charset="0"/>
                      </a:rPr>
                      <m:t>Λ</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𝑇</m:t>
                        </m:r>
                      </m:sup>
                    </m:sSup>
                  </m:oMath>
                </a14:m>
                <a:endParaRPr lang="en-US" dirty="0" smtClean="0"/>
              </a:p>
              <a:p>
                <a:pPr marL="457200" indent="-369888">
                  <a:buFont typeface="+mj-lt"/>
                  <a:buAutoNum type="arabicPeriod"/>
                </a:pPr>
                <a:r>
                  <a:rPr lang="en-US" dirty="0"/>
                  <a:t>Find the rotation matrix </a:t>
                </a:r>
                <a14:m>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r>
                      <a:rPr lang="en-US" b="0" i="1" dirty="0" smtClean="0">
                        <a:latin typeface="Cambria Math" panose="02040503050406030204" pitchFamily="18" charset="0"/>
                      </a:rPr>
                      <m:t>𝑉</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𝑈</m:t>
                        </m:r>
                      </m:e>
                      <m:sup>
                        <m:r>
                          <a:rPr lang="en-US" i="1" dirty="0" smtClean="0">
                            <a:latin typeface="Cambria Math" panose="02040503050406030204" pitchFamily="18" charset="0"/>
                          </a:rPr>
                          <m:t>𝑇</m:t>
                        </m:r>
                      </m:sup>
                    </m:sSup>
                  </m:oMath>
                </a14:m>
                <a:r>
                  <a:rPr lang="en-US" dirty="0"/>
                  <a:t>. Find the scale factor and translation vector as shown in page </a:t>
                </a:r>
                <a:r>
                  <a:rPr lang="en-US" dirty="0" smtClean="0"/>
                  <a:t>69</a:t>
                </a:r>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292" t="-1568" r="-532"/>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75</a:t>
            </a:fld>
            <a:endParaRPr lang="en-US"/>
          </a:p>
        </p:txBody>
      </p:sp>
      <mc:AlternateContent xmlns:mc="http://schemas.openxmlformats.org/markup-compatibility/2006" xmlns:a14="http://schemas.microsoft.com/office/drawing/2010/main">
        <mc:Choice Requires="a14">
          <p:sp>
            <p:nvSpPr>
              <p:cNvPr id="7" name="矩形 6"/>
              <p:cNvSpPr/>
              <p:nvPr/>
            </p:nvSpPr>
            <p:spPr>
              <a:xfrm>
                <a:off x="2677164" y="1335397"/>
                <a:ext cx="2422265" cy="4818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min</m:t>
                          </m:r>
                        </m:fName>
                        <m:e>
                          <m:sSub>
                            <m:sSubPr>
                              <m:ctrlPr>
                                <a:rPr lang="en-US" sz="2400" i="1">
                                  <a:latin typeface="Cambria Math" panose="02040503050406030204" pitchFamily="18" charset="0"/>
                                </a:rPr>
                              </m:ctrlPr>
                            </m:sSubPr>
                            <m:e>
                              <m:r>
                                <a:rPr lang="en-US" sz="2400" i="1">
                                  <a:latin typeface="Cambria Math" panose="02040503050406030204" pitchFamily="18" charset="0"/>
                                </a:rPr>
                                <m:t>𝑍</m:t>
                              </m:r>
                            </m:e>
                            <m:sub>
                              <m:r>
                                <a:rPr lang="en-US" sz="2400" i="1">
                                  <a:latin typeface="Cambria Math" panose="02040503050406030204" pitchFamily="18" charset="0"/>
                                </a:rPr>
                                <m:t>𝑖</m:t>
                              </m:r>
                            </m:sub>
                          </m:sSub>
                          <m:r>
                            <a:rPr lang="en-US" sz="2400" b="0" i="1" smtClean="0">
                              <a:latin typeface="Cambria Math" panose="02040503050406030204" pitchFamily="18" charset="0"/>
                            </a:rPr>
                            <m:t>𝑊</m:t>
                          </m:r>
                          <m:sSubSup>
                            <m:sSubSupPr>
                              <m:ctrlPr>
                                <a:rPr lang="en-US" sz="2400" i="1">
                                  <a:latin typeface="Cambria Math" panose="02040503050406030204" pitchFamily="18" charset="0"/>
                                </a:rPr>
                              </m:ctrlPr>
                            </m:sSubSupPr>
                            <m:e>
                              <m:r>
                                <a:rPr lang="en-US" sz="2400" i="1">
                                  <a:latin typeface="Cambria Math" panose="02040503050406030204" pitchFamily="18" charset="0"/>
                                </a:rPr>
                                <m:t>𝑍</m:t>
                              </m:r>
                            </m:e>
                            <m:sub>
                              <m:r>
                                <a:rPr lang="en-US" sz="2400" i="1">
                                  <a:latin typeface="Cambria Math" panose="02040503050406030204" pitchFamily="18" charset="0"/>
                                </a:rPr>
                                <m:t>𝑖</m:t>
                              </m:r>
                            </m:sub>
                            <m:sup>
                              <m:r>
                                <a:rPr lang="en-US" sz="2400" i="1">
                                  <a:latin typeface="Cambria Math" panose="02040503050406030204" pitchFamily="18" charset="0"/>
                                </a:rPr>
                                <m:t>𝑇</m:t>
                              </m:r>
                            </m:sup>
                          </m:sSubSup>
                        </m:e>
                      </m:func>
                    </m:oMath>
                  </m:oMathPara>
                </a14:m>
                <a:endParaRPr lang="en-US" sz="2400" dirty="0"/>
              </a:p>
            </p:txBody>
          </p:sp>
        </mc:Choice>
        <mc:Fallback xmlns="">
          <p:sp>
            <p:nvSpPr>
              <p:cNvPr id="7" name="矩形 6"/>
              <p:cNvSpPr>
                <a:spLocks noRot="1" noChangeAspect="1" noMove="1" noResize="1" noEditPoints="1" noAdjustHandles="1" noChangeArrowheads="1" noChangeShapeType="1" noTextEdit="1"/>
              </p:cNvSpPr>
              <p:nvPr/>
            </p:nvSpPr>
            <p:spPr>
              <a:xfrm>
                <a:off x="2677164" y="1335397"/>
                <a:ext cx="2422265" cy="481863"/>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6057409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ASM: </a:t>
            </a:r>
            <a:r>
              <a:rPr lang="en-US" dirty="0" smtClean="0"/>
              <a:t>training</a:t>
            </a:r>
            <a:endParaRPr lang="en-US" dirty="0"/>
          </a:p>
        </p:txBody>
      </p:sp>
      <p:sp>
        <p:nvSpPr>
          <p:cNvPr id="3" name="内容占位符 2"/>
          <p:cNvSpPr>
            <a:spLocks noGrp="1"/>
          </p:cNvSpPr>
          <p:nvPr>
            <p:ph idx="1"/>
          </p:nvPr>
        </p:nvSpPr>
        <p:spPr/>
        <p:txBody>
          <a:bodyPr/>
          <a:lstStyle/>
          <a:p>
            <a:r>
              <a:rPr lang="en-US" cap="small" dirty="0">
                <a:solidFill>
                  <a:srgbClr val="FF0000"/>
                </a:solidFill>
              </a:rPr>
              <a:t>Phase</a:t>
            </a:r>
            <a:r>
              <a:rPr lang="en-US" cap="small" dirty="0" smtClean="0">
                <a:solidFill>
                  <a:srgbClr val="FF0000"/>
                </a:solidFill>
              </a:rPr>
              <a:t> </a:t>
            </a:r>
            <a:r>
              <a:rPr lang="en-US" cap="small" dirty="0">
                <a:solidFill>
                  <a:srgbClr val="FF0000"/>
                </a:solidFill>
              </a:rPr>
              <a:t>1: </a:t>
            </a:r>
            <a:r>
              <a:rPr lang="en-US" dirty="0" smtClean="0"/>
              <a:t>Align </a:t>
            </a:r>
            <a:r>
              <a:rPr lang="en-US" dirty="0"/>
              <a:t>training faces using Procrustes </a:t>
            </a:r>
            <a:r>
              <a:rPr lang="en-US" dirty="0" smtClean="0"/>
              <a:t>analysis</a:t>
            </a:r>
          </a:p>
          <a:p>
            <a:endParaRPr lang="en-US" cap="small" dirty="0" smtClean="0">
              <a:solidFill>
                <a:srgbClr val="FF0000"/>
              </a:solidFill>
            </a:endParaRPr>
          </a:p>
          <a:p>
            <a:endParaRPr lang="en-US" cap="small" dirty="0" smtClean="0">
              <a:solidFill>
                <a:srgbClr val="FF0000"/>
              </a:solidFill>
            </a:endParaRPr>
          </a:p>
          <a:p>
            <a:r>
              <a:rPr lang="en-US" cap="small" dirty="0" smtClean="0">
                <a:solidFill>
                  <a:srgbClr val="FF0000"/>
                </a:solidFill>
              </a:rPr>
              <a:t>Steps</a:t>
            </a:r>
          </a:p>
          <a:p>
            <a:pPr marL="457200" indent="-369888">
              <a:buFont typeface="+mj-lt"/>
              <a:buAutoNum type="arabicPeriod"/>
            </a:pPr>
            <a:r>
              <a:rPr lang="en-US" dirty="0"/>
              <a:t>Align the other faces with the first </a:t>
            </a:r>
            <a:r>
              <a:rPr lang="en-US" dirty="0" smtClean="0"/>
              <a:t>face</a:t>
            </a:r>
          </a:p>
          <a:p>
            <a:pPr marL="457200" indent="-369888">
              <a:buFont typeface="+mj-lt"/>
              <a:buAutoNum type="arabicPeriod"/>
            </a:pPr>
            <a:endParaRPr lang="en-US" sz="200" dirty="0" smtClean="0"/>
          </a:p>
          <a:p>
            <a:pPr marL="457200" indent="-369888">
              <a:buFont typeface="+mj-lt"/>
              <a:buAutoNum type="arabicPeriod"/>
            </a:pPr>
            <a:r>
              <a:rPr lang="en-US" dirty="0"/>
              <a:t>Compute the mean </a:t>
            </a:r>
            <a:r>
              <a:rPr lang="en-US" dirty="0" smtClean="0"/>
              <a:t>face </a:t>
            </a:r>
          </a:p>
          <a:p>
            <a:pPr marL="457200" indent="-369888">
              <a:buFont typeface="+mj-lt"/>
              <a:buAutoNum type="arabicPeriod"/>
            </a:pPr>
            <a:endParaRPr lang="en-US" sz="200" dirty="0" smtClean="0"/>
          </a:p>
          <a:p>
            <a:pPr marL="457200" indent="-369888">
              <a:buFont typeface="+mj-lt"/>
              <a:buAutoNum type="arabicPeriod"/>
            </a:pPr>
            <a:r>
              <a:rPr lang="en-US" dirty="0"/>
              <a:t>Align training faces with the mean </a:t>
            </a:r>
            <a:r>
              <a:rPr lang="en-US" dirty="0" smtClean="0"/>
              <a:t>face</a:t>
            </a:r>
          </a:p>
          <a:p>
            <a:pPr marL="457200" indent="-369888">
              <a:buFont typeface="+mj-lt"/>
              <a:buAutoNum type="arabicPeriod"/>
            </a:pPr>
            <a:r>
              <a:rPr lang="en-US" dirty="0"/>
              <a:t>Repeat step 2 and 3 until the discrepancies between training faces and the mean face won’t change</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76</a:t>
            </a:fld>
            <a:endParaRPr lang="en-US"/>
          </a:p>
        </p:txBody>
      </p:sp>
      <mc:AlternateContent xmlns:mc="http://schemas.openxmlformats.org/markup-compatibility/2006" xmlns:a14="http://schemas.microsoft.com/office/drawing/2010/main">
        <mc:Choice Requires="a14">
          <p:sp>
            <p:nvSpPr>
              <p:cNvPr id="7" name="文本框 6"/>
              <p:cNvSpPr txBox="1"/>
              <p:nvPr/>
            </p:nvSpPr>
            <p:spPr>
              <a:xfrm>
                <a:off x="4172858" y="3374567"/>
                <a:ext cx="1135887" cy="865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latin typeface="Cambria Math" panose="02040503050406030204" pitchFamily="18" charset="0"/>
                            </a:rPr>
                          </m:ctrlPr>
                        </m:accPr>
                        <m:e>
                          <m:r>
                            <a:rPr lang="en-US" sz="2000" b="1" i="0" smtClean="0">
                              <a:latin typeface="Cambria Math" panose="02040503050406030204" pitchFamily="18" charset="0"/>
                            </a:rPr>
                            <m:t>𝐱</m:t>
                          </m:r>
                        </m:e>
                      </m:acc>
                      <m:r>
                        <a:rPr lang="en-US" sz="2000" b="0" i="1" smtClean="0">
                          <a:latin typeface="Cambria Math" panose="02040503050406030204" pitchFamily="18" charset="0"/>
                        </a:rPr>
                        <m:t>=</m:t>
                      </m:r>
                      <m:nary>
                        <m:naryPr>
                          <m:chr m:val="∑"/>
                          <m:ctrlPr>
                            <a:rPr lang="en-US" sz="2000" b="0" i="1" smtClean="0">
                              <a:latin typeface="Cambria Math" panose="02040503050406030204" pitchFamily="18" charset="0"/>
                            </a:rPr>
                          </m:ctrlPr>
                        </m:naryPr>
                        <m:sub>
                          <m:r>
                            <a:rPr lang="en-US" sz="2000" b="0" i="1" smtClean="0">
                              <a:latin typeface="Cambria Math" panose="02040503050406030204" pitchFamily="18" charset="0"/>
                            </a:rPr>
                            <m:t>𝑖</m:t>
                          </m:r>
                          <m:r>
                            <a:rPr lang="en-US" sz="2000" b="0" i="1" smtClean="0">
                              <a:latin typeface="Cambria Math" panose="02040503050406030204" pitchFamily="18" charset="0"/>
                            </a:rPr>
                            <m:t>=1</m:t>
                          </m:r>
                        </m:sub>
                        <m:sup>
                          <m:r>
                            <a:rPr lang="en-US" sz="2000" b="0" i="1" smtClean="0">
                              <a:latin typeface="Cambria Math" panose="02040503050406030204" pitchFamily="18" charset="0"/>
                            </a:rPr>
                            <m:t>𝑁</m:t>
                          </m:r>
                        </m:sup>
                        <m:e>
                          <m:sSub>
                            <m:sSubPr>
                              <m:ctrlPr>
                                <a:rPr lang="en-US" sz="2000" b="0" i="1" smtClean="0">
                                  <a:latin typeface="Cambria Math" panose="02040503050406030204" pitchFamily="18" charset="0"/>
                                </a:rPr>
                              </m:ctrlPr>
                            </m:sSubPr>
                            <m:e>
                              <m:r>
                                <a:rPr lang="en-US" sz="2000" b="1">
                                  <a:latin typeface="Cambria Math" panose="02040503050406030204" pitchFamily="18" charset="0"/>
                                </a:rPr>
                                <m:t>𝐱</m:t>
                              </m:r>
                            </m:e>
                            <m:sub>
                              <m:r>
                                <a:rPr lang="en-US" sz="2000" b="0" i="1" smtClean="0">
                                  <a:latin typeface="Cambria Math" panose="02040503050406030204" pitchFamily="18" charset="0"/>
                                </a:rPr>
                                <m:t>𝑖</m:t>
                              </m:r>
                            </m:sub>
                          </m:sSub>
                        </m:e>
                      </m:nary>
                    </m:oMath>
                  </m:oMathPara>
                </a14:m>
                <a:endParaRPr 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4172858" y="3374567"/>
                <a:ext cx="1135887" cy="865493"/>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142813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ASM: </a:t>
            </a:r>
            <a:r>
              <a:rPr lang="en-US" dirty="0" smtClean="0"/>
              <a:t>training</a:t>
            </a:r>
            <a:endParaRPr lang="en-US" dirty="0"/>
          </a:p>
        </p:txBody>
      </p:sp>
      <p:sp>
        <p:nvSpPr>
          <p:cNvPr id="3" name="内容占位符 2"/>
          <p:cNvSpPr>
            <a:spLocks noGrp="1"/>
          </p:cNvSpPr>
          <p:nvPr>
            <p:ph idx="1"/>
          </p:nvPr>
        </p:nvSpPr>
        <p:spPr/>
        <p:txBody>
          <a:bodyPr/>
          <a:lstStyle/>
          <a:p>
            <a:r>
              <a:rPr lang="en-US" dirty="0"/>
              <a:t>Faces after alignment</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77</a:t>
            </a:fld>
            <a:endParaRPr lang="en-US"/>
          </a:p>
        </p:txBody>
      </p:sp>
      <p:sp>
        <p:nvSpPr>
          <p:cNvPr id="23" name="object 4"/>
          <p:cNvSpPr txBox="1"/>
          <p:nvPr/>
        </p:nvSpPr>
        <p:spPr>
          <a:xfrm>
            <a:off x="1495293" y="5186536"/>
            <a:ext cx="1334770" cy="1271270"/>
          </a:xfrm>
          <a:prstGeom prst="rect">
            <a:avLst/>
          </a:prstGeom>
        </p:spPr>
        <p:txBody>
          <a:bodyPr vert="horz" wrap="square" lIns="0" tIns="0" rIns="0" bIns="0" rtlCol="0">
            <a:spAutoFit/>
          </a:bodyPr>
          <a:lstStyle/>
          <a:p>
            <a:pPr>
              <a:lnSpc>
                <a:spcPct val="100000"/>
              </a:lnSpc>
            </a:pPr>
            <a:r>
              <a:rPr sz="1000" spc="-10" dirty="0">
                <a:solidFill>
                  <a:srgbClr val="585858"/>
                </a:solidFill>
                <a:latin typeface="微软雅黑"/>
                <a:cs typeface="微软雅黑"/>
              </a:rPr>
              <a:t>e</a:t>
            </a:r>
            <a:r>
              <a:rPr sz="1000" spc="-15" dirty="0">
                <a:solidFill>
                  <a:srgbClr val="585858"/>
                </a:solidFill>
                <a:latin typeface="微软雅黑"/>
                <a:cs typeface="微软雅黑"/>
              </a:rPr>
              <a:t>ss</a:t>
            </a:r>
            <a:r>
              <a:rPr sz="1000" spc="-10" dirty="0">
                <a:solidFill>
                  <a:srgbClr val="585858"/>
                </a:solidFill>
                <a:latin typeface="微软雅黑"/>
                <a:cs typeface="微软雅黑"/>
              </a:rPr>
              <a:t>ion</a:t>
            </a:r>
            <a:r>
              <a:rPr sz="1000" spc="20" dirty="0">
                <a:solidFill>
                  <a:srgbClr val="585858"/>
                </a:solidFill>
                <a:latin typeface="微软雅黑"/>
                <a:cs typeface="微软雅黑"/>
              </a:rPr>
              <a:t> </a:t>
            </a:r>
            <a:r>
              <a:rPr sz="1000" spc="-10" dirty="0">
                <a:solidFill>
                  <a:srgbClr val="585858"/>
                </a:solidFill>
                <a:latin typeface="微软雅黑"/>
                <a:cs typeface="微软雅黑"/>
              </a:rPr>
              <a:t>recog</a:t>
            </a:r>
            <a:r>
              <a:rPr sz="1000" spc="-20" dirty="0">
                <a:solidFill>
                  <a:srgbClr val="585858"/>
                </a:solidFill>
                <a:latin typeface="微软雅黑"/>
                <a:cs typeface="微软雅黑"/>
              </a:rPr>
              <a:t>n</a:t>
            </a:r>
            <a:r>
              <a:rPr sz="1000" spc="-10" dirty="0">
                <a:solidFill>
                  <a:srgbClr val="585858"/>
                </a:solidFill>
                <a:latin typeface="微软雅黑"/>
                <a:cs typeface="微软雅黑"/>
              </a:rPr>
              <a:t>ition</a:t>
            </a:r>
            <a:endParaRPr sz="1000">
              <a:latin typeface="微软雅黑"/>
              <a:cs typeface="微软雅黑"/>
            </a:endParaRPr>
          </a:p>
        </p:txBody>
      </p:sp>
      <p:sp>
        <p:nvSpPr>
          <p:cNvPr id="24" name="object 5"/>
          <p:cNvSpPr/>
          <p:nvPr/>
        </p:nvSpPr>
        <p:spPr>
          <a:xfrm>
            <a:off x="1552663" y="1260712"/>
            <a:ext cx="1290828" cy="1286255"/>
          </a:xfrm>
          <a:prstGeom prst="rect">
            <a:avLst/>
          </a:prstGeom>
          <a:blipFill>
            <a:blip r:embed="rId2" cstate="print"/>
            <a:stretch>
              <a:fillRect/>
            </a:stretch>
          </a:blipFill>
        </p:spPr>
        <p:txBody>
          <a:bodyPr wrap="square" lIns="0" tIns="0" rIns="0" bIns="0" rtlCol="0"/>
          <a:lstStyle/>
          <a:p>
            <a:endParaRPr/>
          </a:p>
        </p:txBody>
      </p:sp>
      <p:sp>
        <p:nvSpPr>
          <p:cNvPr id="25" name="object 6"/>
          <p:cNvSpPr/>
          <p:nvPr/>
        </p:nvSpPr>
        <p:spPr>
          <a:xfrm>
            <a:off x="2843490" y="1275953"/>
            <a:ext cx="1290828" cy="1286256"/>
          </a:xfrm>
          <a:prstGeom prst="rect">
            <a:avLst/>
          </a:prstGeom>
          <a:blipFill>
            <a:blip r:embed="rId3" cstate="print"/>
            <a:stretch>
              <a:fillRect/>
            </a:stretch>
          </a:blipFill>
        </p:spPr>
        <p:txBody>
          <a:bodyPr wrap="square" lIns="0" tIns="0" rIns="0" bIns="0" rtlCol="0"/>
          <a:lstStyle/>
          <a:p>
            <a:endParaRPr/>
          </a:p>
        </p:txBody>
      </p:sp>
      <p:sp>
        <p:nvSpPr>
          <p:cNvPr id="26" name="object 7"/>
          <p:cNvSpPr/>
          <p:nvPr/>
        </p:nvSpPr>
        <p:spPr>
          <a:xfrm>
            <a:off x="4134318" y="1260712"/>
            <a:ext cx="2583180" cy="1303020"/>
          </a:xfrm>
          <a:prstGeom prst="rect">
            <a:avLst/>
          </a:prstGeom>
          <a:blipFill>
            <a:blip r:embed="rId4" cstate="print"/>
            <a:stretch>
              <a:fillRect/>
            </a:stretch>
          </a:blipFill>
        </p:spPr>
        <p:txBody>
          <a:bodyPr wrap="square" lIns="0" tIns="0" rIns="0" bIns="0" rtlCol="0"/>
          <a:lstStyle/>
          <a:p>
            <a:endParaRPr/>
          </a:p>
        </p:txBody>
      </p:sp>
      <p:sp>
        <p:nvSpPr>
          <p:cNvPr id="27" name="object 8"/>
          <p:cNvSpPr/>
          <p:nvPr/>
        </p:nvSpPr>
        <p:spPr>
          <a:xfrm>
            <a:off x="1545043" y="3874373"/>
            <a:ext cx="1304543" cy="1306068"/>
          </a:xfrm>
          <a:prstGeom prst="rect">
            <a:avLst/>
          </a:prstGeom>
          <a:blipFill>
            <a:blip r:embed="rId5" cstate="print"/>
            <a:stretch>
              <a:fillRect/>
            </a:stretch>
          </a:blipFill>
        </p:spPr>
        <p:txBody>
          <a:bodyPr wrap="square" lIns="0" tIns="0" rIns="0" bIns="0" rtlCol="0"/>
          <a:lstStyle/>
          <a:p>
            <a:endParaRPr/>
          </a:p>
        </p:txBody>
      </p:sp>
      <p:sp>
        <p:nvSpPr>
          <p:cNvPr id="28" name="object 9"/>
          <p:cNvSpPr/>
          <p:nvPr/>
        </p:nvSpPr>
        <p:spPr>
          <a:xfrm>
            <a:off x="4149559" y="3874373"/>
            <a:ext cx="1310639" cy="1306068"/>
          </a:xfrm>
          <a:prstGeom prst="rect">
            <a:avLst/>
          </a:prstGeom>
          <a:blipFill>
            <a:blip r:embed="rId6" cstate="print"/>
            <a:stretch>
              <a:fillRect/>
            </a:stretch>
          </a:blipFill>
        </p:spPr>
        <p:txBody>
          <a:bodyPr wrap="square" lIns="0" tIns="0" rIns="0" bIns="0" rtlCol="0"/>
          <a:lstStyle/>
          <a:p>
            <a:endParaRPr/>
          </a:p>
        </p:txBody>
      </p:sp>
      <p:sp>
        <p:nvSpPr>
          <p:cNvPr id="29" name="object 10"/>
          <p:cNvSpPr/>
          <p:nvPr/>
        </p:nvSpPr>
        <p:spPr>
          <a:xfrm>
            <a:off x="5475438" y="3874373"/>
            <a:ext cx="1275588" cy="1275588"/>
          </a:xfrm>
          <a:prstGeom prst="rect">
            <a:avLst/>
          </a:prstGeom>
          <a:blipFill>
            <a:blip r:embed="rId7" cstate="print"/>
            <a:stretch>
              <a:fillRect/>
            </a:stretch>
          </a:blipFill>
        </p:spPr>
        <p:txBody>
          <a:bodyPr wrap="square" lIns="0" tIns="0" rIns="0" bIns="0" rtlCol="0"/>
          <a:lstStyle/>
          <a:p>
            <a:endParaRPr/>
          </a:p>
        </p:txBody>
      </p:sp>
      <p:sp>
        <p:nvSpPr>
          <p:cNvPr id="30" name="object 11"/>
          <p:cNvSpPr/>
          <p:nvPr/>
        </p:nvSpPr>
        <p:spPr>
          <a:xfrm>
            <a:off x="2843490" y="3889612"/>
            <a:ext cx="1290828" cy="1290828"/>
          </a:xfrm>
          <a:prstGeom prst="rect">
            <a:avLst/>
          </a:prstGeom>
          <a:blipFill>
            <a:blip r:embed="rId8" cstate="print"/>
            <a:stretch>
              <a:fillRect/>
            </a:stretch>
          </a:blipFill>
        </p:spPr>
        <p:txBody>
          <a:bodyPr wrap="square" lIns="0" tIns="0" rIns="0" bIns="0" rtlCol="0"/>
          <a:lstStyle/>
          <a:p>
            <a:endParaRPr/>
          </a:p>
        </p:txBody>
      </p:sp>
      <p:sp>
        <p:nvSpPr>
          <p:cNvPr id="31" name="object 12"/>
          <p:cNvSpPr/>
          <p:nvPr/>
        </p:nvSpPr>
        <p:spPr>
          <a:xfrm>
            <a:off x="1545043" y="2571352"/>
            <a:ext cx="3880104" cy="1303019"/>
          </a:xfrm>
          <a:prstGeom prst="rect">
            <a:avLst/>
          </a:prstGeom>
          <a:blipFill>
            <a:blip r:embed="rId9" cstate="print"/>
            <a:stretch>
              <a:fillRect/>
            </a:stretch>
          </a:blipFill>
        </p:spPr>
        <p:txBody>
          <a:bodyPr wrap="square" lIns="0" tIns="0" rIns="0" bIns="0" rtlCol="0"/>
          <a:lstStyle/>
          <a:p>
            <a:endParaRPr/>
          </a:p>
        </p:txBody>
      </p:sp>
      <p:sp>
        <p:nvSpPr>
          <p:cNvPr id="32" name="object 13"/>
          <p:cNvSpPr/>
          <p:nvPr/>
        </p:nvSpPr>
        <p:spPr>
          <a:xfrm>
            <a:off x="5437338" y="2585068"/>
            <a:ext cx="1280159" cy="1275588"/>
          </a:xfrm>
          <a:prstGeom prst="rect">
            <a:avLst/>
          </a:prstGeom>
          <a:blipFill>
            <a:blip r:embed="rId10" cstate="print"/>
            <a:stretch>
              <a:fillRect/>
            </a:stretch>
          </a:blipFill>
        </p:spPr>
        <p:txBody>
          <a:bodyPr wrap="square" lIns="0" tIns="0" rIns="0" bIns="0" rtlCol="0"/>
          <a:lstStyle/>
          <a:p>
            <a:endParaRPr/>
          </a:p>
        </p:txBody>
      </p:sp>
      <p:sp>
        <p:nvSpPr>
          <p:cNvPr id="33" name="object 14"/>
          <p:cNvSpPr/>
          <p:nvPr/>
        </p:nvSpPr>
        <p:spPr>
          <a:xfrm>
            <a:off x="1552663" y="5186536"/>
            <a:ext cx="1277112" cy="1271015"/>
          </a:xfrm>
          <a:prstGeom prst="rect">
            <a:avLst/>
          </a:prstGeom>
          <a:blipFill>
            <a:blip r:embed="rId11" cstate="print"/>
            <a:stretch>
              <a:fillRect/>
            </a:stretch>
          </a:blipFill>
        </p:spPr>
        <p:txBody>
          <a:bodyPr wrap="square" lIns="0" tIns="0" rIns="0" bIns="0" rtlCol="0"/>
          <a:lstStyle/>
          <a:p>
            <a:endParaRPr/>
          </a:p>
        </p:txBody>
      </p:sp>
      <p:sp>
        <p:nvSpPr>
          <p:cNvPr id="34" name="object 15"/>
          <p:cNvSpPr/>
          <p:nvPr/>
        </p:nvSpPr>
        <p:spPr>
          <a:xfrm>
            <a:off x="2829775" y="5195680"/>
            <a:ext cx="1319783" cy="1310640"/>
          </a:xfrm>
          <a:prstGeom prst="rect">
            <a:avLst/>
          </a:prstGeom>
          <a:blipFill>
            <a:blip r:embed="rId12" cstate="print"/>
            <a:stretch>
              <a:fillRect/>
            </a:stretch>
          </a:blipFill>
        </p:spPr>
        <p:txBody>
          <a:bodyPr wrap="square" lIns="0" tIns="0" rIns="0" bIns="0" rtlCol="0"/>
          <a:lstStyle/>
          <a:p>
            <a:endParaRPr/>
          </a:p>
        </p:txBody>
      </p:sp>
      <p:sp>
        <p:nvSpPr>
          <p:cNvPr id="35" name="object 16"/>
          <p:cNvSpPr/>
          <p:nvPr/>
        </p:nvSpPr>
        <p:spPr>
          <a:xfrm>
            <a:off x="4160227" y="5169773"/>
            <a:ext cx="1315212" cy="1321308"/>
          </a:xfrm>
          <a:prstGeom prst="rect">
            <a:avLst/>
          </a:prstGeom>
          <a:blipFill>
            <a:blip r:embed="rId13" cstate="print"/>
            <a:stretch>
              <a:fillRect/>
            </a:stretch>
          </a:blipFill>
        </p:spPr>
        <p:txBody>
          <a:bodyPr wrap="square" lIns="0" tIns="0" rIns="0" bIns="0" rtlCol="0"/>
          <a:lstStyle/>
          <a:p>
            <a:endParaRPr/>
          </a:p>
        </p:txBody>
      </p:sp>
      <p:sp>
        <p:nvSpPr>
          <p:cNvPr id="36" name="object 17"/>
          <p:cNvSpPr/>
          <p:nvPr/>
        </p:nvSpPr>
        <p:spPr>
          <a:xfrm>
            <a:off x="5466294" y="5165200"/>
            <a:ext cx="1272539" cy="1278636"/>
          </a:xfrm>
          <a:prstGeom prst="rect">
            <a:avLst/>
          </a:prstGeom>
          <a:blipFill>
            <a:blip r:embed="rId1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069545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ASM: </a:t>
            </a:r>
            <a:r>
              <a:rPr lang="en-US" dirty="0" smtClean="0"/>
              <a:t>training</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cap="small" dirty="0">
                    <a:solidFill>
                      <a:srgbClr val="FF0000"/>
                    </a:solidFill>
                  </a:rPr>
                  <a:t>Phase </a:t>
                </a:r>
                <a:r>
                  <a:rPr lang="en-US" cap="small" dirty="0" smtClean="0">
                    <a:solidFill>
                      <a:srgbClr val="FF0000"/>
                    </a:solidFill>
                  </a:rPr>
                  <a:t>2: </a:t>
                </a:r>
                <a:r>
                  <a:rPr lang="en-US" dirty="0" smtClean="0"/>
                  <a:t>Construct models of faces</a:t>
                </a:r>
              </a:p>
              <a:p>
                <a:pPr lvl="1"/>
                <a:r>
                  <a:rPr lang="en-US" dirty="0"/>
                  <a:t>Compute mean </a:t>
                </a:r>
                <a:r>
                  <a:rPr lang="en-US" dirty="0" smtClean="0"/>
                  <a:t>face</a:t>
                </a:r>
              </a:p>
              <a:p>
                <a:pPr lvl="1"/>
                <a:endParaRPr lang="en-US" dirty="0" smtClean="0"/>
              </a:p>
              <a:p>
                <a:pPr lvl="1"/>
                <a:endParaRPr lang="en-US" dirty="0" smtClean="0"/>
              </a:p>
              <a:p>
                <a:pPr lvl="1"/>
                <a:r>
                  <a:rPr lang="en-US" dirty="0"/>
                  <a:t>Calculate covariance </a:t>
                </a:r>
                <a:r>
                  <a:rPr lang="en-US" dirty="0" smtClean="0"/>
                  <a:t>matrix</a:t>
                </a:r>
              </a:p>
              <a:p>
                <a:pPr lvl="1"/>
                <a:endParaRPr lang="en-US" dirty="0"/>
              </a:p>
              <a:p>
                <a:pPr lvl="1"/>
                <a:endParaRPr lang="en-US" sz="2400" dirty="0" smtClean="0"/>
              </a:p>
              <a:p>
                <a:pPr lvl="1"/>
                <a:endParaRPr lang="en-US" dirty="0" smtClean="0"/>
              </a:p>
              <a:p>
                <a:pPr lvl="1"/>
                <a:r>
                  <a:rPr lang="en-US" dirty="0" smtClean="0"/>
                  <a:t>Find its eigenvalues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𝑚</m:t>
                        </m:r>
                      </m:sub>
                    </m:sSub>
                    <m:r>
                      <a:rPr lang="en-US" b="0" i="1" smtClean="0">
                        <a:latin typeface="Cambria Math" panose="02040503050406030204" pitchFamily="18" charset="0"/>
                      </a:rPr>
                      <m:t>)</m:t>
                    </m:r>
                  </m:oMath>
                </a14:m>
                <a:r>
                  <a:rPr lang="en-US" dirty="0" smtClean="0"/>
                  <a:t> </a:t>
                </a:r>
                <a:r>
                  <a:rPr lang="en-US" dirty="0"/>
                  <a:t>and </a:t>
                </a:r>
                <a:r>
                  <a:rPr lang="en-US" dirty="0" smtClean="0"/>
                  <a:t>eigenvectors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𝐩</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a:latin typeface="Cambria Math" panose="02040503050406030204" pitchFamily="18" charset="0"/>
                          </a:rPr>
                          <m:t>𝐩</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a:latin typeface="Cambria Math" panose="02040503050406030204" pitchFamily="18" charset="0"/>
                          </a:rPr>
                          <m:t>𝐩</m:t>
                        </m:r>
                      </m:e>
                      <m:sub>
                        <m:r>
                          <a:rPr lang="en-US" b="0" i="1" smtClean="0">
                            <a:latin typeface="Cambria Math" panose="02040503050406030204" pitchFamily="18" charset="0"/>
                          </a:rPr>
                          <m:t>𝑚</m:t>
                        </m:r>
                      </m:sub>
                    </m:sSub>
                    <m:r>
                      <a:rPr lang="en-US" b="0" i="1" smtClean="0">
                        <a:latin typeface="Cambria Math" panose="02040503050406030204" pitchFamily="18" charset="0"/>
                      </a:rPr>
                      <m:t>)</m:t>
                    </m:r>
                  </m:oMath>
                </a14:m>
                <a:endParaRPr lang="en-US" dirty="0" smtClean="0"/>
              </a:p>
              <a:p>
                <a:pPr lvl="1"/>
                <a:r>
                  <a:rPr lang="en-US" dirty="0"/>
                  <a:t>Choose the first </a:t>
                </a:r>
                <a:r>
                  <a:rPr lang="en-US" i="1" dirty="0">
                    <a:latin typeface="Times New Roman" panose="02020603050405020304" pitchFamily="18" charset="0"/>
                    <a:cs typeface="Times New Roman" panose="02020603050405020304" pitchFamily="18" charset="0"/>
                  </a:rPr>
                  <a:t>t</a:t>
                </a:r>
                <a:r>
                  <a:rPr lang="en-US" dirty="0"/>
                  <a:t> largest </a:t>
                </a:r>
                <a:r>
                  <a:rPr lang="en-US" dirty="0" smtClean="0"/>
                  <a:t>eigenvalues</a:t>
                </a:r>
              </a:p>
              <a:p>
                <a:pPr lvl="1"/>
                <a:endParaRPr lang="en-US" dirty="0"/>
              </a:p>
              <a:p>
                <a:pPr lvl="1"/>
                <a:endParaRPr lang="en-US" dirty="0" smtClean="0"/>
              </a:p>
              <a:p>
                <a:pPr lvl="1"/>
                <a:endParaRPr lang="en-US" sz="2400" dirty="0"/>
              </a:p>
              <a:p>
                <a:pPr marL="200025" lvl="1" indent="336550">
                  <a:buNone/>
                </a:pPr>
                <a:r>
                  <a:rPr lang="en-US" dirty="0"/>
                  <a:t>Usually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𝑓</m:t>
                        </m:r>
                      </m:e>
                      <m:sub>
                        <m:r>
                          <a:rPr lang="en-US" i="1" dirty="0" smtClean="0">
                            <a:latin typeface="Cambria Math" panose="02040503050406030204" pitchFamily="18" charset="0"/>
                          </a:rPr>
                          <m:t>𝑣</m:t>
                        </m:r>
                      </m:sub>
                    </m:sSub>
                    <m:r>
                      <a:rPr lang="en-US" i="1" dirty="0">
                        <a:latin typeface="Cambria Math" panose="02040503050406030204" pitchFamily="18" charset="0"/>
                      </a:rPr>
                      <m:t> = 0.98</m:t>
                    </m:r>
                  </m:oMath>
                </a14:m>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b="-112"/>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78</a:t>
            </a:fld>
            <a:endParaRPr lang="en-US"/>
          </a:p>
        </p:txBody>
      </p:sp>
      <mc:AlternateContent xmlns:mc="http://schemas.openxmlformats.org/markup-compatibility/2006" xmlns:a14="http://schemas.microsoft.com/office/drawing/2010/main">
        <mc:Choice Requires="a14">
          <p:sp>
            <p:nvSpPr>
              <p:cNvPr id="7" name="文本框 6"/>
              <p:cNvSpPr txBox="1"/>
              <p:nvPr/>
            </p:nvSpPr>
            <p:spPr>
              <a:xfrm>
                <a:off x="3917651" y="1286474"/>
                <a:ext cx="1360950" cy="1038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panose="02040503050406030204" pitchFamily="18" charset="0"/>
                            </a:rPr>
                          </m:ctrlPr>
                        </m:accPr>
                        <m:e>
                          <m:r>
                            <a:rPr lang="en-US" sz="2400" b="1" i="0" smtClean="0">
                              <a:latin typeface="Cambria Math" panose="02040503050406030204" pitchFamily="18" charset="0"/>
                            </a:rPr>
                            <m:t>𝐱</m:t>
                          </m:r>
                        </m:e>
                      </m:acc>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e>
                          <m:sSub>
                            <m:sSubPr>
                              <m:ctrlPr>
                                <a:rPr lang="en-US" sz="2400" b="0" i="1" smtClean="0">
                                  <a:latin typeface="Cambria Math" panose="02040503050406030204" pitchFamily="18" charset="0"/>
                                </a:rPr>
                              </m:ctrlPr>
                            </m:sSubPr>
                            <m:e>
                              <m:r>
                                <a:rPr lang="en-US" sz="2400" b="1">
                                  <a:latin typeface="Cambria Math" panose="02040503050406030204" pitchFamily="18" charset="0"/>
                                </a:rPr>
                                <m:t>𝐱</m:t>
                              </m:r>
                            </m:e>
                            <m:sub>
                              <m:r>
                                <a:rPr lang="en-US" sz="2400" b="0" i="1" smtClean="0">
                                  <a:latin typeface="Cambria Math" panose="02040503050406030204" pitchFamily="18" charset="0"/>
                                </a:rPr>
                                <m:t>𝑖</m:t>
                              </m:r>
                            </m:sub>
                          </m:sSub>
                        </m:e>
                      </m:nary>
                    </m:oMath>
                  </m:oMathPara>
                </a14:m>
                <a:endParaRPr lang="en-US" sz="2000" dirty="0"/>
              </a:p>
            </p:txBody>
          </p:sp>
        </mc:Choice>
        <mc:Fallback xmlns="">
          <p:sp>
            <p:nvSpPr>
              <p:cNvPr id="7" name="文本框 6"/>
              <p:cNvSpPr txBox="1">
                <a:spLocks noRot="1" noChangeAspect="1" noMove="1" noResize="1" noEditPoints="1" noAdjustHandles="1" noChangeArrowheads="1" noChangeShapeType="1" noTextEdit="1"/>
              </p:cNvSpPr>
              <p:nvPr/>
            </p:nvSpPr>
            <p:spPr>
              <a:xfrm>
                <a:off x="3917651" y="1286474"/>
                <a:ext cx="1360950" cy="103848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a:off x="2622838" y="2657043"/>
                <a:ext cx="3597010" cy="1038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𝑆</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𝑁</m:t>
                          </m:r>
                        </m:den>
                      </m:f>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e>
                          <m:d>
                            <m:dPr>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b="0" i="1" smtClean="0">
                                  <a:latin typeface="Cambria Math" panose="02040503050406030204" pitchFamily="18" charset="0"/>
                                </a:rPr>
                                <m:t>−</m:t>
                              </m:r>
                              <m:acc>
                                <m:accPr>
                                  <m:chr m:val="̅"/>
                                  <m:ctrlPr>
                                    <a:rPr lang="en-US" sz="2400" i="1">
                                      <a:latin typeface="Cambria Math" panose="02040503050406030204" pitchFamily="18" charset="0"/>
                                    </a:rPr>
                                  </m:ctrlPr>
                                </m:accPr>
                                <m:e>
                                  <m:r>
                                    <a:rPr lang="en-US" sz="2400" b="1">
                                      <a:latin typeface="Cambria Math" panose="02040503050406030204" pitchFamily="18" charset="0"/>
                                    </a:rPr>
                                    <m:t>𝐱</m:t>
                                  </m:r>
                                </m:e>
                              </m:acc>
                            </m:e>
                          </m:d>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i="1">
                                      <a:latin typeface="Cambria Math" panose="02040503050406030204" pitchFamily="18" charset="0"/>
                                    </a:rPr>
                                    <m:t>−</m:t>
                                  </m:r>
                                  <m:acc>
                                    <m:accPr>
                                      <m:chr m:val="̅"/>
                                      <m:ctrlPr>
                                        <a:rPr lang="en-US" sz="2400" i="1">
                                          <a:latin typeface="Cambria Math" panose="02040503050406030204" pitchFamily="18" charset="0"/>
                                        </a:rPr>
                                      </m:ctrlPr>
                                    </m:accPr>
                                    <m:e>
                                      <m:r>
                                        <a:rPr lang="en-US" sz="2400" b="1">
                                          <a:latin typeface="Cambria Math" panose="02040503050406030204" pitchFamily="18" charset="0"/>
                                        </a:rPr>
                                        <m:t>𝐱</m:t>
                                      </m:r>
                                    </m:e>
                                  </m:acc>
                                </m:e>
                              </m:d>
                            </m:e>
                            <m:sup>
                              <m:r>
                                <a:rPr lang="en-US" sz="2400" b="0" i="1" smtClean="0">
                                  <a:latin typeface="Cambria Math" panose="02040503050406030204" pitchFamily="18" charset="0"/>
                                </a:rPr>
                                <m:t>𝑇</m:t>
                              </m:r>
                            </m:sup>
                          </m:sSup>
                        </m:e>
                      </m:nary>
                    </m:oMath>
                  </m:oMathPara>
                </a14:m>
                <a:endParaRPr 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2622838" y="2657043"/>
                <a:ext cx="3597010" cy="103848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4522972" y="5796078"/>
                <a:ext cx="4276042" cy="461665"/>
              </a:xfrm>
              <a:prstGeom prst="rect">
                <a:avLst/>
              </a:prstGeom>
            </p:spPr>
            <p:txBody>
              <a:bodyPr wrap="none">
                <a:spAutoFit/>
              </a:bodyPr>
              <a:lstStyle/>
              <a:p>
                <a:r>
                  <a:rPr lang="en-US" sz="2400" dirty="0" smtClean="0">
                    <a:solidFill>
                      <a:srgbClr val="FF0000"/>
                    </a:solidFill>
                    <a:latin typeface="Times New Roman" panose="02020603050405020304" pitchFamily="18" charset="0"/>
                  </a:rPr>
                  <a:t>Dimension reduction: 26*2</a:t>
                </a:r>
                <a14:m>
                  <m:oMath xmlns:m="http://schemas.openxmlformats.org/officeDocument/2006/math">
                    <m:r>
                      <a:rPr lang="en-US" sz="2400" i="1" dirty="0" smtClean="0">
                        <a:solidFill>
                          <a:srgbClr val="FF0000"/>
                        </a:solidFill>
                        <a:latin typeface="Cambria Math" panose="02040503050406030204" pitchFamily="18" charset="0"/>
                      </a:rPr>
                      <m:t>→</m:t>
                    </m:r>
                  </m:oMath>
                </a14:m>
                <a:r>
                  <a:rPr lang="en-US" sz="2400" dirty="0" smtClean="0">
                    <a:solidFill>
                      <a:srgbClr val="FF0000"/>
                    </a:solidFill>
                    <a:latin typeface="Times New Roman" panose="02020603050405020304" pitchFamily="18" charset="0"/>
                  </a:rPr>
                  <a:t>27</a:t>
                </a:r>
                <a:endParaRPr lang="en-US" sz="2400" dirty="0"/>
              </a:p>
            </p:txBody>
          </p:sp>
        </mc:Choice>
        <mc:Fallback xmlns="">
          <p:sp>
            <p:nvSpPr>
              <p:cNvPr id="9" name="矩形 8"/>
              <p:cNvSpPr>
                <a:spLocks noRot="1" noChangeAspect="1" noMove="1" noResize="1" noEditPoints="1" noAdjustHandles="1" noChangeArrowheads="1" noChangeShapeType="1" noTextEdit="1"/>
              </p:cNvSpPr>
              <p:nvPr/>
            </p:nvSpPr>
            <p:spPr>
              <a:xfrm>
                <a:off x="4522972" y="5796078"/>
                <a:ext cx="4276042" cy="461665"/>
              </a:xfrm>
              <a:prstGeom prst="rect">
                <a:avLst/>
              </a:prstGeom>
              <a:blipFill>
                <a:blip r:embed="rId5"/>
                <a:stretch>
                  <a:fillRect l="-2282" t="-11842" b="-276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p:cNvSpPr txBox="1"/>
              <p:nvPr/>
            </p:nvSpPr>
            <p:spPr>
              <a:xfrm>
                <a:off x="2941422" y="4707576"/>
                <a:ext cx="3340594" cy="10338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𝑡</m:t>
                          </m:r>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𝜆</m:t>
                              </m:r>
                            </m:e>
                            <m:sub>
                              <m:r>
                                <a:rPr lang="en-US" sz="2400" b="0" i="1" smtClean="0">
                                  <a:latin typeface="Cambria Math" panose="02040503050406030204" pitchFamily="18" charset="0"/>
                                </a:rPr>
                                <m:t>𝑖</m:t>
                              </m:r>
                            </m:sub>
                          </m:sSub>
                        </m:e>
                      </m:nary>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𝑣</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𝑚</m:t>
                          </m:r>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𝜆</m:t>
                              </m:r>
                            </m:e>
                            <m:sub>
                              <m:r>
                                <a:rPr lang="en-US" sz="2400" b="0" i="1" smtClean="0">
                                  <a:latin typeface="Cambria Math" panose="02040503050406030204" pitchFamily="18" charset="0"/>
                                </a:rPr>
                                <m:t>𝑖</m:t>
                              </m:r>
                            </m:sub>
                          </m:sSub>
                        </m:e>
                      </m:nary>
                    </m:oMath>
                  </m:oMathPara>
                </a14:m>
                <a:endParaRPr lang="en-US" sz="2000" dirty="0"/>
              </a:p>
            </p:txBody>
          </p:sp>
        </mc:Choice>
        <mc:Fallback xmlns="">
          <p:sp>
            <p:nvSpPr>
              <p:cNvPr id="10" name="文本框 9"/>
              <p:cNvSpPr txBox="1">
                <a:spLocks noRot="1" noChangeAspect="1" noMove="1" noResize="1" noEditPoints="1" noAdjustHandles="1" noChangeArrowheads="1" noChangeShapeType="1" noTextEdit="1"/>
              </p:cNvSpPr>
              <p:nvPr/>
            </p:nvSpPr>
            <p:spPr>
              <a:xfrm>
                <a:off x="2941422" y="4707576"/>
                <a:ext cx="3340594" cy="1033809"/>
              </a:xfrm>
              <a:prstGeom prst="rect">
                <a:avLst/>
              </a:prstGeom>
              <a:blipFill rotWithShape="0">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8461543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ASM: </a:t>
            </a:r>
            <a:r>
              <a:rPr lang="en-US" dirty="0" smtClean="0"/>
              <a:t>training</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normAutofit/>
              </a:bodyPr>
              <a:lstStyle/>
              <a:p>
                <a:r>
                  <a:rPr lang="en-US" dirty="0" smtClean="0"/>
                  <a:t>We can approximate </a:t>
                </a:r>
                <a:r>
                  <a:rPr lang="en-US" dirty="0"/>
                  <a:t>a training face </a:t>
                </a:r>
                <a:r>
                  <a:rPr lang="en-US" dirty="0" smtClean="0"/>
                  <a:t>x</a:t>
                </a:r>
              </a:p>
              <a:p>
                <a:pPr algn="ctr"/>
                <a14:m>
                  <m:oMath xmlns:m="http://schemas.openxmlformats.org/officeDocument/2006/math">
                    <m:r>
                      <a:rPr lang="en-US" b="1">
                        <a:latin typeface="Cambria Math" panose="02040503050406030204" pitchFamily="18" charset="0"/>
                        <a:ea typeface="Cambria Math" panose="02040503050406030204" pitchFamily="18" charset="0"/>
                      </a:rPr>
                      <m:t>𝐱</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1" i="0" smtClean="0">
                            <a:latin typeface="Cambria Math" panose="02040503050406030204" pitchFamily="18" charset="0"/>
                            <a:ea typeface="Cambria Math" panose="02040503050406030204" pitchFamily="18" charset="0"/>
                          </a:rPr>
                          <m:t>𝐱</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m:t>
                    </m:r>
                    <m:r>
                      <a:rPr lang="en-US" b="1" i="0" smtClean="0">
                        <a:latin typeface="Cambria Math" panose="02040503050406030204" pitchFamily="18" charset="0"/>
                        <a:ea typeface="Cambria Math" panose="02040503050406030204" pitchFamily="18" charset="0"/>
                      </a:rPr>
                      <m:t>𝐛</m:t>
                    </m:r>
                  </m:oMath>
                </a14:m>
                <a:endParaRPr lang="en-US" b="1" dirty="0"/>
              </a:p>
              <a:p>
                <a:pPr algn="ctr"/>
                <a14:m>
                  <m:oMath xmlns:m="http://schemas.openxmlformats.org/officeDocument/2006/math">
                    <m:r>
                      <a:rPr lang="en-US" b="1" i="0" smtClean="0">
                        <a:latin typeface="Cambria Math" panose="02040503050406030204" pitchFamily="18" charset="0"/>
                      </a:rPr>
                      <m:t>𝐛</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𝑃</m:t>
                        </m:r>
                      </m:e>
                      <m:sup>
                        <m:r>
                          <a:rPr lang="en-US" b="0" i="1" smtClean="0">
                            <a:latin typeface="Cambria Math" panose="02040503050406030204" pitchFamily="18" charset="0"/>
                          </a:rPr>
                          <m:t>𝑇</m:t>
                        </m:r>
                      </m:sup>
                    </m:sSup>
                    <m:r>
                      <a:rPr lang="en-US" b="0" i="1" smtClean="0">
                        <a:latin typeface="Cambria Math" panose="02040503050406030204" pitchFamily="18" charset="0"/>
                      </a:rPr>
                      <m:t>(</m:t>
                    </m:r>
                    <m:r>
                      <a:rPr lang="en-US" b="1">
                        <a:latin typeface="Cambria Math" panose="02040503050406030204" pitchFamily="18" charset="0"/>
                        <a:ea typeface="Cambria Math" panose="02040503050406030204" pitchFamily="18" charset="0"/>
                      </a:rPr>
                      <m:t>𝐱</m:t>
                    </m:r>
                    <m:r>
                      <a:rPr lang="en-US" b="0" i="1" smtClean="0">
                        <a:latin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b="1">
                            <a:latin typeface="Cambria Math" panose="02040503050406030204" pitchFamily="18" charset="0"/>
                            <a:ea typeface="Cambria Math" panose="02040503050406030204" pitchFamily="18" charset="0"/>
                          </a:rPr>
                          <m:t>𝐱</m:t>
                        </m:r>
                      </m:e>
                    </m:acc>
                    <m:r>
                      <a:rPr lang="en-US" b="0" i="1" smtClean="0">
                        <a:latin typeface="Cambria Math" panose="02040503050406030204" pitchFamily="18" charset="0"/>
                      </a:rPr>
                      <m:t>)</m:t>
                    </m:r>
                  </m:oMath>
                </a14:m>
                <a:endParaRPr lang="en-US" dirty="0" smtClean="0"/>
              </a:p>
              <a:p>
                <a:endParaRPr lang="en-US" dirty="0"/>
              </a:p>
              <a:p>
                <a:endParaRPr lang="en-US" dirty="0" smtClean="0"/>
              </a:p>
              <a:p>
                <a:endParaRPr lang="en-US" dirty="0"/>
              </a:p>
              <a:p>
                <a:pPr lvl="1"/>
                <a:endParaRPr lang="en-US" dirty="0" smtClean="0"/>
              </a:p>
              <a:p>
                <a:pPr lvl="1"/>
                <a:endParaRPr lang="en-US" dirty="0"/>
              </a:p>
              <a:p>
                <a:pPr lvl="1"/>
                <a:endParaRPr lang="en-US" dirty="0" smtClean="0"/>
              </a:p>
              <a:p>
                <a:pPr lvl="1"/>
                <a:endParaRPr lang="en-US" dirty="0"/>
              </a:p>
              <a:p>
                <a:pPr lvl="1"/>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𝑏</m:t>
                        </m:r>
                      </m:e>
                      <m:sub>
                        <m:r>
                          <a:rPr lang="en-US" i="1" dirty="0" smtClean="0">
                            <a:latin typeface="Cambria Math" panose="02040503050406030204" pitchFamily="18" charset="0"/>
                          </a:rPr>
                          <m:t>𝑖</m:t>
                        </m:r>
                      </m:sub>
                    </m:sSub>
                  </m:oMath>
                </a14:m>
                <a:r>
                  <a:rPr lang="en-US" dirty="0" smtClean="0"/>
                  <a:t> is called the </a:t>
                </a:r>
                <a:r>
                  <a:rPr lang="en-US" i="1" dirty="0" err="1" smtClean="0">
                    <a:latin typeface="Times New Roman" panose="02020603050405020304" pitchFamily="18" charset="0"/>
                    <a:cs typeface="Times New Roman" panose="02020603050405020304" pitchFamily="18" charset="0"/>
                  </a:rPr>
                  <a:t>i</a:t>
                </a:r>
                <a:r>
                  <a:rPr lang="en-US" dirty="0" err="1" smtClean="0"/>
                  <a:t>-th</a:t>
                </a:r>
                <a:r>
                  <a:rPr lang="en-US" dirty="0" smtClean="0"/>
                  <a:t> mode of the model</a:t>
                </a:r>
              </a:p>
              <a:p>
                <a:pPr lvl="1"/>
                <a:r>
                  <a:rPr lang="en-US" dirty="0" smtClean="0"/>
                  <a:t>constraint</a:t>
                </a:r>
                <a:r>
                  <a:rPr lang="en-US" dirty="0"/>
                  <a:t>: </a:t>
                </a:r>
                <a14:m>
                  <m:oMath xmlns:m="http://schemas.openxmlformats.org/officeDocument/2006/math">
                    <m:d>
                      <m:dPr>
                        <m:begChr m:val="|"/>
                        <m:endChr m:val="|"/>
                        <m:ctrlPr>
                          <a:rPr lang="en-US"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e>
                    </m:d>
                    <m:r>
                      <a:rPr lang="en-US" b="0" i="1" smtClean="0">
                        <a:latin typeface="Cambria Math" panose="02040503050406030204" pitchFamily="18" charset="0"/>
                      </a:rPr>
                      <m:t>≤3</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𝑖</m:t>
                            </m:r>
                          </m:sub>
                        </m:sSub>
                      </m:e>
                    </m:rad>
                  </m:oMath>
                </a14:m>
                <a:endParaRPr lang="en-US" dirty="0"/>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2"/>
                <a:stretch>
                  <a:fillRect l="-1140" t="-1568"/>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79</a:t>
            </a:fld>
            <a:endParaRPr lang="en-US"/>
          </a:p>
        </p:txBody>
      </p:sp>
      <p:sp>
        <p:nvSpPr>
          <p:cNvPr id="9" name="object 9"/>
          <p:cNvSpPr/>
          <p:nvPr/>
        </p:nvSpPr>
        <p:spPr>
          <a:xfrm>
            <a:off x="1440180" y="2292846"/>
            <a:ext cx="6547386" cy="283619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231545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a:solidFill>
                  <a:srgbClr val="404040"/>
                </a:solidFill>
              </a:rPr>
              <a:t>Facial expression </a:t>
            </a:r>
            <a:r>
              <a:rPr lang="en-US" dirty="0" smtClean="0">
                <a:solidFill>
                  <a:srgbClr val="404040"/>
                </a:solidFill>
              </a:rPr>
              <a:t>recognition</a:t>
            </a:r>
          </a:p>
          <a:p>
            <a:pPr lvl="1"/>
            <a:r>
              <a:rPr lang="en-US" dirty="0">
                <a:solidFill>
                  <a:srgbClr val="404040"/>
                </a:solidFill>
              </a:rPr>
              <a:t>Appearance-based vs. model based</a:t>
            </a:r>
          </a:p>
          <a:p>
            <a:r>
              <a:rPr lang="en-US" dirty="0" smtClean="0">
                <a:solidFill>
                  <a:schemeClr val="bg1">
                    <a:lumMod val="50000"/>
                  </a:schemeClr>
                </a:solidFill>
              </a:rPr>
              <a:t>Active </a:t>
            </a:r>
            <a:r>
              <a:rPr lang="en-US" dirty="0">
                <a:solidFill>
                  <a:schemeClr val="bg1">
                    <a:lumMod val="50000"/>
                  </a:schemeClr>
                </a:solidFill>
              </a:rPr>
              <a:t>appearance model (AAM</a:t>
            </a:r>
            <a:r>
              <a:rPr lang="en-US" dirty="0" smtClean="0">
                <a:solidFill>
                  <a:schemeClr val="bg1">
                    <a:lumMod val="50000"/>
                  </a:schemeClr>
                </a:solidFill>
              </a:rPr>
              <a:t>)</a:t>
            </a:r>
          </a:p>
          <a:p>
            <a:pPr lvl="1"/>
            <a:r>
              <a:rPr lang="en-US" dirty="0">
                <a:solidFill>
                  <a:schemeClr val="bg1">
                    <a:lumMod val="50000"/>
                  </a:schemeClr>
                </a:solidFill>
              </a:rPr>
              <a:t>Pre-requisite</a:t>
            </a:r>
          </a:p>
          <a:p>
            <a:pPr lvl="1"/>
            <a:r>
              <a:rPr lang="en-US" dirty="0" smtClean="0">
                <a:solidFill>
                  <a:schemeClr val="bg1">
                    <a:lumMod val="50000"/>
                  </a:schemeClr>
                </a:solidFill>
              </a:rPr>
              <a:t>Principle </a:t>
            </a:r>
            <a:r>
              <a:rPr lang="en-US" dirty="0">
                <a:solidFill>
                  <a:schemeClr val="bg1">
                    <a:lumMod val="50000"/>
                  </a:schemeClr>
                </a:solidFill>
              </a:rPr>
              <a:t>component analysis (PCA)</a:t>
            </a:r>
          </a:p>
          <a:p>
            <a:pPr lvl="1"/>
            <a:r>
              <a:rPr lang="en-US" dirty="0" smtClean="0">
                <a:solidFill>
                  <a:schemeClr val="bg1">
                    <a:lumMod val="50000"/>
                  </a:schemeClr>
                </a:solidFill>
              </a:rPr>
              <a:t>Procrustes </a:t>
            </a:r>
            <a:r>
              <a:rPr lang="en-US" dirty="0">
                <a:solidFill>
                  <a:schemeClr val="bg1">
                    <a:lumMod val="50000"/>
                  </a:schemeClr>
                </a:solidFill>
              </a:rPr>
              <a:t>analysis</a:t>
            </a:r>
          </a:p>
          <a:p>
            <a:pPr lvl="1"/>
            <a:r>
              <a:rPr lang="en-US" dirty="0" smtClean="0">
                <a:solidFill>
                  <a:schemeClr val="bg1">
                    <a:lumMod val="50000"/>
                  </a:schemeClr>
                </a:solidFill>
              </a:rPr>
              <a:t>ASM</a:t>
            </a:r>
            <a:endParaRPr lang="en-US" dirty="0">
              <a:solidFill>
                <a:schemeClr val="bg1">
                  <a:lumMod val="50000"/>
                </a:schemeClr>
              </a:solidFill>
            </a:endParaRPr>
          </a:p>
          <a:p>
            <a:pPr lvl="1"/>
            <a:r>
              <a:rPr lang="en-US" dirty="0" smtClean="0">
                <a:solidFill>
                  <a:schemeClr val="bg1">
                    <a:lumMod val="50000"/>
                  </a:schemeClr>
                </a:solidFill>
              </a:rPr>
              <a:t>Delaunay </a:t>
            </a:r>
            <a:r>
              <a:rPr lang="en-US" dirty="0">
                <a:solidFill>
                  <a:schemeClr val="bg1">
                    <a:lumMod val="50000"/>
                  </a:schemeClr>
                </a:solidFill>
              </a:rPr>
              <a:t>triangulation</a:t>
            </a:r>
          </a:p>
          <a:p>
            <a:pPr lvl="1"/>
            <a:r>
              <a:rPr lang="en-US" dirty="0" smtClean="0">
                <a:solidFill>
                  <a:schemeClr val="bg1">
                    <a:lumMod val="50000"/>
                  </a:schemeClr>
                </a:solidFill>
              </a:rPr>
              <a:t>AAM</a:t>
            </a:r>
            <a:endParaRPr lang="en-US" dirty="0">
              <a:solidFill>
                <a:schemeClr val="bg1">
                  <a:lumMod val="50000"/>
                </a:schemeClr>
              </a:solidFill>
            </a:endParaRPr>
          </a:p>
          <a:p>
            <a:endParaRPr lang="en-US" dirty="0"/>
          </a:p>
        </p:txBody>
      </p:sp>
      <p:sp>
        <p:nvSpPr>
          <p:cNvPr id="5" name="灯片编号占位符 4"/>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8</a:t>
            </a:fld>
            <a:endParaRPr lang="en-US" altLang="zh-CN" sz="1800" dirty="0">
              <a:solidFill>
                <a:srgbClr val="000000"/>
              </a:solidFill>
            </a:endParaRPr>
          </a:p>
        </p:txBody>
      </p:sp>
      <p:sp>
        <p:nvSpPr>
          <p:cNvPr id="6" name="页脚占位符 5"/>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8" name="日期占位符 7"/>
          <p:cNvSpPr>
            <a:spLocks noGrp="1"/>
          </p:cNvSpPr>
          <p:nvPr>
            <p:ph type="dt" sz="half" idx="10"/>
          </p:nvPr>
        </p:nvSpPr>
        <p:spPr/>
        <p:txBody>
          <a:bodyPr/>
          <a:lstStyle/>
          <a:p>
            <a:r>
              <a:rPr lang="en-US" altLang="zh-CN" smtClean="0"/>
              <a:t>3/13/2017</a:t>
            </a:r>
            <a:endParaRPr lang="en-US" altLang="zh-CN" dirty="0"/>
          </a:p>
        </p:txBody>
      </p:sp>
    </p:spTree>
    <p:extLst>
      <p:ext uri="{BB962C8B-B14F-4D97-AF65-F5344CB8AC3E}">
        <p14:creationId xmlns:p14="http://schemas.microsoft.com/office/powerpoint/2010/main" val="8516883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ASM: </a:t>
            </a:r>
            <a:r>
              <a:rPr lang="en-US" dirty="0" smtClean="0"/>
              <a:t>training</a:t>
            </a:r>
            <a:endParaRPr lang="en-US" dirty="0"/>
          </a:p>
        </p:txBody>
      </p:sp>
      <p:sp>
        <p:nvSpPr>
          <p:cNvPr id="3" name="内容占位符 2"/>
          <p:cNvSpPr>
            <a:spLocks noGrp="1"/>
          </p:cNvSpPr>
          <p:nvPr>
            <p:ph idx="1"/>
          </p:nvPr>
        </p:nvSpPr>
        <p:spPr/>
        <p:txBody>
          <a:bodyPr/>
          <a:lstStyle/>
          <a:p>
            <a:r>
              <a:rPr lang="en-US" dirty="0"/>
              <a:t>Effect of varying the first three shape parameters in turn between ±3 </a:t>
            </a:r>
            <a:r>
              <a:rPr lang="en-US" dirty="0" err="1"/>
              <a:t>s.d</a:t>
            </a:r>
            <a:r>
              <a:rPr lang="en-US" dirty="0" err="1" smtClean="0"/>
              <a:t>.</a:t>
            </a:r>
            <a:r>
              <a:rPr lang="en-US" dirty="0" smtClean="0"/>
              <a:t> (standard deviation) from </a:t>
            </a:r>
            <a:r>
              <a:rPr lang="en-US" dirty="0"/>
              <a:t>the mean value</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80</a:t>
            </a:fld>
            <a:endParaRPr lang="en-US"/>
          </a:p>
        </p:txBody>
      </p:sp>
      <p:sp>
        <p:nvSpPr>
          <p:cNvPr id="7" name="object 3"/>
          <p:cNvSpPr txBox="1"/>
          <p:nvPr/>
        </p:nvSpPr>
        <p:spPr>
          <a:xfrm>
            <a:off x="170687" y="2393768"/>
            <a:ext cx="4916805" cy="4043679"/>
          </a:xfrm>
          <a:prstGeom prst="rect">
            <a:avLst/>
          </a:prstGeom>
        </p:spPr>
        <p:txBody>
          <a:bodyPr vert="horz" wrap="square" lIns="0" tIns="0" rIns="0" bIns="0" rtlCol="0">
            <a:spAutoFit/>
          </a:bodyPr>
          <a:lstStyle/>
          <a:p>
            <a:pPr marL="494665">
              <a:lnSpc>
                <a:spcPts val="1200"/>
              </a:lnSpc>
            </a:pPr>
            <a:r>
              <a:rPr sz="1000" spc="-10" dirty="0">
                <a:solidFill>
                  <a:srgbClr val="585858"/>
                </a:solidFill>
                <a:latin typeface="微软雅黑"/>
                <a:cs typeface="微软雅黑"/>
              </a:rPr>
              <a:t>Facia</a:t>
            </a:r>
            <a:r>
              <a:rPr sz="1000" spc="-5" dirty="0">
                <a:solidFill>
                  <a:srgbClr val="585858"/>
                </a:solidFill>
                <a:latin typeface="微软雅黑"/>
                <a:cs typeface="微软雅黑"/>
              </a:rPr>
              <a:t>l</a:t>
            </a:r>
            <a:r>
              <a:rPr sz="1000" dirty="0">
                <a:solidFill>
                  <a:srgbClr val="585858"/>
                </a:solidFill>
                <a:latin typeface="微软雅黑"/>
                <a:cs typeface="微软雅黑"/>
              </a:rPr>
              <a:t> </a:t>
            </a:r>
            <a:r>
              <a:rPr sz="1000" spc="-15" dirty="0">
                <a:solidFill>
                  <a:srgbClr val="585858"/>
                </a:solidFill>
                <a:latin typeface="微软雅黑"/>
                <a:cs typeface="微软雅黑"/>
              </a:rPr>
              <a:t>exp</a:t>
            </a:r>
            <a:r>
              <a:rPr sz="1000" spc="-5" dirty="0">
                <a:solidFill>
                  <a:srgbClr val="585858"/>
                </a:solidFill>
                <a:latin typeface="微软雅黑"/>
                <a:cs typeface="微软雅黑"/>
              </a:rPr>
              <a:t>re</a:t>
            </a:r>
            <a:r>
              <a:rPr sz="1000" spc="-15" dirty="0">
                <a:solidFill>
                  <a:srgbClr val="585858"/>
                </a:solidFill>
                <a:latin typeface="微软雅黑"/>
                <a:cs typeface="微软雅黑"/>
              </a:rPr>
              <a:t>ss</a:t>
            </a:r>
            <a:r>
              <a:rPr sz="1000" spc="-10" dirty="0">
                <a:solidFill>
                  <a:srgbClr val="585858"/>
                </a:solidFill>
                <a:latin typeface="微软雅黑"/>
                <a:cs typeface="微软雅黑"/>
              </a:rPr>
              <a:t>ion</a:t>
            </a:r>
            <a:r>
              <a:rPr sz="1000" spc="20" dirty="0">
                <a:solidFill>
                  <a:srgbClr val="585858"/>
                </a:solidFill>
                <a:latin typeface="微软雅黑"/>
                <a:cs typeface="微软雅黑"/>
              </a:rPr>
              <a:t> </a:t>
            </a:r>
            <a:r>
              <a:rPr sz="1000" spc="-10" dirty="0">
                <a:solidFill>
                  <a:srgbClr val="585858"/>
                </a:solidFill>
                <a:latin typeface="微软雅黑"/>
                <a:cs typeface="微软雅黑"/>
              </a:rPr>
              <a:t>recog</a:t>
            </a:r>
            <a:r>
              <a:rPr sz="1000" spc="-20" dirty="0">
                <a:solidFill>
                  <a:srgbClr val="585858"/>
                </a:solidFill>
                <a:latin typeface="微软雅黑"/>
                <a:cs typeface="微软雅黑"/>
              </a:rPr>
              <a:t>n</a:t>
            </a:r>
            <a:r>
              <a:rPr sz="1000" spc="-10" dirty="0">
                <a:solidFill>
                  <a:srgbClr val="585858"/>
                </a:solidFill>
                <a:latin typeface="微软雅黑"/>
                <a:cs typeface="微软雅黑"/>
              </a:rPr>
              <a:t>ition</a:t>
            </a:r>
            <a:endParaRPr sz="1000">
              <a:latin typeface="微软雅黑"/>
              <a:cs typeface="微软雅黑"/>
            </a:endParaRPr>
          </a:p>
        </p:txBody>
      </p:sp>
      <p:sp>
        <p:nvSpPr>
          <p:cNvPr id="8" name="object 4"/>
          <p:cNvSpPr/>
          <p:nvPr/>
        </p:nvSpPr>
        <p:spPr>
          <a:xfrm>
            <a:off x="170687" y="2393768"/>
            <a:ext cx="4916424" cy="4000500"/>
          </a:xfrm>
          <a:prstGeom prst="rect">
            <a:avLst/>
          </a:prstGeom>
          <a:blipFill>
            <a:blip r:embed="rId2" cstate="print"/>
            <a:stretch>
              <a:fillRect/>
            </a:stretch>
          </a:blipFill>
        </p:spPr>
        <p:txBody>
          <a:bodyPr wrap="square" lIns="0" tIns="0" rIns="0" bIns="0" rtlCol="0"/>
          <a:lstStyle/>
          <a:p>
            <a:endParaRPr/>
          </a:p>
        </p:txBody>
      </p:sp>
      <p:sp>
        <p:nvSpPr>
          <p:cNvPr id="11" name="object 7"/>
          <p:cNvSpPr/>
          <p:nvPr/>
        </p:nvSpPr>
        <p:spPr>
          <a:xfrm>
            <a:off x="7936992" y="4021910"/>
            <a:ext cx="123189" cy="79375"/>
          </a:xfrm>
          <a:custGeom>
            <a:avLst/>
            <a:gdLst/>
            <a:ahLst/>
            <a:cxnLst/>
            <a:rect l="l" t="t" r="r" b="b"/>
            <a:pathLst>
              <a:path w="123190" h="79375">
                <a:moveTo>
                  <a:pt x="0" y="78994"/>
                </a:moveTo>
                <a:lnTo>
                  <a:pt x="123062" y="0"/>
                </a:lnTo>
              </a:path>
            </a:pathLst>
          </a:custGeom>
          <a:ln w="6095">
            <a:solidFill>
              <a:srgbClr val="4966AC"/>
            </a:solidFill>
          </a:ln>
        </p:spPr>
        <p:txBody>
          <a:bodyPr wrap="square" lIns="0" tIns="0" rIns="0" bIns="0" rtlCol="0"/>
          <a:lstStyle/>
          <a:p>
            <a:endParaRPr/>
          </a:p>
        </p:txBody>
      </p:sp>
      <p:sp>
        <p:nvSpPr>
          <p:cNvPr id="12" name="object 8"/>
          <p:cNvSpPr/>
          <p:nvPr/>
        </p:nvSpPr>
        <p:spPr>
          <a:xfrm>
            <a:off x="8054340" y="4017339"/>
            <a:ext cx="118745" cy="16510"/>
          </a:xfrm>
          <a:custGeom>
            <a:avLst/>
            <a:gdLst/>
            <a:ahLst/>
            <a:cxnLst/>
            <a:rect l="l" t="t" r="r" b="b"/>
            <a:pathLst>
              <a:path w="118745" h="16510">
                <a:moveTo>
                  <a:pt x="0" y="0"/>
                </a:moveTo>
                <a:lnTo>
                  <a:pt x="118617" y="16383"/>
                </a:lnTo>
              </a:path>
            </a:pathLst>
          </a:custGeom>
          <a:ln w="6096">
            <a:solidFill>
              <a:srgbClr val="4966AC"/>
            </a:solidFill>
          </a:ln>
        </p:spPr>
        <p:txBody>
          <a:bodyPr wrap="square" lIns="0" tIns="0" rIns="0" bIns="0" rtlCol="0"/>
          <a:lstStyle/>
          <a:p>
            <a:endParaRPr/>
          </a:p>
        </p:txBody>
      </p:sp>
      <p:sp>
        <p:nvSpPr>
          <p:cNvPr id="13" name="object 9"/>
          <p:cNvSpPr/>
          <p:nvPr/>
        </p:nvSpPr>
        <p:spPr>
          <a:xfrm>
            <a:off x="7959852" y="4166690"/>
            <a:ext cx="117475" cy="48260"/>
          </a:xfrm>
          <a:custGeom>
            <a:avLst/>
            <a:gdLst/>
            <a:ahLst/>
            <a:cxnLst/>
            <a:rect l="l" t="t" r="r" b="b"/>
            <a:pathLst>
              <a:path w="117475" h="48260">
                <a:moveTo>
                  <a:pt x="0" y="48132"/>
                </a:moveTo>
                <a:lnTo>
                  <a:pt x="116967" y="0"/>
                </a:lnTo>
              </a:path>
            </a:pathLst>
          </a:custGeom>
          <a:ln w="6096">
            <a:solidFill>
              <a:srgbClr val="4966AC"/>
            </a:solidFill>
          </a:ln>
        </p:spPr>
        <p:txBody>
          <a:bodyPr wrap="square" lIns="0" tIns="0" rIns="0" bIns="0" rtlCol="0"/>
          <a:lstStyle/>
          <a:p>
            <a:endParaRPr/>
          </a:p>
        </p:txBody>
      </p:sp>
      <p:sp>
        <p:nvSpPr>
          <p:cNvPr id="14" name="object 10"/>
          <p:cNvSpPr/>
          <p:nvPr/>
        </p:nvSpPr>
        <p:spPr>
          <a:xfrm>
            <a:off x="7904988" y="4442534"/>
            <a:ext cx="110489" cy="276225"/>
          </a:xfrm>
          <a:custGeom>
            <a:avLst/>
            <a:gdLst/>
            <a:ahLst/>
            <a:cxnLst/>
            <a:rect l="l" t="t" r="r" b="b"/>
            <a:pathLst>
              <a:path w="110490" h="276225">
                <a:moveTo>
                  <a:pt x="0" y="0"/>
                </a:moveTo>
                <a:lnTo>
                  <a:pt x="110489" y="276225"/>
                </a:lnTo>
              </a:path>
            </a:pathLst>
          </a:custGeom>
          <a:ln w="6096">
            <a:solidFill>
              <a:srgbClr val="4966AC"/>
            </a:solidFill>
          </a:ln>
        </p:spPr>
        <p:txBody>
          <a:bodyPr wrap="square" lIns="0" tIns="0" rIns="0" bIns="0" rtlCol="0"/>
          <a:lstStyle/>
          <a:p>
            <a:endParaRPr/>
          </a:p>
        </p:txBody>
      </p:sp>
      <p:sp>
        <p:nvSpPr>
          <p:cNvPr id="15" name="object 11"/>
          <p:cNvSpPr/>
          <p:nvPr/>
        </p:nvSpPr>
        <p:spPr>
          <a:xfrm>
            <a:off x="8019288" y="4716854"/>
            <a:ext cx="318135" cy="158115"/>
          </a:xfrm>
          <a:custGeom>
            <a:avLst/>
            <a:gdLst/>
            <a:ahLst/>
            <a:cxnLst/>
            <a:rect l="l" t="t" r="r" b="b"/>
            <a:pathLst>
              <a:path w="318134" h="158114">
                <a:moveTo>
                  <a:pt x="0" y="0"/>
                </a:moveTo>
                <a:lnTo>
                  <a:pt x="318134" y="158114"/>
                </a:lnTo>
              </a:path>
            </a:pathLst>
          </a:custGeom>
          <a:ln w="6096">
            <a:solidFill>
              <a:srgbClr val="4966AC"/>
            </a:solidFill>
          </a:ln>
        </p:spPr>
        <p:txBody>
          <a:bodyPr wrap="square" lIns="0" tIns="0" rIns="0" bIns="0" rtlCol="0"/>
          <a:lstStyle/>
          <a:p>
            <a:endParaRPr/>
          </a:p>
        </p:txBody>
      </p:sp>
      <p:sp>
        <p:nvSpPr>
          <p:cNvPr id="16" name="object 12"/>
          <p:cNvSpPr/>
          <p:nvPr/>
        </p:nvSpPr>
        <p:spPr>
          <a:xfrm>
            <a:off x="8339328" y="4690946"/>
            <a:ext cx="421005" cy="182880"/>
          </a:xfrm>
          <a:custGeom>
            <a:avLst/>
            <a:gdLst/>
            <a:ahLst/>
            <a:cxnLst/>
            <a:rect l="l" t="t" r="r" b="b"/>
            <a:pathLst>
              <a:path w="421004" h="182879">
                <a:moveTo>
                  <a:pt x="421004" y="0"/>
                </a:moveTo>
                <a:lnTo>
                  <a:pt x="0" y="182879"/>
                </a:lnTo>
              </a:path>
            </a:pathLst>
          </a:custGeom>
          <a:ln w="6096">
            <a:solidFill>
              <a:srgbClr val="4966AC"/>
            </a:solidFill>
          </a:ln>
        </p:spPr>
        <p:txBody>
          <a:bodyPr wrap="square" lIns="0" tIns="0" rIns="0" bIns="0" rtlCol="0"/>
          <a:lstStyle/>
          <a:p>
            <a:endParaRPr/>
          </a:p>
        </p:txBody>
      </p:sp>
      <p:sp>
        <p:nvSpPr>
          <p:cNvPr id="17" name="object 13"/>
          <p:cNvSpPr/>
          <p:nvPr/>
        </p:nvSpPr>
        <p:spPr>
          <a:xfrm>
            <a:off x="7961376" y="4213934"/>
            <a:ext cx="109220" cy="38100"/>
          </a:xfrm>
          <a:custGeom>
            <a:avLst/>
            <a:gdLst/>
            <a:ahLst/>
            <a:cxnLst/>
            <a:rect l="l" t="t" r="r" b="b"/>
            <a:pathLst>
              <a:path w="109220" h="38100">
                <a:moveTo>
                  <a:pt x="0" y="0"/>
                </a:moveTo>
                <a:lnTo>
                  <a:pt x="108712" y="37846"/>
                </a:lnTo>
              </a:path>
            </a:pathLst>
          </a:custGeom>
          <a:ln w="6096">
            <a:solidFill>
              <a:srgbClr val="4966AC"/>
            </a:solidFill>
          </a:ln>
        </p:spPr>
        <p:txBody>
          <a:bodyPr wrap="square" lIns="0" tIns="0" rIns="0" bIns="0" rtlCol="0"/>
          <a:lstStyle/>
          <a:p>
            <a:endParaRPr/>
          </a:p>
        </p:txBody>
      </p:sp>
      <p:sp>
        <p:nvSpPr>
          <p:cNvPr id="18" name="object 14"/>
          <p:cNvSpPr/>
          <p:nvPr/>
        </p:nvSpPr>
        <p:spPr>
          <a:xfrm>
            <a:off x="8069580" y="4216983"/>
            <a:ext cx="123825" cy="36830"/>
          </a:xfrm>
          <a:custGeom>
            <a:avLst/>
            <a:gdLst/>
            <a:ahLst/>
            <a:cxnLst/>
            <a:rect l="l" t="t" r="r" b="b"/>
            <a:pathLst>
              <a:path w="123825" h="36829">
                <a:moveTo>
                  <a:pt x="0" y="36830"/>
                </a:moveTo>
                <a:lnTo>
                  <a:pt x="123571" y="0"/>
                </a:lnTo>
              </a:path>
            </a:pathLst>
          </a:custGeom>
          <a:ln w="6096">
            <a:solidFill>
              <a:srgbClr val="4966AC"/>
            </a:solidFill>
          </a:ln>
        </p:spPr>
        <p:txBody>
          <a:bodyPr wrap="square" lIns="0" tIns="0" rIns="0" bIns="0" rtlCol="0"/>
          <a:lstStyle/>
          <a:p>
            <a:endParaRPr/>
          </a:p>
        </p:txBody>
      </p:sp>
      <p:sp>
        <p:nvSpPr>
          <p:cNvPr id="19" name="object 15"/>
          <p:cNvSpPr/>
          <p:nvPr/>
        </p:nvSpPr>
        <p:spPr>
          <a:xfrm>
            <a:off x="8075676" y="4166690"/>
            <a:ext cx="116839" cy="41275"/>
          </a:xfrm>
          <a:custGeom>
            <a:avLst/>
            <a:gdLst/>
            <a:ahLst/>
            <a:cxnLst/>
            <a:rect l="l" t="t" r="r" b="b"/>
            <a:pathLst>
              <a:path w="116840" h="41275">
                <a:moveTo>
                  <a:pt x="0" y="0"/>
                </a:moveTo>
                <a:lnTo>
                  <a:pt x="116585" y="40766"/>
                </a:lnTo>
              </a:path>
            </a:pathLst>
          </a:custGeom>
          <a:ln w="6096">
            <a:solidFill>
              <a:srgbClr val="4966AC"/>
            </a:solidFill>
          </a:ln>
        </p:spPr>
        <p:txBody>
          <a:bodyPr wrap="square" lIns="0" tIns="0" rIns="0" bIns="0" rtlCol="0"/>
          <a:lstStyle/>
          <a:p>
            <a:endParaRPr/>
          </a:p>
        </p:txBody>
      </p:sp>
      <p:sp>
        <p:nvSpPr>
          <p:cNvPr id="20" name="object 16"/>
          <p:cNvSpPr/>
          <p:nvPr/>
        </p:nvSpPr>
        <p:spPr>
          <a:xfrm>
            <a:off x="8584692" y="4200219"/>
            <a:ext cx="125095" cy="38735"/>
          </a:xfrm>
          <a:custGeom>
            <a:avLst/>
            <a:gdLst/>
            <a:ahLst/>
            <a:cxnLst/>
            <a:rect l="l" t="t" r="r" b="b"/>
            <a:pathLst>
              <a:path w="125095" h="38735">
                <a:moveTo>
                  <a:pt x="0" y="38735"/>
                </a:moveTo>
                <a:lnTo>
                  <a:pt x="124586" y="0"/>
                </a:lnTo>
              </a:path>
            </a:pathLst>
          </a:custGeom>
          <a:ln w="6096">
            <a:solidFill>
              <a:srgbClr val="4966AC"/>
            </a:solidFill>
          </a:ln>
        </p:spPr>
        <p:txBody>
          <a:bodyPr wrap="square" lIns="0" tIns="0" rIns="0" bIns="0" rtlCol="0"/>
          <a:lstStyle/>
          <a:p>
            <a:endParaRPr/>
          </a:p>
        </p:txBody>
      </p:sp>
      <p:sp>
        <p:nvSpPr>
          <p:cNvPr id="21" name="object 17"/>
          <p:cNvSpPr/>
          <p:nvPr/>
        </p:nvSpPr>
        <p:spPr>
          <a:xfrm>
            <a:off x="8452104" y="4169739"/>
            <a:ext cx="116205" cy="46355"/>
          </a:xfrm>
          <a:custGeom>
            <a:avLst/>
            <a:gdLst/>
            <a:ahLst/>
            <a:cxnLst/>
            <a:rect l="l" t="t" r="r" b="b"/>
            <a:pathLst>
              <a:path w="116204" h="46354">
                <a:moveTo>
                  <a:pt x="0" y="46101"/>
                </a:moveTo>
                <a:lnTo>
                  <a:pt x="116077" y="0"/>
                </a:lnTo>
              </a:path>
            </a:pathLst>
          </a:custGeom>
          <a:ln w="6096">
            <a:solidFill>
              <a:srgbClr val="4966AC"/>
            </a:solidFill>
          </a:ln>
        </p:spPr>
        <p:txBody>
          <a:bodyPr wrap="square" lIns="0" tIns="0" rIns="0" bIns="0" rtlCol="0"/>
          <a:lstStyle/>
          <a:p>
            <a:endParaRPr/>
          </a:p>
        </p:txBody>
      </p:sp>
      <p:sp>
        <p:nvSpPr>
          <p:cNvPr id="22" name="object 18"/>
          <p:cNvSpPr/>
          <p:nvPr/>
        </p:nvSpPr>
        <p:spPr>
          <a:xfrm>
            <a:off x="8455152" y="4218507"/>
            <a:ext cx="129539" cy="22225"/>
          </a:xfrm>
          <a:custGeom>
            <a:avLst/>
            <a:gdLst/>
            <a:ahLst/>
            <a:cxnLst/>
            <a:rect l="l" t="t" r="r" b="b"/>
            <a:pathLst>
              <a:path w="129540" h="22225">
                <a:moveTo>
                  <a:pt x="129413" y="21717"/>
                </a:moveTo>
                <a:lnTo>
                  <a:pt x="0" y="0"/>
                </a:lnTo>
              </a:path>
            </a:pathLst>
          </a:custGeom>
          <a:ln w="6096">
            <a:solidFill>
              <a:srgbClr val="4966AC"/>
            </a:solidFill>
          </a:ln>
        </p:spPr>
        <p:txBody>
          <a:bodyPr wrap="square" lIns="0" tIns="0" rIns="0" bIns="0" rtlCol="0"/>
          <a:lstStyle/>
          <a:p>
            <a:endParaRPr/>
          </a:p>
        </p:txBody>
      </p:sp>
      <p:sp>
        <p:nvSpPr>
          <p:cNvPr id="23" name="object 19"/>
          <p:cNvSpPr/>
          <p:nvPr/>
        </p:nvSpPr>
        <p:spPr>
          <a:xfrm>
            <a:off x="8574023" y="4171263"/>
            <a:ext cx="137160" cy="26670"/>
          </a:xfrm>
          <a:custGeom>
            <a:avLst/>
            <a:gdLst/>
            <a:ahLst/>
            <a:cxnLst/>
            <a:rect l="l" t="t" r="r" b="b"/>
            <a:pathLst>
              <a:path w="137159" h="26670">
                <a:moveTo>
                  <a:pt x="137159" y="26670"/>
                </a:moveTo>
                <a:lnTo>
                  <a:pt x="0" y="0"/>
                </a:lnTo>
              </a:path>
            </a:pathLst>
          </a:custGeom>
          <a:ln w="6095">
            <a:solidFill>
              <a:srgbClr val="4966AC"/>
            </a:solidFill>
          </a:ln>
        </p:spPr>
        <p:txBody>
          <a:bodyPr wrap="square" lIns="0" tIns="0" rIns="0" bIns="0" rtlCol="0"/>
          <a:lstStyle/>
          <a:p>
            <a:endParaRPr/>
          </a:p>
        </p:txBody>
      </p:sp>
      <p:sp>
        <p:nvSpPr>
          <p:cNvPr id="24" name="object 20"/>
          <p:cNvSpPr/>
          <p:nvPr/>
        </p:nvSpPr>
        <p:spPr>
          <a:xfrm>
            <a:off x="8150352" y="4413578"/>
            <a:ext cx="152400" cy="76200"/>
          </a:xfrm>
          <a:custGeom>
            <a:avLst/>
            <a:gdLst/>
            <a:ahLst/>
            <a:cxnLst/>
            <a:rect l="l" t="t" r="r" b="b"/>
            <a:pathLst>
              <a:path w="152400" h="76200">
                <a:moveTo>
                  <a:pt x="0" y="76200"/>
                </a:moveTo>
                <a:lnTo>
                  <a:pt x="152400" y="0"/>
                </a:lnTo>
              </a:path>
            </a:pathLst>
          </a:custGeom>
          <a:ln w="6096">
            <a:solidFill>
              <a:srgbClr val="4966AC"/>
            </a:solidFill>
          </a:ln>
        </p:spPr>
        <p:txBody>
          <a:bodyPr wrap="square" lIns="0" tIns="0" rIns="0" bIns="0" rtlCol="0"/>
          <a:lstStyle/>
          <a:p>
            <a:endParaRPr/>
          </a:p>
        </p:txBody>
      </p:sp>
      <p:sp>
        <p:nvSpPr>
          <p:cNvPr id="25" name="object 21"/>
          <p:cNvSpPr/>
          <p:nvPr/>
        </p:nvSpPr>
        <p:spPr>
          <a:xfrm>
            <a:off x="8307323" y="4413578"/>
            <a:ext cx="175260" cy="76200"/>
          </a:xfrm>
          <a:custGeom>
            <a:avLst/>
            <a:gdLst/>
            <a:ahLst/>
            <a:cxnLst/>
            <a:rect l="l" t="t" r="r" b="b"/>
            <a:pathLst>
              <a:path w="175259" h="76200">
                <a:moveTo>
                  <a:pt x="0" y="0"/>
                </a:moveTo>
                <a:lnTo>
                  <a:pt x="175259" y="76200"/>
                </a:lnTo>
              </a:path>
            </a:pathLst>
          </a:custGeom>
          <a:ln w="6096">
            <a:solidFill>
              <a:srgbClr val="4966AC"/>
            </a:solidFill>
          </a:ln>
        </p:spPr>
        <p:txBody>
          <a:bodyPr wrap="square" lIns="0" tIns="0" rIns="0" bIns="0" rtlCol="0"/>
          <a:lstStyle/>
          <a:p>
            <a:endParaRPr/>
          </a:p>
        </p:txBody>
      </p:sp>
      <p:sp>
        <p:nvSpPr>
          <p:cNvPr id="26" name="object 22"/>
          <p:cNvSpPr/>
          <p:nvPr/>
        </p:nvSpPr>
        <p:spPr>
          <a:xfrm>
            <a:off x="8183880" y="4628463"/>
            <a:ext cx="119380" cy="62865"/>
          </a:xfrm>
          <a:custGeom>
            <a:avLst/>
            <a:gdLst/>
            <a:ahLst/>
            <a:cxnLst/>
            <a:rect l="l" t="t" r="r" b="b"/>
            <a:pathLst>
              <a:path w="119379" h="62864">
                <a:moveTo>
                  <a:pt x="0" y="62484"/>
                </a:moveTo>
                <a:lnTo>
                  <a:pt x="118999" y="0"/>
                </a:lnTo>
              </a:path>
            </a:pathLst>
          </a:custGeom>
          <a:ln w="6096">
            <a:solidFill>
              <a:srgbClr val="4966AC"/>
            </a:solidFill>
          </a:ln>
        </p:spPr>
        <p:txBody>
          <a:bodyPr wrap="square" lIns="0" tIns="0" rIns="0" bIns="0" rtlCol="0"/>
          <a:lstStyle/>
          <a:p>
            <a:endParaRPr/>
          </a:p>
        </p:txBody>
      </p:sp>
      <p:sp>
        <p:nvSpPr>
          <p:cNvPr id="27" name="object 23"/>
          <p:cNvSpPr/>
          <p:nvPr/>
        </p:nvSpPr>
        <p:spPr>
          <a:xfrm>
            <a:off x="8311895" y="4690946"/>
            <a:ext cx="154305" cy="1905"/>
          </a:xfrm>
          <a:custGeom>
            <a:avLst/>
            <a:gdLst/>
            <a:ahLst/>
            <a:cxnLst/>
            <a:rect l="l" t="t" r="r" b="b"/>
            <a:pathLst>
              <a:path w="154304" h="1904">
                <a:moveTo>
                  <a:pt x="0" y="1904"/>
                </a:moveTo>
                <a:lnTo>
                  <a:pt x="154304" y="0"/>
                </a:lnTo>
              </a:path>
            </a:pathLst>
          </a:custGeom>
          <a:ln w="6096">
            <a:solidFill>
              <a:srgbClr val="4966AC"/>
            </a:solidFill>
          </a:ln>
        </p:spPr>
        <p:txBody>
          <a:bodyPr wrap="square" lIns="0" tIns="0" rIns="0" bIns="0" rtlCol="0"/>
          <a:lstStyle/>
          <a:p>
            <a:endParaRPr/>
          </a:p>
        </p:txBody>
      </p:sp>
      <p:sp>
        <p:nvSpPr>
          <p:cNvPr id="28" name="object 24"/>
          <p:cNvSpPr/>
          <p:nvPr/>
        </p:nvSpPr>
        <p:spPr>
          <a:xfrm>
            <a:off x="8304276" y="4626939"/>
            <a:ext cx="162560" cy="57150"/>
          </a:xfrm>
          <a:custGeom>
            <a:avLst/>
            <a:gdLst/>
            <a:ahLst/>
            <a:cxnLst/>
            <a:rect l="l" t="t" r="r" b="b"/>
            <a:pathLst>
              <a:path w="162559" h="57150">
                <a:moveTo>
                  <a:pt x="0" y="0"/>
                </a:moveTo>
                <a:lnTo>
                  <a:pt x="162305" y="56642"/>
                </a:lnTo>
              </a:path>
            </a:pathLst>
          </a:custGeom>
          <a:ln w="6096">
            <a:solidFill>
              <a:srgbClr val="4966AC"/>
            </a:solidFill>
          </a:ln>
        </p:spPr>
        <p:txBody>
          <a:bodyPr wrap="square" lIns="0" tIns="0" rIns="0" bIns="0" rtlCol="0"/>
          <a:lstStyle/>
          <a:p>
            <a:endParaRPr/>
          </a:p>
        </p:txBody>
      </p:sp>
      <p:sp>
        <p:nvSpPr>
          <p:cNvPr id="29" name="object 25"/>
          <p:cNvSpPr/>
          <p:nvPr/>
        </p:nvSpPr>
        <p:spPr>
          <a:xfrm>
            <a:off x="8177783" y="4689422"/>
            <a:ext cx="129539" cy="7620"/>
          </a:xfrm>
          <a:custGeom>
            <a:avLst/>
            <a:gdLst/>
            <a:ahLst/>
            <a:cxnLst/>
            <a:rect l="l" t="t" r="r" b="b"/>
            <a:pathLst>
              <a:path w="129540" h="7620">
                <a:moveTo>
                  <a:pt x="0" y="7492"/>
                </a:moveTo>
                <a:lnTo>
                  <a:pt x="129159" y="0"/>
                </a:lnTo>
              </a:path>
            </a:pathLst>
          </a:custGeom>
          <a:ln w="6096">
            <a:solidFill>
              <a:srgbClr val="4966AC"/>
            </a:solidFill>
          </a:ln>
        </p:spPr>
        <p:txBody>
          <a:bodyPr wrap="square" lIns="0" tIns="0" rIns="0" bIns="0" rtlCol="0"/>
          <a:lstStyle/>
          <a:p>
            <a:endParaRPr/>
          </a:p>
        </p:txBody>
      </p:sp>
      <p:sp>
        <p:nvSpPr>
          <p:cNvPr id="30" name="object 26"/>
          <p:cNvSpPr/>
          <p:nvPr/>
        </p:nvSpPr>
        <p:spPr>
          <a:xfrm>
            <a:off x="8424671" y="4011242"/>
            <a:ext cx="208915" cy="21590"/>
          </a:xfrm>
          <a:custGeom>
            <a:avLst/>
            <a:gdLst/>
            <a:ahLst/>
            <a:cxnLst/>
            <a:rect l="l" t="t" r="r" b="b"/>
            <a:pathLst>
              <a:path w="208915" h="21589">
                <a:moveTo>
                  <a:pt x="0" y="21208"/>
                </a:moveTo>
                <a:lnTo>
                  <a:pt x="208660" y="0"/>
                </a:lnTo>
              </a:path>
            </a:pathLst>
          </a:custGeom>
          <a:ln w="6096">
            <a:solidFill>
              <a:srgbClr val="4966AC"/>
            </a:solidFill>
          </a:ln>
        </p:spPr>
        <p:txBody>
          <a:bodyPr wrap="square" lIns="0" tIns="0" rIns="0" bIns="0" rtlCol="0"/>
          <a:lstStyle/>
          <a:p>
            <a:endParaRPr/>
          </a:p>
        </p:txBody>
      </p:sp>
      <p:sp>
        <p:nvSpPr>
          <p:cNvPr id="31" name="object 27"/>
          <p:cNvSpPr/>
          <p:nvPr/>
        </p:nvSpPr>
        <p:spPr>
          <a:xfrm>
            <a:off x="8628888" y="4015815"/>
            <a:ext cx="135255" cy="83820"/>
          </a:xfrm>
          <a:custGeom>
            <a:avLst/>
            <a:gdLst/>
            <a:ahLst/>
            <a:cxnLst/>
            <a:rect l="l" t="t" r="r" b="b"/>
            <a:pathLst>
              <a:path w="135254" h="83820">
                <a:moveTo>
                  <a:pt x="135254" y="83820"/>
                </a:moveTo>
                <a:lnTo>
                  <a:pt x="0" y="0"/>
                </a:lnTo>
              </a:path>
            </a:pathLst>
          </a:custGeom>
          <a:ln w="6096">
            <a:solidFill>
              <a:srgbClr val="4966AC"/>
            </a:solidFill>
          </a:ln>
        </p:spPr>
        <p:txBody>
          <a:bodyPr wrap="square" lIns="0" tIns="0" rIns="0" bIns="0" rtlCol="0"/>
          <a:lstStyle/>
          <a:p>
            <a:endParaRPr/>
          </a:p>
        </p:txBody>
      </p:sp>
      <p:sp>
        <p:nvSpPr>
          <p:cNvPr id="32" name="object 28"/>
          <p:cNvSpPr/>
          <p:nvPr/>
        </p:nvSpPr>
        <p:spPr>
          <a:xfrm>
            <a:off x="8761476" y="4392242"/>
            <a:ext cx="89535" cy="299085"/>
          </a:xfrm>
          <a:custGeom>
            <a:avLst/>
            <a:gdLst/>
            <a:ahLst/>
            <a:cxnLst/>
            <a:rect l="l" t="t" r="r" b="b"/>
            <a:pathLst>
              <a:path w="89534" h="299085">
                <a:moveTo>
                  <a:pt x="0" y="299085"/>
                </a:moveTo>
                <a:lnTo>
                  <a:pt x="89534" y="0"/>
                </a:lnTo>
              </a:path>
            </a:pathLst>
          </a:custGeom>
          <a:ln w="6096">
            <a:solidFill>
              <a:srgbClr val="4966AC"/>
            </a:solidFill>
          </a:ln>
        </p:spPr>
        <p:txBody>
          <a:bodyPr wrap="square" lIns="0" tIns="0" rIns="0" bIns="0" rtlCol="0"/>
          <a:lstStyle/>
          <a:p>
            <a:endParaRPr/>
          </a:p>
        </p:txBody>
      </p:sp>
      <p:sp>
        <p:nvSpPr>
          <p:cNvPr id="33" name="object 29"/>
          <p:cNvSpPr/>
          <p:nvPr/>
        </p:nvSpPr>
        <p:spPr>
          <a:xfrm>
            <a:off x="6835140" y="2565911"/>
            <a:ext cx="121920" cy="75565"/>
          </a:xfrm>
          <a:custGeom>
            <a:avLst/>
            <a:gdLst/>
            <a:ahLst/>
            <a:cxnLst/>
            <a:rect l="l" t="t" r="r" b="b"/>
            <a:pathLst>
              <a:path w="121920" h="75564">
                <a:moveTo>
                  <a:pt x="0" y="75311"/>
                </a:moveTo>
                <a:lnTo>
                  <a:pt x="121538" y="0"/>
                </a:lnTo>
              </a:path>
            </a:pathLst>
          </a:custGeom>
          <a:ln w="6096">
            <a:solidFill>
              <a:srgbClr val="4966AC"/>
            </a:solidFill>
          </a:ln>
        </p:spPr>
        <p:txBody>
          <a:bodyPr wrap="square" lIns="0" tIns="0" rIns="0" bIns="0" rtlCol="0"/>
          <a:lstStyle/>
          <a:p>
            <a:endParaRPr/>
          </a:p>
        </p:txBody>
      </p:sp>
      <p:sp>
        <p:nvSpPr>
          <p:cNvPr id="34" name="object 30"/>
          <p:cNvSpPr/>
          <p:nvPr/>
        </p:nvSpPr>
        <p:spPr>
          <a:xfrm>
            <a:off x="6871716" y="2695452"/>
            <a:ext cx="127000" cy="48260"/>
          </a:xfrm>
          <a:custGeom>
            <a:avLst/>
            <a:gdLst/>
            <a:ahLst/>
            <a:cxnLst/>
            <a:rect l="l" t="t" r="r" b="b"/>
            <a:pathLst>
              <a:path w="127000" h="48260">
                <a:moveTo>
                  <a:pt x="0" y="47751"/>
                </a:moveTo>
                <a:lnTo>
                  <a:pt x="127000" y="0"/>
                </a:lnTo>
              </a:path>
            </a:pathLst>
          </a:custGeom>
          <a:ln w="6095">
            <a:solidFill>
              <a:srgbClr val="4966AC"/>
            </a:solidFill>
          </a:ln>
        </p:spPr>
        <p:txBody>
          <a:bodyPr wrap="square" lIns="0" tIns="0" rIns="0" bIns="0" rtlCol="0"/>
          <a:lstStyle/>
          <a:p>
            <a:endParaRPr/>
          </a:p>
        </p:txBody>
      </p:sp>
      <p:sp>
        <p:nvSpPr>
          <p:cNvPr id="35" name="object 31"/>
          <p:cNvSpPr/>
          <p:nvPr/>
        </p:nvSpPr>
        <p:spPr>
          <a:xfrm>
            <a:off x="6789419" y="2968248"/>
            <a:ext cx="80010" cy="276225"/>
          </a:xfrm>
          <a:custGeom>
            <a:avLst/>
            <a:gdLst/>
            <a:ahLst/>
            <a:cxnLst/>
            <a:rect l="l" t="t" r="r" b="b"/>
            <a:pathLst>
              <a:path w="80009" h="276225">
                <a:moveTo>
                  <a:pt x="0" y="0"/>
                </a:moveTo>
                <a:lnTo>
                  <a:pt x="79628" y="275843"/>
                </a:lnTo>
              </a:path>
            </a:pathLst>
          </a:custGeom>
          <a:ln w="6096">
            <a:solidFill>
              <a:srgbClr val="4966AC"/>
            </a:solidFill>
          </a:ln>
        </p:spPr>
        <p:txBody>
          <a:bodyPr wrap="square" lIns="0" tIns="0" rIns="0" bIns="0" rtlCol="0"/>
          <a:lstStyle/>
          <a:p>
            <a:endParaRPr/>
          </a:p>
        </p:txBody>
      </p:sp>
      <p:sp>
        <p:nvSpPr>
          <p:cNvPr id="36" name="object 32"/>
          <p:cNvSpPr/>
          <p:nvPr/>
        </p:nvSpPr>
        <p:spPr>
          <a:xfrm>
            <a:off x="6876288" y="3244092"/>
            <a:ext cx="349250" cy="220345"/>
          </a:xfrm>
          <a:custGeom>
            <a:avLst/>
            <a:gdLst/>
            <a:ahLst/>
            <a:cxnLst/>
            <a:rect l="l" t="t" r="r" b="b"/>
            <a:pathLst>
              <a:path w="349250" h="220345">
                <a:moveTo>
                  <a:pt x="0" y="0"/>
                </a:moveTo>
                <a:lnTo>
                  <a:pt x="349122" y="220091"/>
                </a:lnTo>
              </a:path>
            </a:pathLst>
          </a:custGeom>
          <a:ln w="6096">
            <a:solidFill>
              <a:srgbClr val="4966AC"/>
            </a:solidFill>
          </a:ln>
        </p:spPr>
        <p:txBody>
          <a:bodyPr wrap="square" lIns="0" tIns="0" rIns="0" bIns="0" rtlCol="0"/>
          <a:lstStyle/>
          <a:p>
            <a:endParaRPr/>
          </a:p>
        </p:txBody>
      </p:sp>
      <p:sp>
        <p:nvSpPr>
          <p:cNvPr id="37" name="object 33"/>
          <p:cNvSpPr/>
          <p:nvPr/>
        </p:nvSpPr>
        <p:spPr>
          <a:xfrm>
            <a:off x="7232904" y="3227327"/>
            <a:ext cx="420370" cy="236854"/>
          </a:xfrm>
          <a:custGeom>
            <a:avLst/>
            <a:gdLst/>
            <a:ahLst/>
            <a:cxnLst/>
            <a:rect l="l" t="t" r="r" b="b"/>
            <a:pathLst>
              <a:path w="420370" h="236854">
                <a:moveTo>
                  <a:pt x="420243" y="0"/>
                </a:moveTo>
                <a:lnTo>
                  <a:pt x="0" y="236474"/>
                </a:lnTo>
              </a:path>
            </a:pathLst>
          </a:custGeom>
          <a:ln w="6095">
            <a:solidFill>
              <a:srgbClr val="4966AC"/>
            </a:solidFill>
          </a:ln>
        </p:spPr>
        <p:txBody>
          <a:bodyPr wrap="square" lIns="0" tIns="0" rIns="0" bIns="0" rtlCol="0"/>
          <a:lstStyle/>
          <a:p>
            <a:endParaRPr/>
          </a:p>
        </p:txBody>
      </p:sp>
      <p:sp>
        <p:nvSpPr>
          <p:cNvPr id="38" name="object 34"/>
          <p:cNvSpPr/>
          <p:nvPr/>
        </p:nvSpPr>
        <p:spPr>
          <a:xfrm>
            <a:off x="6973823" y="2565911"/>
            <a:ext cx="98425" cy="19050"/>
          </a:xfrm>
          <a:custGeom>
            <a:avLst/>
            <a:gdLst/>
            <a:ahLst/>
            <a:cxnLst/>
            <a:rect l="l" t="t" r="r" b="b"/>
            <a:pathLst>
              <a:path w="98425" h="19050">
                <a:moveTo>
                  <a:pt x="0" y="0"/>
                </a:moveTo>
                <a:lnTo>
                  <a:pt x="98171" y="19050"/>
                </a:lnTo>
              </a:path>
            </a:pathLst>
          </a:custGeom>
          <a:ln w="6096">
            <a:solidFill>
              <a:srgbClr val="4966AC"/>
            </a:solidFill>
          </a:ln>
        </p:spPr>
        <p:txBody>
          <a:bodyPr wrap="square" lIns="0" tIns="0" rIns="0" bIns="0" rtlCol="0"/>
          <a:lstStyle/>
          <a:p>
            <a:endParaRPr/>
          </a:p>
        </p:txBody>
      </p:sp>
      <p:sp>
        <p:nvSpPr>
          <p:cNvPr id="39" name="object 35"/>
          <p:cNvSpPr/>
          <p:nvPr/>
        </p:nvSpPr>
        <p:spPr>
          <a:xfrm>
            <a:off x="6871716" y="2748792"/>
            <a:ext cx="123189" cy="38100"/>
          </a:xfrm>
          <a:custGeom>
            <a:avLst/>
            <a:gdLst/>
            <a:ahLst/>
            <a:cxnLst/>
            <a:rect l="l" t="t" r="r" b="b"/>
            <a:pathLst>
              <a:path w="123190" h="38100">
                <a:moveTo>
                  <a:pt x="0" y="0"/>
                </a:moveTo>
                <a:lnTo>
                  <a:pt x="123062" y="37591"/>
                </a:lnTo>
              </a:path>
            </a:pathLst>
          </a:custGeom>
          <a:ln w="6096">
            <a:solidFill>
              <a:srgbClr val="4966AC"/>
            </a:solidFill>
          </a:ln>
        </p:spPr>
        <p:txBody>
          <a:bodyPr wrap="square" lIns="0" tIns="0" rIns="0" bIns="0" rtlCol="0"/>
          <a:lstStyle/>
          <a:p>
            <a:endParaRPr/>
          </a:p>
        </p:txBody>
      </p:sp>
      <p:sp>
        <p:nvSpPr>
          <p:cNvPr id="40" name="object 36"/>
          <p:cNvSpPr/>
          <p:nvPr/>
        </p:nvSpPr>
        <p:spPr>
          <a:xfrm>
            <a:off x="6986016" y="2754888"/>
            <a:ext cx="115570" cy="31750"/>
          </a:xfrm>
          <a:custGeom>
            <a:avLst/>
            <a:gdLst/>
            <a:ahLst/>
            <a:cxnLst/>
            <a:rect l="l" t="t" r="r" b="b"/>
            <a:pathLst>
              <a:path w="115570" h="31750">
                <a:moveTo>
                  <a:pt x="0" y="31368"/>
                </a:moveTo>
                <a:lnTo>
                  <a:pt x="115188" y="0"/>
                </a:lnTo>
              </a:path>
            </a:pathLst>
          </a:custGeom>
          <a:ln w="6096">
            <a:solidFill>
              <a:srgbClr val="4966AC"/>
            </a:solidFill>
          </a:ln>
        </p:spPr>
        <p:txBody>
          <a:bodyPr wrap="square" lIns="0" tIns="0" rIns="0" bIns="0" rtlCol="0"/>
          <a:lstStyle/>
          <a:p>
            <a:endParaRPr/>
          </a:p>
        </p:txBody>
      </p:sp>
      <p:sp>
        <p:nvSpPr>
          <p:cNvPr id="41" name="object 37"/>
          <p:cNvSpPr/>
          <p:nvPr/>
        </p:nvSpPr>
        <p:spPr>
          <a:xfrm>
            <a:off x="7004304" y="2700024"/>
            <a:ext cx="100965" cy="57785"/>
          </a:xfrm>
          <a:custGeom>
            <a:avLst/>
            <a:gdLst/>
            <a:ahLst/>
            <a:cxnLst/>
            <a:rect l="l" t="t" r="r" b="b"/>
            <a:pathLst>
              <a:path w="100965" h="57785">
                <a:moveTo>
                  <a:pt x="0" y="0"/>
                </a:moveTo>
                <a:lnTo>
                  <a:pt x="100711" y="57403"/>
                </a:lnTo>
              </a:path>
            </a:pathLst>
          </a:custGeom>
          <a:ln w="6096">
            <a:solidFill>
              <a:srgbClr val="4966AC"/>
            </a:solidFill>
          </a:ln>
        </p:spPr>
        <p:txBody>
          <a:bodyPr wrap="square" lIns="0" tIns="0" rIns="0" bIns="0" rtlCol="0"/>
          <a:lstStyle/>
          <a:p>
            <a:endParaRPr/>
          </a:p>
        </p:txBody>
      </p:sp>
      <p:sp>
        <p:nvSpPr>
          <p:cNvPr id="42" name="object 38"/>
          <p:cNvSpPr/>
          <p:nvPr/>
        </p:nvSpPr>
        <p:spPr>
          <a:xfrm>
            <a:off x="7464552" y="2744219"/>
            <a:ext cx="140335" cy="31750"/>
          </a:xfrm>
          <a:custGeom>
            <a:avLst/>
            <a:gdLst/>
            <a:ahLst/>
            <a:cxnLst/>
            <a:rect l="l" t="t" r="r" b="b"/>
            <a:pathLst>
              <a:path w="140334" h="31750">
                <a:moveTo>
                  <a:pt x="0" y="31623"/>
                </a:moveTo>
                <a:lnTo>
                  <a:pt x="139953" y="0"/>
                </a:lnTo>
              </a:path>
            </a:pathLst>
          </a:custGeom>
          <a:ln w="6096">
            <a:solidFill>
              <a:srgbClr val="4966AC"/>
            </a:solidFill>
          </a:ln>
        </p:spPr>
        <p:txBody>
          <a:bodyPr wrap="square" lIns="0" tIns="0" rIns="0" bIns="0" rtlCol="0"/>
          <a:lstStyle/>
          <a:p>
            <a:endParaRPr/>
          </a:p>
        </p:txBody>
      </p:sp>
      <p:sp>
        <p:nvSpPr>
          <p:cNvPr id="43" name="object 39"/>
          <p:cNvSpPr/>
          <p:nvPr/>
        </p:nvSpPr>
        <p:spPr>
          <a:xfrm>
            <a:off x="7341107" y="2700024"/>
            <a:ext cx="117475" cy="53975"/>
          </a:xfrm>
          <a:custGeom>
            <a:avLst/>
            <a:gdLst/>
            <a:ahLst/>
            <a:cxnLst/>
            <a:rect l="l" t="t" r="r" b="b"/>
            <a:pathLst>
              <a:path w="117475" h="53975">
                <a:moveTo>
                  <a:pt x="0" y="53720"/>
                </a:moveTo>
                <a:lnTo>
                  <a:pt x="117475" y="0"/>
                </a:lnTo>
              </a:path>
            </a:pathLst>
          </a:custGeom>
          <a:ln w="6096">
            <a:solidFill>
              <a:srgbClr val="4966AC"/>
            </a:solidFill>
          </a:ln>
        </p:spPr>
        <p:txBody>
          <a:bodyPr wrap="square" lIns="0" tIns="0" rIns="0" bIns="0" rtlCol="0"/>
          <a:lstStyle/>
          <a:p>
            <a:endParaRPr/>
          </a:p>
        </p:txBody>
      </p:sp>
      <p:sp>
        <p:nvSpPr>
          <p:cNvPr id="44" name="object 40"/>
          <p:cNvSpPr/>
          <p:nvPr/>
        </p:nvSpPr>
        <p:spPr>
          <a:xfrm>
            <a:off x="7350252" y="2760983"/>
            <a:ext cx="114935" cy="10795"/>
          </a:xfrm>
          <a:custGeom>
            <a:avLst/>
            <a:gdLst/>
            <a:ahLst/>
            <a:cxnLst/>
            <a:rect l="l" t="t" r="r" b="b"/>
            <a:pathLst>
              <a:path w="114934" h="10795">
                <a:moveTo>
                  <a:pt x="114426" y="10795"/>
                </a:moveTo>
                <a:lnTo>
                  <a:pt x="0" y="0"/>
                </a:lnTo>
              </a:path>
            </a:pathLst>
          </a:custGeom>
          <a:ln w="6096">
            <a:solidFill>
              <a:srgbClr val="4966AC"/>
            </a:solidFill>
          </a:ln>
        </p:spPr>
        <p:txBody>
          <a:bodyPr wrap="square" lIns="0" tIns="0" rIns="0" bIns="0" rtlCol="0"/>
          <a:lstStyle/>
          <a:p>
            <a:endParaRPr/>
          </a:p>
        </p:txBody>
      </p:sp>
      <p:sp>
        <p:nvSpPr>
          <p:cNvPr id="45" name="object 41"/>
          <p:cNvSpPr/>
          <p:nvPr/>
        </p:nvSpPr>
        <p:spPr>
          <a:xfrm>
            <a:off x="7459980" y="2701548"/>
            <a:ext cx="146050" cy="34290"/>
          </a:xfrm>
          <a:custGeom>
            <a:avLst/>
            <a:gdLst/>
            <a:ahLst/>
            <a:cxnLst/>
            <a:rect l="l" t="t" r="r" b="b"/>
            <a:pathLst>
              <a:path w="146050" h="34289">
                <a:moveTo>
                  <a:pt x="145923" y="34162"/>
                </a:moveTo>
                <a:lnTo>
                  <a:pt x="0" y="0"/>
                </a:lnTo>
              </a:path>
            </a:pathLst>
          </a:custGeom>
          <a:ln w="6096">
            <a:solidFill>
              <a:srgbClr val="4966AC"/>
            </a:solidFill>
          </a:ln>
        </p:spPr>
        <p:txBody>
          <a:bodyPr wrap="square" lIns="0" tIns="0" rIns="0" bIns="0" rtlCol="0"/>
          <a:lstStyle/>
          <a:p>
            <a:endParaRPr/>
          </a:p>
        </p:txBody>
      </p:sp>
      <p:sp>
        <p:nvSpPr>
          <p:cNvPr id="46" name="object 42"/>
          <p:cNvSpPr/>
          <p:nvPr/>
        </p:nvSpPr>
        <p:spPr>
          <a:xfrm>
            <a:off x="7034783" y="2969771"/>
            <a:ext cx="167640" cy="43180"/>
          </a:xfrm>
          <a:custGeom>
            <a:avLst/>
            <a:gdLst/>
            <a:ahLst/>
            <a:cxnLst/>
            <a:rect l="l" t="t" r="r" b="b"/>
            <a:pathLst>
              <a:path w="167640" h="43179">
                <a:moveTo>
                  <a:pt x="0" y="43053"/>
                </a:moveTo>
                <a:lnTo>
                  <a:pt x="167132" y="0"/>
                </a:lnTo>
              </a:path>
            </a:pathLst>
          </a:custGeom>
          <a:ln w="6095">
            <a:solidFill>
              <a:srgbClr val="4966AC"/>
            </a:solidFill>
          </a:ln>
        </p:spPr>
        <p:txBody>
          <a:bodyPr wrap="square" lIns="0" tIns="0" rIns="0" bIns="0" rtlCol="0"/>
          <a:lstStyle/>
          <a:p>
            <a:endParaRPr/>
          </a:p>
        </p:txBody>
      </p:sp>
      <p:sp>
        <p:nvSpPr>
          <p:cNvPr id="47" name="object 43"/>
          <p:cNvSpPr/>
          <p:nvPr/>
        </p:nvSpPr>
        <p:spPr>
          <a:xfrm>
            <a:off x="7200900" y="2972819"/>
            <a:ext cx="180975" cy="27305"/>
          </a:xfrm>
          <a:custGeom>
            <a:avLst/>
            <a:gdLst/>
            <a:ahLst/>
            <a:cxnLst/>
            <a:rect l="l" t="t" r="r" b="b"/>
            <a:pathLst>
              <a:path w="180975" h="27304">
                <a:moveTo>
                  <a:pt x="0" y="0"/>
                </a:moveTo>
                <a:lnTo>
                  <a:pt x="180975" y="26797"/>
                </a:lnTo>
              </a:path>
            </a:pathLst>
          </a:custGeom>
          <a:ln w="6096">
            <a:solidFill>
              <a:srgbClr val="4966AC"/>
            </a:solidFill>
          </a:ln>
        </p:spPr>
        <p:txBody>
          <a:bodyPr wrap="square" lIns="0" tIns="0" rIns="0" bIns="0" rtlCol="0"/>
          <a:lstStyle/>
          <a:p>
            <a:endParaRPr/>
          </a:p>
        </p:txBody>
      </p:sp>
      <p:sp>
        <p:nvSpPr>
          <p:cNvPr id="48" name="object 44"/>
          <p:cNvSpPr/>
          <p:nvPr/>
        </p:nvSpPr>
        <p:spPr>
          <a:xfrm>
            <a:off x="7021068" y="3146556"/>
            <a:ext cx="177800" cy="39370"/>
          </a:xfrm>
          <a:custGeom>
            <a:avLst/>
            <a:gdLst/>
            <a:ahLst/>
            <a:cxnLst/>
            <a:rect l="l" t="t" r="r" b="b"/>
            <a:pathLst>
              <a:path w="177800" h="39370">
                <a:moveTo>
                  <a:pt x="0" y="38989"/>
                </a:moveTo>
                <a:lnTo>
                  <a:pt x="177546" y="0"/>
                </a:lnTo>
              </a:path>
            </a:pathLst>
          </a:custGeom>
          <a:ln w="6096">
            <a:solidFill>
              <a:srgbClr val="4966AC"/>
            </a:solidFill>
          </a:ln>
        </p:spPr>
        <p:txBody>
          <a:bodyPr wrap="square" lIns="0" tIns="0" rIns="0" bIns="0" rtlCol="0"/>
          <a:lstStyle/>
          <a:p>
            <a:endParaRPr/>
          </a:p>
        </p:txBody>
      </p:sp>
      <p:sp>
        <p:nvSpPr>
          <p:cNvPr id="49" name="object 45"/>
          <p:cNvSpPr/>
          <p:nvPr/>
        </p:nvSpPr>
        <p:spPr>
          <a:xfrm>
            <a:off x="7200900" y="3189227"/>
            <a:ext cx="208915" cy="67310"/>
          </a:xfrm>
          <a:custGeom>
            <a:avLst/>
            <a:gdLst/>
            <a:ahLst/>
            <a:cxnLst/>
            <a:rect l="l" t="t" r="r" b="b"/>
            <a:pathLst>
              <a:path w="208915" h="67310">
                <a:moveTo>
                  <a:pt x="0" y="67182"/>
                </a:moveTo>
                <a:lnTo>
                  <a:pt x="208915" y="0"/>
                </a:lnTo>
              </a:path>
            </a:pathLst>
          </a:custGeom>
          <a:ln w="6096">
            <a:solidFill>
              <a:srgbClr val="4966AC"/>
            </a:solidFill>
          </a:ln>
        </p:spPr>
        <p:txBody>
          <a:bodyPr wrap="square" lIns="0" tIns="0" rIns="0" bIns="0" rtlCol="0"/>
          <a:lstStyle/>
          <a:p>
            <a:endParaRPr/>
          </a:p>
        </p:txBody>
      </p:sp>
      <p:sp>
        <p:nvSpPr>
          <p:cNvPr id="50" name="object 46"/>
          <p:cNvSpPr/>
          <p:nvPr/>
        </p:nvSpPr>
        <p:spPr>
          <a:xfrm>
            <a:off x="7200900" y="3140459"/>
            <a:ext cx="210820" cy="38100"/>
          </a:xfrm>
          <a:custGeom>
            <a:avLst/>
            <a:gdLst/>
            <a:ahLst/>
            <a:cxnLst/>
            <a:rect l="l" t="t" r="r" b="b"/>
            <a:pathLst>
              <a:path w="210820" h="38100">
                <a:moveTo>
                  <a:pt x="0" y="0"/>
                </a:moveTo>
                <a:lnTo>
                  <a:pt x="210311" y="37719"/>
                </a:lnTo>
              </a:path>
            </a:pathLst>
          </a:custGeom>
          <a:ln w="6096">
            <a:solidFill>
              <a:srgbClr val="4966AC"/>
            </a:solidFill>
          </a:ln>
        </p:spPr>
        <p:txBody>
          <a:bodyPr wrap="square" lIns="0" tIns="0" rIns="0" bIns="0" rtlCol="0"/>
          <a:lstStyle/>
          <a:p>
            <a:endParaRPr/>
          </a:p>
        </p:txBody>
      </p:sp>
      <p:sp>
        <p:nvSpPr>
          <p:cNvPr id="51" name="object 47"/>
          <p:cNvSpPr/>
          <p:nvPr/>
        </p:nvSpPr>
        <p:spPr>
          <a:xfrm>
            <a:off x="7028688" y="3184656"/>
            <a:ext cx="171450" cy="68580"/>
          </a:xfrm>
          <a:custGeom>
            <a:avLst/>
            <a:gdLst/>
            <a:ahLst/>
            <a:cxnLst/>
            <a:rect l="l" t="t" r="r" b="b"/>
            <a:pathLst>
              <a:path w="171450" h="68579">
                <a:moveTo>
                  <a:pt x="0" y="0"/>
                </a:moveTo>
                <a:lnTo>
                  <a:pt x="171322" y="68325"/>
                </a:lnTo>
              </a:path>
            </a:pathLst>
          </a:custGeom>
          <a:ln w="6096">
            <a:solidFill>
              <a:srgbClr val="4966AC"/>
            </a:solidFill>
          </a:ln>
        </p:spPr>
        <p:txBody>
          <a:bodyPr wrap="square" lIns="0" tIns="0" rIns="0" bIns="0" rtlCol="0"/>
          <a:lstStyle/>
          <a:p>
            <a:endParaRPr/>
          </a:p>
        </p:txBody>
      </p:sp>
      <p:sp>
        <p:nvSpPr>
          <p:cNvPr id="52" name="object 48"/>
          <p:cNvSpPr/>
          <p:nvPr/>
        </p:nvSpPr>
        <p:spPr>
          <a:xfrm>
            <a:off x="7313676" y="2559815"/>
            <a:ext cx="198755" cy="20320"/>
          </a:xfrm>
          <a:custGeom>
            <a:avLst/>
            <a:gdLst/>
            <a:ahLst/>
            <a:cxnLst/>
            <a:rect l="l" t="t" r="r" b="b"/>
            <a:pathLst>
              <a:path w="198754" h="20319">
                <a:moveTo>
                  <a:pt x="0" y="19938"/>
                </a:moveTo>
                <a:lnTo>
                  <a:pt x="198247" y="0"/>
                </a:lnTo>
              </a:path>
            </a:pathLst>
          </a:custGeom>
          <a:ln w="6096">
            <a:solidFill>
              <a:srgbClr val="4966AC"/>
            </a:solidFill>
          </a:ln>
        </p:spPr>
        <p:txBody>
          <a:bodyPr wrap="square" lIns="0" tIns="0" rIns="0" bIns="0" rtlCol="0"/>
          <a:lstStyle/>
          <a:p>
            <a:endParaRPr/>
          </a:p>
        </p:txBody>
      </p:sp>
      <p:sp>
        <p:nvSpPr>
          <p:cNvPr id="53" name="object 49"/>
          <p:cNvSpPr/>
          <p:nvPr/>
        </p:nvSpPr>
        <p:spPr>
          <a:xfrm>
            <a:off x="7528559" y="2559815"/>
            <a:ext cx="132080" cy="83820"/>
          </a:xfrm>
          <a:custGeom>
            <a:avLst/>
            <a:gdLst/>
            <a:ahLst/>
            <a:cxnLst/>
            <a:rect l="l" t="t" r="r" b="b"/>
            <a:pathLst>
              <a:path w="132079" h="83819">
                <a:moveTo>
                  <a:pt x="131953" y="83312"/>
                </a:moveTo>
                <a:lnTo>
                  <a:pt x="0" y="0"/>
                </a:lnTo>
              </a:path>
            </a:pathLst>
          </a:custGeom>
          <a:ln w="6096">
            <a:solidFill>
              <a:srgbClr val="4966AC"/>
            </a:solidFill>
          </a:ln>
        </p:spPr>
        <p:txBody>
          <a:bodyPr wrap="square" lIns="0" tIns="0" rIns="0" bIns="0" rtlCol="0"/>
          <a:lstStyle/>
          <a:p>
            <a:endParaRPr/>
          </a:p>
        </p:txBody>
      </p:sp>
      <p:sp>
        <p:nvSpPr>
          <p:cNvPr id="54" name="object 50"/>
          <p:cNvSpPr/>
          <p:nvPr/>
        </p:nvSpPr>
        <p:spPr>
          <a:xfrm>
            <a:off x="7648956" y="2940815"/>
            <a:ext cx="85725" cy="290195"/>
          </a:xfrm>
          <a:custGeom>
            <a:avLst/>
            <a:gdLst/>
            <a:ahLst/>
            <a:cxnLst/>
            <a:rect l="l" t="t" r="r" b="b"/>
            <a:pathLst>
              <a:path w="85725" h="290195">
                <a:moveTo>
                  <a:pt x="0" y="289813"/>
                </a:moveTo>
                <a:lnTo>
                  <a:pt x="85471" y="0"/>
                </a:lnTo>
              </a:path>
            </a:pathLst>
          </a:custGeom>
          <a:ln w="6095">
            <a:solidFill>
              <a:srgbClr val="4966AC"/>
            </a:solidFill>
          </a:ln>
        </p:spPr>
        <p:txBody>
          <a:bodyPr wrap="square" lIns="0" tIns="0" rIns="0" bIns="0" rtlCol="0"/>
          <a:lstStyle/>
          <a:p>
            <a:endParaRPr/>
          </a:p>
        </p:txBody>
      </p:sp>
      <p:sp>
        <p:nvSpPr>
          <p:cNvPr id="56" name="object 52"/>
          <p:cNvSpPr/>
          <p:nvPr/>
        </p:nvSpPr>
        <p:spPr>
          <a:xfrm>
            <a:off x="5410200" y="2552196"/>
            <a:ext cx="165735" cy="91440"/>
          </a:xfrm>
          <a:custGeom>
            <a:avLst/>
            <a:gdLst/>
            <a:ahLst/>
            <a:cxnLst/>
            <a:rect l="l" t="t" r="r" b="b"/>
            <a:pathLst>
              <a:path w="165735" h="91439">
                <a:moveTo>
                  <a:pt x="0" y="91440"/>
                </a:moveTo>
                <a:lnTo>
                  <a:pt x="165226" y="0"/>
                </a:lnTo>
              </a:path>
            </a:pathLst>
          </a:custGeom>
          <a:ln w="6096">
            <a:solidFill>
              <a:srgbClr val="4966AC"/>
            </a:solidFill>
          </a:ln>
        </p:spPr>
        <p:txBody>
          <a:bodyPr wrap="square" lIns="0" tIns="0" rIns="0" bIns="0" rtlCol="0"/>
          <a:lstStyle/>
          <a:p>
            <a:endParaRPr/>
          </a:p>
        </p:txBody>
      </p:sp>
      <p:sp>
        <p:nvSpPr>
          <p:cNvPr id="57" name="object 53"/>
          <p:cNvSpPr/>
          <p:nvPr/>
        </p:nvSpPr>
        <p:spPr>
          <a:xfrm>
            <a:off x="5458967" y="2693927"/>
            <a:ext cx="161925" cy="59055"/>
          </a:xfrm>
          <a:custGeom>
            <a:avLst/>
            <a:gdLst/>
            <a:ahLst/>
            <a:cxnLst/>
            <a:rect l="l" t="t" r="r" b="b"/>
            <a:pathLst>
              <a:path w="161925" h="59054">
                <a:moveTo>
                  <a:pt x="0" y="59054"/>
                </a:moveTo>
                <a:lnTo>
                  <a:pt x="161925" y="0"/>
                </a:lnTo>
              </a:path>
            </a:pathLst>
          </a:custGeom>
          <a:ln w="6096">
            <a:solidFill>
              <a:srgbClr val="4966AC"/>
            </a:solidFill>
          </a:ln>
        </p:spPr>
        <p:txBody>
          <a:bodyPr wrap="square" lIns="0" tIns="0" rIns="0" bIns="0" rtlCol="0"/>
          <a:lstStyle/>
          <a:p>
            <a:endParaRPr/>
          </a:p>
        </p:txBody>
      </p:sp>
      <p:sp>
        <p:nvSpPr>
          <p:cNvPr id="58" name="object 54"/>
          <p:cNvSpPr/>
          <p:nvPr/>
        </p:nvSpPr>
        <p:spPr>
          <a:xfrm>
            <a:off x="5347715" y="3013968"/>
            <a:ext cx="109855" cy="309245"/>
          </a:xfrm>
          <a:custGeom>
            <a:avLst/>
            <a:gdLst/>
            <a:ahLst/>
            <a:cxnLst/>
            <a:rect l="l" t="t" r="r" b="b"/>
            <a:pathLst>
              <a:path w="109854" h="309245">
                <a:moveTo>
                  <a:pt x="0" y="0"/>
                </a:moveTo>
                <a:lnTo>
                  <a:pt x="109474" y="309118"/>
                </a:lnTo>
              </a:path>
            </a:pathLst>
          </a:custGeom>
          <a:ln w="6096">
            <a:solidFill>
              <a:srgbClr val="4966AC"/>
            </a:solidFill>
          </a:ln>
        </p:spPr>
        <p:txBody>
          <a:bodyPr wrap="square" lIns="0" tIns="0" rIns="0" bIns="0" rtlCol="0"/>
          <a:lstStyle/>
          <a:p>
            <a:endParaRPr/>
          </a:p>
        </p:txBody>
      </p:sp>
      <p:sp>
        <p:nvSpPr>
          <p:cNvPr id="59" name="object 55"/>
          <p:cNvSpPr/>
          <p:nvPr/>
        </p:nvSpPr>
        <p:spPr>
          <a:xfrm>
            <a:off x="5449823" y="3323339"/>
            <a:ext cx="457834" cy="254635"/>
          </a:xfrm>
          <a:custGeom>
            <a:avLst/>
            <a:gdLst/>
            <a:ahLst/>
            <a:cxnLst/>
            <a:rect l="l" t="t" r="r" b="b"/>
            <a:pathLst>
              <a:path w="457835" h="254635">
                <a:moveTo>
                  <a:pt x="0" y="0"/>
                </a:moveTo>
                <a:lnTo>
                  <a:pt x="457708" y="254253"/>
                </a:lnTo>
              </a:path>
            </a:pathLst>
          </a:custGeom>
          <a:ln w="6096">
            <a:solidFill>
              <a:srgbClr val="4966AC"/>
            </a:solidFill>
          </a:ln>
        </p:spPr>
        <p:txBody>
          <a:bodyPr wrap="square" lIns="0" tIns="0" rIns="0" bIns="0" rtlCol="0"/>
          <a:lstStyle/>
          <a:p>
            <a:endParaRPr/>
          </a:p>
        </p:txBody>
      </p:sp>
      <p:sp>
        <p:nvSpPr>
          <p:cNvPr id="60" name="object 56"/>
          <p:cNvSpPr/>
          <p:nvPr/>
        </p:nvSpPr>
        <p:spPr>
          <a:xfrm>
            <a:off x="5903976" y="3289812"/>
            <a:ext cx="539115" cy="287655"/>
          </a:xfrm>
          <a:custGeom>
            <a:avLst/>
            <a:gdLst/>
            <a:ahLst/>
            <a:cxnLst/>
            <a:rect l="l" t="t" r="r" b="b"/>
            <a:pathLst>
              <a:path w="539114" h="287654">
                <a:moveTo>
                  <a:pt x="539114" y="0"/>
                </a:moveTo>
                <a:lnTo>
                  <a:pt x="0" y="287655"/>
                </a:lnTo>
              </a:path>
            </a:pathLst>
          </a:custGeom>
          <a:ln w="6096">
            <a:solidFill>
              <a:srgbClr val="4966AC"/>
            </a:solidFill>
          </a:ln>
        </p:spPr>
        <p:txBody>
          <a:bodyPr wrap="square" lIns="0" tIns="0" rIns="0" bIns="0" rtlCol="0"/>
          <a:lstStyle/>
          <a:p>
            <a:endParaRPr/>
          </a:p>
        </p:txBody>
      </p:sp>
      <p:sp>
        <p:nvSpPr>
          <p:cNvPr id="61" name="object 57"/>
          <p:cNvSpPr/>
          <p:nvPr/>
        </p:nvSpPr>
        <p:spPr>
          <a:xfrm>
            <a:off x="5580888" y="2552196"/>
            <a:ext cx="139065" cy="17145"/>
          </a:xfrm>
          <a:custGeom>
            <a:avLst/>
            <a:gdLst/>
            <a:ahLst/>
            <a:cxnLst/>
            <a:rect l="l" t="t" r="r" b="b"/>
            <a:pathLst>
              <a:path w="139064" h="17144">
                <a:moveTo>
                  <a:pt x="0" y="0"/>
                </a:moveTo>
                <a:lnTo>
                  <a:pt x="138684" y="17145"/>
                </a:lnTo>
              </a:path>
            </a:pathLst>
          </a:custGeom>
          <a:ln w="6096">
            <a:solidFill>
              <a:srgbClr val="4966AC"/>
            </a:solidFill>
          </a:ln>
        </p:spPr>
        <p:txBody>
          <a:bodyPr wrap="square" lIns="0" tIns="0" rIns="0" bIns="0" rtlCol="0"/>
          <a:lstStyle/>
          <a:p>
            <a:endParaRPr/>
          </a:p>
        </p:txBody>
      </p:sp>
      <p:sp>
        <p:nvSpPr>
          <p:cNvPr id="62" name="object 58"/>
          <p:cNvSpPr/>
          <p:nvPr/>
        </p:nvSpPr>
        <p:spPr>
          <a:xfrm>
            <a:off x="5457444" y="2751839"/>
            <a:ext cx="144780" cy="45720"/>
          </a:xfrm>
          <a:custGeom>
            <a:avLst/>
            <a:gdLst/>
            <a:ahLst/>
            <a:cxnLst/>
            <a:rect l="l" t="t" r="r" b="b"/>
            <a:pathLst>
              <a:path w="144779" h="45720">
                <a:moveTo>
                  <a:pt x="0" y="0"/>
                </a:moveTo>
                <a:lnTo>
                  <a:pt x="144779" y="45719"/>
                </a:lnTo>
              </a:path>
            </a:pathLst>
          </a:custGeom>
          <a:ln w="6096">
            <a:solidFill>
              <a:srgbClr val="4966AC"/>
            </a:solidFill>
          </a:ln>
        </p:spPr>
        <p:txBody>
          <a:bodyPr wrap="square" lIns="0" tIns="0" rIns="0" bIns="0" rtlCol="0"/>
          <a:lstStyle/>
          <a:p>
            <a:endParaRPr/>
          </a:p>
        </p:txBody>
      </p:sp>
      <p:sp>
        <p:nvSpPr>
          <p:cNvPr id="63" name="object 59"/>
          <p:cNvSpPr/>
          <p:nvPr/>
        </p:nvSpPr>
        <p:spPr>
          <a:xfrm>
            <a:off x="5602223" y="2773175"/>
            <a:ext cx="139065" cy="29845"/>
          </a:xfrm>
          <a:custGeom>
            <a:avLst/>
            <a:gdLst/>
            <a:ahLst/>
            <a:cxnLst/>
            <a:rect l="l" t="t" r="r" b="b"/>
            <a:pathLst>
              <a:path w="139064" h="29845">
                <a:moveTo>
                  <a:pt x="0" y="29590"/>
                </a:moveTo>
                <a:lnTo>
                  <a:pt x="139064" y="0"/>
                </a:lnTo>
              </a:path>
            </a:pathLst>
          </a:custGeom>
          <a:ln w="6096">
            <a:solidFill>
              <a:srgbClr val="4966AC"/>
            </a:solidFill>
          </a:ln>
        </p:spPr>
        <p:txBody>
          <a:bodyPr wrap="square" lIns="0" tIns="0" rIns="0" bIns="0" rtlCol="0"/>
          <a:lstStyle/>
          <a:p>
            <a:endParaRPr/>
          </a:p>
        </p:txBody>
      </p:sp>
      <p:sp>
        <p:nvSpPr>
          <p:cNvPr id="64" name="object 60"/>
          <p:cNvSpPr/>
          <p:nvPr/>
        </p:nvSpPr>
        <p:spPr>
          <a:xfrm>
            <a:off x="5629655" y="2692404"/>
            <a:ext cx="115570" cy="69215"/>
          </a:xfrm>
          <a:custGeom>
            <a:avLst/>
            <a:gdLst/>
            <a:ahLst/>
            <a:cxnLst/>
            <a:rect l="l" t="t" r="r" b="b"/>
            <a:pathLst>
              <a:path w="115570" h="69214">
                <a:moveTo>
                  <a:pt x="0" y="0"/>
                </a:moveTo>
                <a:lnTo>
                  <a:pt x="115316" y="69214"/>
                </a:lnTo>
              </a:path>
            </a:pathLst>
          </a:custGeom>
          <a:ln w="6096">
            <a:solidFill>
              <a:srgbClr val="4966AC"/>
            </a:solidFill>
          </a:ln>
        </p:spPr>
        <p:txBody>
          <a:bodyPr wrap="square" lIns="0" tIns="0" rIns="0" bIns="0" rtlCol="0"/>
          <a:lstStyle/>
          <a:p>
            <a:endParaRPr/>
          </a:p>
        </p:txBody>
      </p:sp>
      <p:sp>
        <p:nvSpPr>
          <p:cNvPr id="65" name="object 61"/>
          <p:cNvSpPr/>
          <p:nvPr/>
        </p:nvSpPr>
        <p:spPr>
          <a:xfrm>
            <a:off x="6193535" y="2736599"/>
            <a:ext cx="156845" cy="43180"/>
          </a:xfrm>
          <a:custGeom>
            <a:avLst/>
            <a:gdLst/>
            <a:ahLst/>
            <a:cxnLst/>
            <a:rect l="l" t="t" r="r" b="b"/>
            <a:pathLst>
              <a:path w="156845" h="43179">
                <a:moveTo>
                  <a:pt x="0" y="42925"/>
                </a:moveTo>
                <a:lnTo>
                  <a:pt x="156337" y="0"/>
                </a:lnTo>
              </a:path>
            </a:pathLst>
          </a:custGeom>
          <a:ln w="6096">
            <a:solidFill>
              <a:srgbClr val="4966AC"/>
            </a:solidFill>
          </a:ln>
        </p:spPr>
        <p:txBody>
          <a:bodyPr wrap="square" lIns="0" tIns="0" rIns="0" bIns="0" rtlCol="0"/>
          <a:lstStyle/>
          <a:p>
            <a:endParaRPr/>
          </a:p>
        </p:txBody>
      </p:sp>
      <p:sp>
        <p:nvSpPr>
          <p:cNvPr id="66" name="object 62"/>
          <p:cNvSpPr/>
          <p:nvPr/>
        </p:nvSpPr>
        <p:spPr>
          <a:xfrm>
            <a:off x="6059423" y="2680211"/>
            <a:ext cx="123825" cy="85090"/>
          </a:xfrm>
          <a:custGeom>
            <a:avLst/>
            <a:gdLst/>
            <a:ahLst/>
            <a:cxnLst/>
            <a:rect l="l" t="t" r="r" b="b"/>
            <a:pathLst>
              <a:path w="123825" h="85089">
                <a:moveTo>
                  <a:pt x="0" y="84581"/>
                </a:moveTo>
                <a:lnTo>
                  <a:pt x="123571" y="0"/>
                </a:lnTo>
              </a:path>
            </a:pathLst>
          </a:custGeom>
          <a:ln w="6096">
            <a:solidFill>
              <a:srgbClr val="4966AC"/>
            </a:solidFill>
          </a:ln>
        </p:spPr>
        <p:txBody>
          <a:bodyPr wrap="square" lIns="0" tIns="0" rIns="0" bIns="0" rtlCol="0"/>
          <a:lstStyle/>
          <a:p>
            <a:endParaRPr/>
          </a:p>
        </p:txBody>
      </p:sp>
      <p:sp>
        <p:nvSpPr>
          <p:cNvPr id="67" name="object 63"/>
          <p:cNvSpPr/>
          <p:nvPr/>
        </p:nvSpPr>
        <p:spPr>
          <a:xfrm>
            <a:off x="6054852" y="2764032"/>
            <a:ext cx="144145" cy="17780"/>
          </a:xfrm>
          <a:custGeom>
            <a:avLst/>
            <a:gdLst/>
            <a:ahLst/>
            <a:cxnLst/>
            <a:rect l="l" t="t" r="r" b="b"/>
            <a:pathLst>
              <a:path w="144145" h="17779">
                <a:moveTo>
                  <a:pt x="144018" y="17399"/>
                </a:moveTo>
                <a:lnTo>
                  <a:pt x="0" y="0"/>
                </a:lnTo>
              </a:path>
            </a:pathLst>
          </a:custGeom>
          <a:ln w="6096">
            <a:solidFill>
              <a:srgbClr val="4966AC"/>
            </a:solidFill>
          </a:ln>
        </p:spPr>
        <p:txBody>
          <a:bodyPr wrap="square" lIns="0" tIns="0" rIns="0" bIns="0" rtlCol="0"/>
          <a:lstStyle/>
          <a:p>
            <a:endParaRPr/>
          </a:p>
        </p:txBody>
      </p:sp>
      <p:sp>
        <p:nvSpPr>
          <p:cNvPr id="68" name="object 64"/>
          <p:cNvSpPr/>
          <p:nvPr/>
        </p:nvSpPr>
        <p:spPr>
          <a:xfrm>
            <a:off x="6173723" y="2680211"/>
            <a:ext cx="175895" cy="60325"/>
          </a:xfrm>
          <a:custGeom>
            <a:avLst/>
            <a:gdLst/>
            <a:ahLst/>
            <a:cxnLst/>
            <a:rect l="l" t="t" r="r" b="b"/>
            <a:pathLst>
              <a:path w="175895" h="60325">
                <a:moveTo>
                  <a:pt x="175640" y="59816"/>
                </a:moveTo>
                <a:lnTo>
                  <a:pt x="0" y="0"/>
                </a:lnTo>
              </a:path>
            </a:pathLst>
          </a:custGeom>
          <a:ln w="6096">
            <a:solidFill>
              <a:srgbClr val="4966AC"/>
            </a:solidFill>
          </a:ln>
        </p:spPr>
        <p:txBody>
          <a:bodyPr wrap="square" lIns="0" tIns="0" rIns="0" bIns="0" rtlCol="0"/>
          <a:lstStyle/>
          <a:p>
            <a:endParaRPr/>
          </a:p>
        </p:txBody>
      </p:sp>
      <p:sp>
        <p:nvSpPr>
          <p:cNvPr id="69" name="object 65"/>
          <p:cNvSpPr/>
          <p:nvPr/>
        </p:nvSpPr>
        <p:spPr>
          <a:xfrm>
            <a:off x="5684520" y="3003300"/>
            <a:ext cx="188595" cy="52705"/>
          </a:xfrm>
          <a:custGeom>
            <a:avLst/>
            <a:gdLst/>
            <a:ahLst/>
            <a:cxnLst/>
            <a:rect l="l" t="t" r="r" b="b"/>
            <a:pathLst>
              <a:path w="188595" h="52704">
                <a:moveTo>
                  <a:pt x="0" y="52324"/>
                </a:moveTo>
                <a:lnTo>
                  <a:pt x="188213" y="0"/>
                </a:lnTo>
              </a:path>
            </a:pathLst>
          </a:custGeom>
          <a:ln w="6096">
            <a:solidFill>
              <a:srgbClr val="4966AC"/>
            </a:solidFill>
          </a:ln>
        </p:spPr>
        <p:txBody>
          <a:bodyPr wrap="square" lIns="0" tIns="0" rIns="0" bIns="0" rtlCol="0"/>
          <a:lstStyle/>
          <a:p>
            <a:endParaRPr/>
          </a:p>
        </p:txBody>
      </p:sp>
      <p:sp>
        <p:nvSpPr>
          <p:cNvPr id="70" name="object 66"/>
          <p:cNvSpPr/>
          <p:nvPr/>
        </p:nvSpPr>
        <p:spPr>
          <a:xfrm>
            <a:off x="5881115" y="3003300"/>
            <a:ext cx="213360" cy="35560"/>
          </a:xfrm>
          <a:custGeom>
            <a:avLst/>
            <a:gdLst/>
            <a:ahLst/>
            <a:cxnLst/>
            <a:rect l="l" t="t" r="r" b="b"/>
            <a:pathLst>
              <a:path w="213360" h="35560">
                <a:moveTo>
                  <a:pt x="0" y="0"/>
                </a:moveTo>
                <a:lnTo>
                  <a:pt x="212979" y="35559"/>
                </a:lnTo>
              </a:path>
            </a:pathLst>
          </a:custGeom>
          <a:ln w="6096">
            <a:solidFill>
              <a:srgbClr val="4966AC"/>
            </a:solidFill>
          </a:ln>
        </p:spPr>
        <p:txBody>
          <a:bodyPr wrap="square" lIns="0" tIns="0" rIns="0" bIns="0" rtlCol="0"/>
          <a:lstStyle/>
          <a:p>
            <a:endParaRPr/>
          </a:p>
        </p:txBody>
      </p:sp>
      <p:sp>
        <p:nvSpPr>
          <p:cNvPr id="71" name="object 67"/>
          <p:cNvSpPr/>
          <p:nvPr/>
        </p:nvSpPr>
        <p:spPr>
          <a:xfrm>
            <a:off x="5696711" y="3216659"/>
            <a:ext cx="180340" cy="59690"/>
          </a:xfrm>
          <a:custGeom>
            <a:avLst/>
            <a:gdLst/>
            <a:ahLst/>
            <a:cxnLst/>
            <a:rect l="l" t="t" r="r" b="b"/>
            <a:pathLst>
              <a:path w="180339" h="59689">
                <a:moveTo>
                  <a:pt x="0" y="59309"/>
                </a:moveTo>
                <a:lnTo>
                  <a:pt x="179832" y="0"/>
                </a:lnTo>
              </a:path>
            </a:pathLst>
          </a:custGeom>
          <a:ln w="6096">
            <a:solidFill>
              <a:srgbClr val="4966AC"/>
            </a:solidFill>
          </a:ln>
        </p:spPr>
        <p:txBody>
          <a:bodyPr wrap="square" lIns="0" tIns="0" rIns="0" bIns="0" rtlCol="0"/>
          <a:lstStyle/>
          <a:p>
            <a:endParaRPr/>
          </a:p>
        </p:txBody>
      </p:sp>
      <p:sp>
        <p:nvSpPr>
          <p:cNvPr id="72" name="object 68"/>
          <p:cNvSpPr/>
          <p:nvPr/>
        </p:nvSpPr>
        <p:spPr>
          <a:xfrm>
            <a:off x="5884164" y="3257807"/>
            <a:ext cx="233045" cy="82550"/>
          </a:xfrm>
          <a:custGeom>
            <a:avLst/>
            <a:gdLst/>
            <a:ahLst/>
            <a:cxnLst/>
            <a:rect l="l" t="t" r="r" b="b"/>
            <a:pathLst>
              <a:path w="233045" h="82550">
                <a:moveTo>
                  <a:pt x="0" y="82423"/>
                </a:moveTo>
                <a:lnTo>
                  <a:pt x="232790" y="0"/>
                </a:lnTo>
              </a:path>
            </a:pathLst>
          </a:custGeom>
          <a:ln w="6096">
            <a:solidFill>
              <a:srgbClr val="4966AC"/>
            </a:solidFill>
          </a:ln>
        </p:spPr>
        <p:txBody>
          <a:bodyPr wrap="square" lIns="0" tIns="0" rIns="0" bIns="0" rtlCol="0"/>
          <a:lstStyle/>
          <a:p>
            <a:endParaRPr/>
          </a:p>
        </p:txBody>
      </p:sp>
      <p:sp>
        <p:nvSpPr>
          <p:cNvPr id="73" name="object 69"/>
          <p:cNvSpPr/>
          <p:nvPr/>
        </p:nvSpPr>
        <p:spPr>
          <a:xfrm>
            <a:off x="5878067" y="3221232"/>
            <a:ext cx="246379" cy="33655"/>
          </a:xfrm>
          <a:custGeom>
            <a:avLst/>
            <a:gdLst/>
            <a:ahLst/>
            <a:cxnLst/>
            <a:rect l="l" t="t" r="r" b="b"/>
            <a:pathLst>
              <a:path w="246379" h="33654">
                <a:moveTo>
                  <a:pt x="0" y="0"/>
                </a:moveTo>
                <a:lnTo>
                  <a:pt x="245999" y="33274"/>
                </a:lnTo>
              </a:path>
            </a:pathLst>
          </a:custGeom>
          <a:ln w="6095">
            <a:solidFill>
              <a:srgbClr val="4966AC"/>
            </a:solidFill>
          </a:ln>
        </p:spPr>
        <p:txBody>
          <a:bodyPr wrap="square" lIns="0" tIns="0" rIns="0" bIns="0" rtlCol="0"/>
          <a:lstStyle/>
          <a:p>
            <a:endParaRPr/>
          </a:p>
        </p:txBody>
      </p:sp>
      <p:sp>
        <p:nvSpPr>
          <p:cNvPr id="74" name="object 70"/>
          <p:cNvSpPr/>
          <p:nvPr/>
        </p:nvSpPr>
        <p:spPr>
          <a:xfrm>
            <a:off x="5686044" y="3280668"/>
            <a:ext cx="185420" cy="59055"/>
          </a:xfrm>
          <a:custGeom>
            <a:avLst/>
            <a:gdLst/>
            <a:ahLst/>
            <a:cxnLst/>
            <a:rect l="l" t="t" r="r" b="b"/>
            <a:pathLst>
              <a:path w="185420" h="59054">
                <a:moveTo>
                  <a:pt x="0" y="0"/>
                </a:moveTo>
                <a:lnTo>
                  <a:pt x="185165" y="58547"/>
                </a:lnTo>
              </a:path>
            </a:pathLst>
          </a:custGeom>
          <a:ln w="6096">
            <a:solidFill>
              <a:srgbClr val="4966AC"/>
            </a:solidFill>
          </a:ln>
        </p:spPr>
        <p:txBody>
          <a:bodyPr wrap="square" lIns="0" tIns="0" rIns="0" bIns="0" rtlCol="0"/>
          <a:lstStyle/>
          <a:p>
            <a:endParaRPr/>
          </a:p>
        </p:txBody>
      </p:sp>
      <p:sp>
        <p:nvSpPr>
          <p:cNvPr id="75" name="object 71"/>
          <p:cNvSpPr/>
          <p:nvPr/>
        </p:nvSpPr>
        <p:spPr>
          <a:xfrm>
            <a:off x="6010655" y="2538480"/>
            <a:ext cx="243840" cy="32384"/>
          </a:xfrm>
          <a:custGeom>
            <a:avLst/>
            <a:gdLst/>
            <a:ahLst/>
            <a:cxnLst/>
            <a:rect l="l" t="t" r="r" b="b"/>
            <a:pathLst>
              <a:path w="243839" h="32385">
                <a:moveTo>
                  <a:pt x="0" y="32385"/>
                </a:moveTo>
                <a:lnTo>
                  <a:pt x="243840" y="0"/>
                </a:lnTo>
              </a:path>
            </a:pathLst>
          </a:custGeom>
          <a:ln w="6096">
            <a:solidFill>
              <a:srgbClr val="4966AC"/>
            </a:solidFill>
          </a:ln>
        </p:spPr>
        <p:txBody>
          <a:bodyPr wrap="square" lIns="0" tIns="0" rIns="0" bIns="0" rtlCol="0"/>
          <a:lstStyle/>
          <a:p>
            <a:endParaRPr/>
          </a:p>
        </p:txBody>
      </p:sp>
      <p:sp>
        <p:nvSpPr>
          <p:cNvPr id="76" name="object 72"/>
          <p:cNvSpPr/>
          <p:nvPr/>
        </p:nvSpPr>
        <p:spPr>
          <a:xfrm>
            <a:off x="6254496" y="2532383"/>
            <a:ext cx="172720" cy="91440"/>
          </a:xfrm>
          <a:custGeom>
            <a:avLst/>
            <a:gdLst/>
            <a:ahLst/>
            <a:cxnLst/>
            <a:rect l="l" t="t" r="r" b="b"/>
            <a:pathLst>
              <a:path w="172720" h="91439">
                <a:moveTo>
                  <a:pt x="172212" y="91186"/>
                </a:moveTo>
                <a:lnTo>
                  <a:pt x="0" y="0"/>
                </a:lnTo>
              </a:path>
            </a:pathLst>
          </a:custGeom>
          <a:ln w="6096">
            <a:solidFill>
              <a:srgbClr val="4966AC"/>
            </a:solidFill>
          </a:ln>
        </p:spPr>
        <p:txBody>
          <a:bodyPr wrap="square" lIns="0" tIns="0" rIns="0" bIns="0" rtlCol="0"/>
          <a:lstStyle/>
          <a:p>
            <a:endParaRPr/>
          </a:p>
        </p:txBody>
      </p:sp>
      <p:sp>
        <p:nvSpPr>
          <p:cNvPr id="77" name="object 73"/>
          <p:cNvSpPr/>
          <p:nvPr/>
        </p:nvSpPr>
        <p:spPr>
          <a:xfrm>
            <a:off x="6444996" y="2968248"/>
            <a:ext cx="103505" cy="320675"/>
          </a:xfrm>
          <a:custGeom>
            <a:avLst/>
            <a:gdLst/>
            <a:ahLst/>
            <a:cxnLst/>
            <a:rect l="l" t="t" r="r" b="b"/>
            <a:pathLst>
              <a:path w="103504" h="320675">
                <a:moveTo>
                  <a:pt x="0" y="320674"/>
                </a:moveTo>
                <a:lnTo>
                  <a:pt x="103124" y="0"/>
                </a:lnTo>
              </a:path>
            </a:pathLst>
          </a:custGeom>
          <a:ln w="6096">
            <a:solidFill>
              <a:srgbClr val="4966AC"/>
            </a:solidFill>
          </a:ln>
        </p:spPr>
        <p:txBody>
          <a:bodyPr wrap="square" lIns="0" tIns="0" rIns="0" bIns="0" rtlCol="0"/>
          <a:lstStyle/>
          <a:p>
            <a:endParaRPr/>
          </a:p>
        </p:txBody>
      </p:sp>
      <p:sp>
        <p:nvSpPr>
          <p:cNvPr id="80" name="object 76"/>
          <p:cNvSpPr/>
          <p:nvPr/>
        </p:nvSpPr>
        <p:spPr>
          <a:xfrm>
            <a:off x="5411723" y="4049342"/>
            <a:ext cx="150495" cy="81915"/>
          </a:xfrm>
          <a:custGeom>
            <a:avLst/>
            <a:gdLst/>
            <a:ahLst/>
            <a:cxnLst/>
            <a:rect l="l" t="t" r="r" b="b"/>
            <a:pathLst>
              <a:path w="150495" h="81914">
                <a:moveTo>
                  <a:pt x="0" y="81406"/>
                </a:moveTo>
                <a:lnTo>
                  <a:pt x="150240" y="0"/>
                </a:lnTo>
              </a:path>
            </a:pathLst>
          </a:custGeom>
          <a:ln w="6095">
            <a:solidFill>
              <a:srgbClr val="4966AC"/>
            </a:solidFill>
          </a:ln>
        </p:spPr>
        <p:txBody>
          <a:bodyPr wrap="square" lIns="0" tIns="0" rIns="0" bIns="0" rtlCol="0"/>
          <a:lstStyle/>
          <a:p>
            <a:endParaRPr/>
          </a:p>
        </p:txBody>
      </p:sp>
      <p:sp>
        <p:nvSpPr>
          <p:cNvPr id="81" name="object 77"/>
          <p:cNvSpPr/>
          <p:nvPr/>
        </p:nvSpPr>
        <p:spPr>
          <a:xfrm>
            <a:off x="5452871" y="4163642"/>
            <a:ext cx="147320" cy="52705"/>
          </a:xfrm>
          <a:custGeom>
            <a:avLst/>
            <a:gdLst/>
            <a:ahLst/>
            <a:cxnLst/>
            <a:rect l="l" t="t" r="r" b="b"/>
            <a:pathLst>
              <a:path w="147320" h="52704">
                <a:moveTo>
                  <a:pt x="0" y="52577"/>
                </a:moveTo>
                <a:lnTo>
                  <a:pt x="147319" y="0"/>
                </a:lnTo>
              </a:path>
            </a:pathLst>
          </a:custGeom>
          <a:ln w="6096">
            <a:solidFill>
              <a:srgbClr val="4966AC"/>
            </a:solidFill>
          </a:ln>
        </p:spPr>
        <p:txBody>
          <a:bodyPr wrap="square" lIns="0" tIns="0" rIns="0" bIns="0" rtlCol="0"/>
          <a:lstStyle/>
          <a:p>
            <a:endParaRPr/>
          </a:p>
        </p:txBody>
      </p:sp>
      <p:sp>
        <p:nvSpPr>
          <p:cNvPr id="82" name="object 78"/>
          <p:cNvSpPr/>
          <p:nvPr/>
        </p:nvSpPr>
        <p:spPr>
          <a:xfrm>
            <a:off x="5330952" y="4427295"/>
            <a:ext cx="92710" cy="285115"/>
          </a:xfrm>
          <a:custGeom>
            <a:avLst/>
            <a:gdLst/>
            <a:ahLst/>
            <a:cxnLst/>
            <a:rect l="l" t="t" r="r" b="b"/>
            <a:pathLst>
              <a:path w="92710" h="285114">
                <a:moveTo>
                  <a:pt x="0" y="0"/>
                </a:moveTo>
                <a:lnTo>
                  <a:pt x="92201" y="284606"/>
                </a:lnTo>
              </a:path>
            </a:pathLst>
          </a:custGeom>
          <a:ln w="6096">
            <a:solidFill>
              <a:srgbClr val="4966AC"/>
            </a:solidFill>
          </a:ln>
        </p:spPr>
        <p:txBody>
          <a:bodyPr wrap="square" lIns="0" tIns="0" rIns="0" bIns="0" rtlCol="0"/>
          <a:lstStyle/>
          <a:p>
            <a:endParaRPr/>
          </a:p>
        </p:txBody>
      </p:sp>
      <p:sp>
        <p:nvSpPr>
          <p:cNvPr id="83" name="object 79"/>
          <p:cNvSpPr/>
          <p:nvPr/>
        </p:nvSpPr>
        <p:spPr>
          <a:xfrm>
            <a:off x="5430011" y="4716854"/>
            <a:ext cx="422909" cy="280035"/>
          </a:xfrm>
          <a:custGeom>
            <a:avLst/>
            <a:gdLst/>
            <a:ahLst/>
            <a:cxnLst/>
            <a:rect l="l" t="t" r="r" b="b"/>
            <a:pathLst>
              <a:path w="422910" h="280035">
                <a:moveTo>
                  <a:pt x="0" y="0"/>
                </a:moveTo>
                <a:lnTo>
                  <a:pt x="422783" y="280034"/>
                </a:lnTo>
              </a:path>
            </a:pathLst>
          </a:custGeom>
          <a:ln w="6096">
            <a:solidFill>
              <a:srgbClr val="4966AC"/>
            </a:solidFill>
          </a:ln>
        </p:spPr>
        <p:txBody>
          <a:bodyPr wrap="square" lIns="0" tIns="0" rIns="0" bIns="0" rtlCol="0"/>
          <a:lstStyle/>
          <a:p>
            <a:endParaRPr/>
          </a:p>
        </p:txBody>
      </p:sp>
      <p:sp>
        <p:nvSpPr>
          <p:cNvPr id="84" name="object 80"/>
          <p:cNvSpPr/>
          <p:nvPr/>
        </p:nvSpPr>
        <p:spPr>
          <a:xfrm>
            <a:off x="5856732" y="4697042"/>
            <a:ext cx="436245" cy="302895"/>
          </a:xfrm>
          <a:custGeom>
            <a:avLst/>
            <a:gdLst/>
            <a:ahLst/>
            <a:cxnLst/>
            <a:rect l="l" t="t" r="r" b="b"/>
            <a:pathLst>
              <a:path w="436245" h="302895">
                <a:moveTo>
                  <a:pt x="436244" y="0"/>
                </a:moveTo>
                <a:lnTo>
                  <a:pt x="0" y="302894"/>
                </a:lnTo>
              </a:path>
            </a:pathLst>
          </a:custGeom>
          <a:ln w="6096">
            <a:solidFill>
              <a:srgbClr val="4966AC"/>
            </a:solidFill>
          </a:ln>
        </p:spPr>
        <p:txBody>
          <a:bodyPr wrap="square" lIns="0" tIns="0" rIns="0" bIns="0" rtlCol="0"/>
          <a:lstStyle/>
          <a:p>
            <a:endParaRPr/>
          </a:p>
        </p:txBody>
      </p:sp>
      <p:sp>
        <p:nvSpPr>
          <p:cNvPr id="85" name="object 81"/>
          <p:cNvSpPr/>
          <p:nvPr/>
        </p:nvSpPr>
        <p:spPr>
          <a:xfrm>
            <a:off x="5562600" y="4055439"/>
            <a:ext cx="136525" cy="27305"/>
          </a:xfrm>
          <a:custGeom>
            <a:avLst/>
            <a:gdLst/>
            <a:ahLst/>
            <a:cxnLst/>
            <a:rect l="l" t="t" r="r" b="b"/>
            <a:pathLst>
              <a:path w="136525" h="27304">
                <a:moveTo>
                  <a:pt x="0" y="0"/>
                </a:moveTo>
                <a:lnTo>
                  <a:pt x="136016" y="26924"/>
                </a:lnTo>
              </a:path>
            </a:pathLst>
          </a:custGeom>
          <a:ln w="6096">
            <a:solidFill>
              <a:srgbClr val="4966AC"/>
            </a:solidFill>
          </a:ln>
        </p:spPr>
        <p:txBody>
          <a:bodyPr wrap="square" lIns="0" tIns="0" rIns="0" bIns="0" rtlCol="0"/>
          <a:lstStyle/>
          <a:p>
            <a:endParaRPr/>
          </a:p>
        </p:txBody>
      </p:sp>
      <p:sp>
        <p:nvSpPr>
          <p:cNvPr id="86" name="object 82"/>
          <p:cNvSpPr/>
          <p:nvPr/>
        </p:nvSpPr>
        <p:spPr>
          <a:xfrm>
            <a:off x="5455920" y="4215459"/>
            <a:ext cx="135255" cy="20320"/>
          </a:xfrm>
          <a:custGeom>
            <a:avLst/>
            <a:gdLst/>
            <a:ahLst/>
            <a:cxnLst/>
            <a:rect l="l" t="t" r="r" b="b"/>
            <a:pathLst>
              <a:path w="135254" h="20320">
                <a:moveTo>
                  <a:pt x="0" y="0"/>
                </a:moveTo>
                <a:lnTo>
                  <a:pt x="134874" y="20320"/>
                </a:lnTo>
              </a:path>
            </a:pathLst>
          </a:custGeom>
          <a:ln w="6096">
            <a:solidFill>
              <a:srgbClr val="4966AC"/>
            </a:solidFill>
          </a:ln>
        </p:spPr>
        <p:txBody>
          <a:bodyPr wrap="square" lIns="0" tIns="0" rIns="0" bIns="0" rtlCol="0"/>
          <a:lstStyle/>
          <a:p>
            <a:endParaRPr/>
          </a:p>
        </p:txBody>
      </p:sp>
      <p:sp>
        <p:nvSpPr>
          <p:cNvPr id="87" name="object 83"/>
          <p:cNvSpPr/>
          <p:nvPr/>
        </p:nvSpPr>
        <p:spPr>
          <a:xfrm>
            <a:off x="5593079" y="4230698"/>
            <a:ext cx="126364" cy="5715"/>
          </a:xfrm>
          <a:custGeom>
            <a:avLst/>
            <a:gdLst/>
            <a:ahLst/>
            <a:cxnLst/>
            <a:rect l="l" t="t" r="r" b="b"/>
            <a:pathLst>
              <a:path w="126364" h="5714">
                <a:moveTo>
                  <a:pt x="0" y="5587"/>
                </a:moveTo>
                <a:lnTo>
                  <a:pt x="126365" y="0"/>
                </a:lnTo>
              </a:path>
            </a:pathLst>
          </a:custGeom>
          <a:ln w="6096">
            <a:solidFill>
              <a:srgbClr val="4966AC"/>
            </a:solidFill>
          </a:ln>
        </p:spPr>
        <p:txBody>
          <a:bodyPr wrap="square" lIns="0" tIns="0" rIns="0" bIns="0" rtlCol="0"/>
          <a:lstStyle/>
          <a:p>
            <a:endParaRPr/>
          </a:p>
        </p:txBody>
      </p:sp>
      <p:sp>
        <p:nvSpPr>
          <p:cNvPr id="88" name="object 84"/>
          <p:cNvSpPr/>
          <p:nvPr/>
        </p:nvSpPr>
        <p:spPr>
          <a:xfrm>
            <a:off x="5603747" y="4169739"/>
            <a:ext cx="105410" cy="61594"/>
          </a:xfrm>
          <a:custGeom>
            <a:avLst/>
            <a:gdLst/>
            <a:ahLst/>
            <a:cxnLst/>
            <a:rect l="l" t="t" r="r" b="b"/>
            <a:pathLst>
              <a:path w="105410" h="61595">
                <a:moveTo>
                  <a:pt x="0" y="0"/>
                </a:moveTo>
                <a:lnTo>
                  <a:pt x="104901" y="61595"/>
                </a:lnTo>
              </a:path>
            </a:pathLst>
          </a:custGeom>
          <a:ln w="6095">
            <a:solidFill>
              <a:srgbClr val="4966AC"/>
            </a:solidFill>
          </a:ln>
        </p:spPr>
        <p:txBody>
          <a:bodyPr wrap="square" lIns="0" tIns="0" rIns="0" bIns="0" rtlCol="0"/>
          <a:lstStyle/>
          <a:p>
            <a:endParaRPr/>
          </a:p>
        </p:txBody>
      </p:sp>
      <p:sp>
        <p:nvSpPr>
          <p:cNvPr id="89" name="object 85"/>
          <p:cNvSpPr/>
          <p:nvPr/>
        </p:nvSpPr>
        <p:spPr>
          <a:xfrm>
            <a:off x="6103620" y="4224602"/>
            <a:ext cx="142240" cy="12700"/>
          </a:xfrm>
          <a:custGeom>
            <a:avLst/>
            <a:gdLst/>
            <a:ahLst/>
            <a:cxnLst/>
            <a:rect l="l" t="t" r="r" b="b"/>
            <a:pathLst>
              <a:path w="142239" h="12700">
                <a:moveTo>
                  <a:pt x="0" y="12318"/>
                </a:moveTo>
                <a:lnTo>
                  <a:pt x="142239" y="0"/>
                </a:lnTo>
              </a:path>
            </a:pathLst>
          </a:custGeom>
          <a:ln w="6095">
            <a:solidFill>
              <a:srgbClr val="4966AC"/>
            </a:solidFill>
          </a:ln>
        </p:spPr>
        <p:txBody>
          <a:bodyPr wrap="square" lIns="0" tIns="0" rIns="0" bIns="0" rtlCol="0"/>
          <a:lstStyle/>
          <a:p>
            <a:endParaRPr/>
          </a:p>
        </p:txBody>
      </p:sp>
      <p:sp>
        <p:nvSpPr>
          <p:cNvPr id="90" name="object 86"/>
          <p:cNvSpPr/>
          <p:nvPr/>
        </p:nvSpPr>
        <p:spPr>
          <a:xfrm>
            <a:off x="5974079" y="4165166"/>
            <a:ext cx="112395" cy="75565"/>
          </a:xfrm>
          <a:custGeom>
            <a:avLst/>
            <a:gdLst/>
            <a:ahLst/>
            <a:cxnLst/>
            <a:rect l="l" t="t" r="r" b="b"/>
            <a:pathLst>
              <a:path w="112395" h="75564">
                <a:moveTo>
                  <a:pt x="0" y="75311"/>
                </a:moveTo>
                <a:lnTo>
                  <a:pt x="112395" y="0"/>
                </a:lnTo>
              </a:path>
            </a:pathLst>
          </a:custGeom>
          <a:ln w="6095">
            <a:solidFill>
              <a:srgbClr val="4966AC"/>
            </a:solidFill>
          </a:ln>
        </p:spPr>
        <p:txBody>
          <a:bodyPr wrap="square" lIns="0" tIns="0" rIns="0" bIns="0" rtlCol="0"/>
          <a:lstStyle/>
          <a:p>
            <a:endParaRPr/>
          </a:p>
        </p:txBody>
      </p:sp>
      <p:sp>
        <p:nvSpPr>
          <p:cNvPr id="91" name="object 87"/>
          <p:cNvSpPr/>
          <p:nvPr/>
        </p:nvSpPr>
        <p:spPr>
          <a:xfrm>
            <a:off x="5975603" y="4235271"/>
            <a:ext cx="125095" cy="4445"/>
          </a:xfrm>
          <a:custGeom>
            <a:avLst/>
            <a:gdLst/>
            <a:ahLst/>
            <a:cxnLst/>
            <a:rect l="l" t="t" r="r" b="b"/>
            <a:pathLst>
              <a:path w="125095" h="4445">
                <a:moveTo>
                  <a:pt x="124968" y="4318"/>
                </a:moveTo>
                <a:lnTo>
                  <a:pt x="0" y="0"/>
                </a:lnTo>
              </a:path>
            </a:pathLst>
          </a:custGeom>
          <a:ln w="6096">
            <a:solidFill>
              <a:srgbClr val="4966AC"/>
            </a:solidFill>
          </a:ln>
        </p:spPr>
        <p:txBody>
          <a:bodyPr wrap="square" lIns="0" tIns="0" rIns="0" bIns="0" rtlCol="0"/>
          <a:lstStyle/>
          <a:p>
            <a:endParaRPr/>
          </a:p>
        </p:txBody>
      </p:sp>
      <p:sp>
        <p:nvSpPr>
          <p:cNvPr id="92" name="object 88"/>
          <p:cNvSpPr/>
          <p:nvPr/>
        </p:nvSpPr>
        <p:spPr>
          <a:xfrm>
            <a:off x="6088379" y="4169739"/>
            <a:ext cx="160020" cy="53340"/>
          </a:xfrm>
          <a:custGeom>
            <a:avLst/>
            <a:gdLst/>
            <a:ahLst/>
            <a:cxnLst/>
            <a:rect l="l" t="t" r="r" b="b"/>
            <a:pathLst>
              <a:path w="160020" h="53339">
                <a:moveTo>
                  <a:pt x="159893" y="53213"/>
                </a:moveTo>
                <a:lnTo>
                  <a:pt x="0" y="0"/>
                </a:lnTo>
              </a:path>
            </a:pathLst>
          </a:custGeom>
          <a:ln w="6096">
            <a:solidFill>
              <a:srgbClr val="4966AC"/>
            </a:solidFill>
          </a:ln>
        </p:spPr>
        <p:txBody>
          <a:bodyPr wrap="square" lIns="0" tIns="0" rIns="0" bIns="0" rtlCol="0"/>
          <a:lstStyle/>
          <a:p>
            <a:endParaRPr/>
          </a:p>
        </p:txBody>
      </p:sp>
      <p:sp>
        <p:nvSpPr>
          <p:cNvPr id="93" name="object 89"/>
          <p:cNvSpPr/>
          <p:nvPr/>
        </p:nvSpPr>
        <p:spPr>
          <a:xfrm>
            <a:off x="5637276" y="4463871"/>
            <a:ext cx="190500" cy="15875"/>
          </a:xfrm>
          <a:custGeom>
            <a:avLst/>
            <a:gdLst/>
            <a:ahLst/>
            <a:cxnLst/>
            <a:rect l="l" t="t" r="r" b="b"/>
            <a:pathLst>
              <a:path w="190500" h="15875">
                <a:moveTo>
                  <a:pt x="0" y="0"/>
                </a:moveTo>
                <a:lnTo>
                  <a:pt x="190119" y="15367"/>
                </a:lnTo>
              </a:path>
            </a:pathLst>
          </a:custGeom>
          <a:ln w="6096">
            <a:solidFill>
              <a:srgbClr val="4966AC"/>
            </a:solidFill>
          </a:ln>
        </p:spPr>
        <p:txBody>
          <a:bodyPr wrap="square" lIns="0" tIns="0" rIns="0" bIns="0" rtlCol="0"/>
          <a:lstStyle/>
          <a:p>
            <a:endParaRPr/>
          </a:p>
        </p:txBody>
      </p:sp>
      <p:sp>
        <p:nvSpPr>
          <p:cNvPr id="94" name="object 90"/>
          <p:cNvSpPr/>
          <p:nvPr/>
        </p:nvSpPr>
        <p:spPr>
          <a:xfrm>
            <a:off x="5833871" y="4430342"/>
            <a:ext cx="196215" cy="47625"/>
          </a:xfrm>
          <a:custGeom>
            <a:avLst/>
            <a:gdLst/>
            <a:ahLst/>
            <a:cxnLst/>
            <a:rect l="l" t="t" r="r" b="b"/>
            <a:pathLst>
              <a:path w="196214" h="47625">
                <a:moveTo>
                  <a:pt x="0" y="47625"/>
                </a:moveTo>
                <a:lnTo>
                  <a:pt x="196214" y="0"/>
                </a:lnTo>
              </a:path>
            </a:pathLst>
          </a:custGeom>
          <a:ln w="6096">
            <a:solidFill>
              <a:srgbClr val="4966AC"/>
            </a:solidFill>
          </a:ln>
        </p:spPr>
        <p:txBody>
          <a:bodyPr wrap="square" lIns="0" tIns="0" rIns="0" bIns="0" rtlCol="0"/>
          <a:lstStyle/>
          <a:p>
            <a:endParaRPr/>
          </a:p>
        </p:txBody>
      </p:sp>
      <p:sp>
        <p:nvSpPr>
          <p:cNvPr id="95" name="object 91"/>
          <p:cNvSpPr/>
          <p:nvPr/>
        </p:nvSpPr>
        <p:spPr>
          <a:xfrm>
            <a:off x="5570220" y="4584266"/>
            <a:ext cx="262255" cy="15240"/>
          </a:xfrm>
          <a:custGeom>
            <a:avLst/>
            <a:gdLst/>
            <a:ahLst/>
            <a:cxnLst/>
            <a:rect l="l" t="t" r="r" b="b"/>
            <a:pathLst>
              <a:path w="262254" h="15239">
                <a:moveTo>
                  <a:pt x="0" y="14858"/>
                </a:moveTo>
                <a:lnTo>
                  <a:pt x="261874" y="0"/>
                </a:lnTo>
              </a:path>
            </a:pathLst>
          </a:custGeom>
          <a:ln w="6096">
            <a:solidFill>
              <a:srgbClr val="4966AC"/>
            </a:solidFill>
          </a:ln>
        </p:spPr>
        <p:txBody>
          <a:bodyPr wrap="square" lIns="0" tIns="0" rIns="0" bIns="0" rtlCol="0"/>
          <a:lstStyle/>
          <a:p>
            <a:endParaRPr/>
          </a:p>
        </p:txBody>
      </p:sp>
      <p:sp>
        <p:nvSpPr>
          <p:cNvPr id="96" name="object 92"/>
          <p:cNvSpPr/>
          <p:nvPr/>
        </p:nvSpPr>
        <p:spPr>
          <a:xfrm>
            <a:off x="5829300" y="4594934"/>
            <a:ext cx="295910" cy="166370"/>
          </a:xfrm>
          <a:custGeom>
            <a:avLst/>
            <a:gdLst/>
            <a:ahLst/>
            <a:cxnLst/>
            <a:rect l="l" t="t" r="r" b="b"/>
            <a:pathLst>
              <a:path w="295910" h="166370">
                <a:moveTo>
                  <a:pt x="0" y="166243"/>
                </a:moveTo>
                <a:lnTo>
                  <a:pt x="295655" y="0"/>
                </a:lnTo>
              </a:path>
            </a:pathLst>
          </a:custGeom>
          <a:ln w="6096">
            <a:solidFill>
              <a:srgbClr val="4966AC"/>
            </a:solidFill>
          </a:ln>
        </p:spPr>
        <p:txBody>
          <a:bodyPr wrap="square" lIns="0" tIns="0" rIns="0" bIns="0" rtlCol="0"/>
          <a:lstStyle/>
          <a:p>
            <a:endParaRPr/>
          </a:p>
        </p:txBody>
      </p:sp>
      <p:sp>
        <p:nvSpPr>
          <p:cNvPr id="97" name="object 93"/>
          <p:cNvSpPr/>
          <p:nvPr/>
        </p:nvSpPr>
        <p:spPr>
          <a:xfrm>
            <a:off x="5830823" y="4584266"/>
            <a:ext cx="295275" cy="8255"/>
          </a:xfrm>
          <a:custGeom>
            <a:avLst/>
            <a:gdLst/>
            <a:ahLst/>
            <a:cxnLst/>
            <a:rect l="l" t="t" r="r" b="b"/>
            <a:pathLst>
              <a:path w="295275" h="8254">
                <a:moveTo>
                  <a:pt x="0" y="0"/>
                </a:moveTo>
                <a:lnTo>
                  <a:pt x="294766" y="7874"/>
                </a:lnTo>
              </a:path>
            </a:pathLst>
          </a:custGeom>
          <a:ln w="6096">
            <a:solidFill>
              <a:srgbClr val="4966AC"/>
            </a:solidFill>
          </a:ln>
        </p:spPr>
        <p:txBody>
          <a:bodyPr wrap="square" lIns="0" tIns="0" rIns="0" bIns="0" rtlCol="0"/>
          <a:lstStyle/>
          <a:p>
            <a:endParaRPr/>
          </a:p>
        </p:txBody>
      </p:sp>
      <p:sp>
        <p:nvSpPr>
          <p:cNvPr id="98" name="object 94"/>
          <p:cNvSpPr/>
          <p:nvPr/>
        </p:nvSpPr>
        <p:spPr>
          <a:xfrm>
            <a:off x="5564123" y="4596459"/>
            <a:ext cx="262890" cy="163830"/>
          </a:xfrm>
          <a:custGeom>
            <a:avLst/>
            <a:gdLst/>
            <a:ahLst/>
            <a:cxnLst/>
            <a:rect l="l" t="t" r="r" b="b"/>
            <a:pathLst>
              <a:path w="262889" h="163829">
                <a:moveTo>
                  <a:pt x="0" y="0"/>
                </a:moveTo>
                <a:lnTo>
                  <a:pt x="262763" y="163830"/>
                </a:lnTo>
              </a:path>
            </a:pathLst>
          </a:custGeom>
          <a:ln w="6095">
            <a:solidFill>
              <a:srgbClr val="4966AC"/>
            </a:solidFill>
          </a:ln>
        </p:spPr>
        <p:txBody>
          <a:bodyPr wrap="square" lIns="0" tIns="0" rIns="0" bIns="0" rtlCol="0"/>
          <a:lstStyle/>
          <a:p>
            <a:endParaRPr/>
          </a:p>
        </p:txBody>
      </p:sp>
      <p:sp>
        <p:nvSpPr>
          <p:cNvPr id="99" name="object 95"/>
          <p:cNvSpPr/>
          <p:nvPr/>
        </p:nvSpPr>
        <p:spPr>
          <a:xfrm>
            <a:off x="5966459" y="4056963"/>
            <a:ext cx="196215" cy="14604"/>
          </a:xfrm>
          <a:custGeom>
            <a:avLst/>
            <a:gdLst/>
            <a:ahLst/>
            <a:cxnLst/>
            <a:rect l="l" t="t" r="r" b="b"/>
            <a:pathLst>
              <a:path w="196214" h="14604">
                <a:moveTo>
                  <a:pt x="0" y="14478"/>
                </a:moveTo>
                <a:lnTo>
                  <a:pt x="196087" y="0"/>
                </a:lnTo>
              </a:path>
            </a:pathLst>
          </a:custGeom>
          <a:ln w="6096">
            <a:solidFill>
              <a:srgbClr val="4966AC"/>
            </a:solidFill>
          </a:ln>
        </p:spPr>
        <p:txBody>
          <a:bodyPr wrap="square" lIns="0" tIns="0" rIns="0" bIns="0" rtlCol="0"/>
          <a:lstStyle/>
          <a:p>
            <a:endParaRPr/>
          </a:p>
        </p:txBody>
      </p:sp>
      <p:sp>
        <p:nvSpPr>
          <p:cNvPr id="100" name="object 96"/>
          <p:cNvSpPr/>
          <p:nvPr/>
        </p:nvSpPr>
        <p:spPr>
          <a:xfrm>
            <a:off x="6163055" y="4053915"/>
            <a:ext cx="156845" cy="81280"/>
          </a:xfrm>
          <a:custGeom>
            <a:avLst/>
            <a:gdLst/>
            <a:ahLst/>
            <a:cxnLst/>
            <a:rect l="l" t="t" r="r" b="b"/>
            <a:pathLst>
              <a:path w="156845" h="81279">
                <a:moveTo>
                  <a:pt x="156718" y="81153"/>
                </a:moveTo>
                <a:lnTo>
                  <a:pt x="0" y="0"/>
                </a:lnTo>
              </a:path>
            </a:pathLst>
          </a:custGeom>
          <a:ln w="6095">
            <a:solidFill>
              <a:srgbClr val="4966AC"/>
            </a:solidFill>
          </a:ln>
        </p:spPr>
        <p:txBody>
          <a:bodyPr wrap="square" lIns="0" tIns="0" rIns="0" bIns="0" rtlCol="0"/>
          <a:lstStyle/>
          <a:p>
            <a:endParaRPr/>
          </a:p>
        </p:txBody>
      </p:sp>
      <p:sp>
        <p:nvSpPr>
          <p:cNvPr id="101" name="object 97"/>
          <p:cNvSpPr/>
          <p:nvPr/>
        </p:nvSpPr>
        <p:spPr>
          <a:xfrm>
            <a:off x="6291071" y="4424246"/>
            <a:ext cx="103505" cy="276225"/>
          </a:xfrm>
          <a:custGeom>
            <a:avLst/>
            <a:gdLst/>
            <a:ahLst/>
            <a:cxnLst/>
            <a:rect l="l" t="t" r="r" b="b"/>
            <a:pathLst>
              <a:path w="103504" h="276225">
                <a:moveTo>
                  <a:pt x="0" y="275843"/>
                </a:moveTo>
                <a:lnTo>
                  <a:pt x="103377" y="0"/>
                </a:lnTo>
              </a:path>
            </a:pathLst>
          </a:custGeom>
          <a:ln w="6096">
            <a:solidFill>
              <a:srgbClr val="4966AC"/>
            </a:solidFill>
          </a:ln>
        </p:spPr>
        <p:txBody>
          <a:bodyPr wrap="square" lIns="0" tIns="0" rIns="0" bIns="0" rtlCol="0"/>
          <a:lstStyle/>
          <a:p>
            <a:endParaRPr/>
          </a:p>
        </p:txBody>
      </p:sp>
      <p:sp>
        <p:nvSpPr>
          <p:cNvPr id="102" name="object 98"/>
          <p:cNvSpPr/>
          <p:nvPr/>
        </p:nvSpPr>
        <p:spPr>
          <a:xfrm>
            <a:off x="6749795" y="4035627"/>
            <a:ext cx="121920" cy="75565"/>
          </a:xfrm>
          <a:custGeom>
            <a:avLst/>
            <a:gdLst/>
            <a:ahLst/>
            <a:cxnLst/>
            <a:rect l="l" t="t" r="r" b="b"/>
            <a:pathLst>
              <a:path w="121920" h="75564">
                <a:moveTo>
                  <a:pt x="0" y="75310"/>
                </a:moveTo>
                <a:lnTo>
                  <a:pt x="121538" y="0"/>
                </a:lnTo>
              </a:path>
            </a:pathLst>
          </a:custGeom>
          <a:ln w="6096">
            <a:solidFill>
              <a:srgbClr val="4966AC"/>
            </a:solidFill>
          </a:ln>
        </p:spPr>
        <p:txBody>
          <a:bodyPr wrap="square" lIns="0" tIns="0" rIns="0" bIns="0" rtlCol="0"/>
          <a:lstStyle/>
          <a:p>
            <a:endParaRPr/>
          </a:p>
        </p:txBody>
      </p:sp>
      <p:sp>
        <p:nvSpPr>
          <p:cNvPr id="103" name="object 99"/>
          <p:cNvSpPr/>
          <p:nvPr/>
        </p:nvSpPr>
        <p:spPr>
          <a:xfrm>
            <a:off x="6786371" y="4163642"/>
            <a:ext cx="127000" cy="48260"/>
          </a:xfrm>
          <a:custGeom>
            <a:avLst/>
            <a:gdLst/>
            <a:ahLst/>
            <a:cxnLst/>
            <a:rect l="l" t="t" r="r" b="b"/>
            <a:pathLst>
              <a:path w="127000" h="48260">
                <a:moveTo>
                  <a:pt x="0" y="47751"/>
                </a:moveTo>
                <a:lnTo>
                  <a:pt x="127000" y="0"/>
                </a:lnTo>
              </a:path>
            </a:pathLst>
          </a:custGeom>
          <a:ln w="6095">
            <a:solidFill>
              <a:srgbClr val="4966AC"/>
            </a:solidFill>
          </a:ln>
        </p:spPr>
        <p:txBody>
          <a:bodyPr wrap="square" lIns="0" tIns="0" rIns="0" bIns="0" rtlCol="0"/>
          <a:lstStyle/>
          <a:p>
            <a:endParaRPr/>
          </a:p>
        </p:txBody>
      </p:sp>
      <p:sp>
        <p:nvSpPr>
          <p:cNvPr id="104" name="object 100"/>
          <p:cNvSpPr/>
          <p:nvPr/>
        </p:nvSpPr>
        <p:spPr>
          <a:xfrm>
            <a:off x="6704076" y="4436439"/>
            <a:ext cx="80010" cy="276225"/>
          </a:xfrm>
          <a:custGeom>
            <a:avLst/>
            <a:gdLst/>
            <a:ahLst/>
            <a:cxnLst/>
            <a:rect l="l" t="t" r="r" b="b"/>
            <a:pathLst>
              <a:path w="80009" h="276225">
                <a:moveTo>
                  <a:pt x="0" y="0"/>
                </a:moveTo>
                <a:lnTo>
                  <a:pt x="79628" y="275844"/>
                </a:lnTo>
              </a:path>
            </a:pathLst>
          </a:custGeom>
          <a:ln w="6095">
            <a:solidFill>
              <a:srgbClr val="4966AC"/>
            </a:solidFill>
          </a:ln>
        </p:spPr>
        <p:txBody>
          <a:bodyPr wrap="square" lIns="0" tIns="0" rIns="0" bIns="0" rtlCol="0"/>
          <a:lstStyle/>
          <a:p>
            <a:endParaRPr/>
          </a:p>
        </p:txBody>
      </p:sp>
      <p:sp>
        <p:nvSpPr>
          <p:cNvPr id="105" name="object 101"/>
          <p:cNvSpPr/>
          <p:nvPr/>
        </p:nvSpPr>
        <p:spPr>
          <a:xfrm>
            <a:off x="6790943" y="4712283"/>
            <a:ext cx="362585" cy="216535"/>
          </a:xfrm>
          <a:custGeom>
            <a:avLst/>
            <a:gdLst/>
            <a:ahLst/>
            <a:cxnLst/>
            <a:rect l="l" t="t" r="r" b="b"/>
            <a:pathLst>
              <a:path w="362584" h="216535">
                <a:moveTo>
                  <a:pt x="0" y="0"/>
                </a:moveTo>
                <a:lnTo>
                  <a:pt x="362076" y="216027"/>
                </a:lnTo>
              </a:path>
            </a:pathLst>
          </a:custGeom>
          <a:ln w="6096">
            <a:solidFill>
              <a:srgbClr val="4966AC"/>
            </a:solidFill>
          </a:ln>
        </p:spPr>
        <p:txBody>
          <a:bodyPr wrap="square" lIns="0" tIns="0" rIns="0" bIns="0" rtlCol="0"/>
          <a:lstStyle/>
          <a:p>
            <a:endParaRPr/>
          </a:p>
        </p:txBody>
      </p:sp>
      <p:sp>
        <p:nvSpPr>
          <p:cNvPr id="106" name="object 102"/>
          <p:cNvSpPr/>
          <p:nvPr/>
        </p:nvSpPr>
        <p:spPr>
          <a:xfrm>
            <a:off x="7147559" y="4695519"/>
            <a:ext cx="420370" cy="236854"/>
          </a:xfrm>
          <a:custGeom>
            <a:avLst/>
            <a:gdLst/>
            <a:ahLst/>
            <a:cxnLst/>
            <a:rect l="l" t="t" r="r" b="b"/>
            <a:pathLst>
              <a:path w="420370" h="236854">
                <a:moveTo>
                  <a:pt x="420243" y="0"/>
                </a:moveTo>
                <a:lnTo>
                  <a:pt x="0" y="236474"/>
                </a:lnTo>
              </a:path>
            </a:pathLst>
          </a:custGeom>
          <a:ln w="6095">
            <a:solidFill>
              <a:srgbClr val="4966AC"/>
            </a:solidFill>
          </a:ln>
        </p:spPr>
        <p:txBody>
          <a:bodyPr wrap="square" lIns="0" tIns="0" rIns="0" bIns="0" rtlCol="0"/>
          <a:lstStyle/>
          <a:p>
            <a:endParaRPr/>
          </a:p>
        </p:txBody>
      </p:sp>
      <p:sp>
        <p:nvSpPr>
          <p:cNvPr id="107" name="object 103"/>
          <p:cNvSpPr/>
          <p:nvPr/>
        </p:nvSpPr>
        <p:spPr>
          <a:xfrm>
            <a:off x="6888480" y="4035627"/>
            <a:ext cx="98425" cy="19050"/>
          </a:xfrm>
          <a:custGeom>
            <a:avLst/>
            <a:gdLst/>
            <a:ahLst/>
            <a:cxnLst/>
            <a:rect l="l" t="t" r="r" b="b"/>
            <a:pathLst>
              <a:path w="98425" h="19050">
                <a:moveTo>
                  <a:pt x="0" y="0"/>
                </a:moveTo>
                <a:lnTo>
                  <a:pt x="98171" y="19049"/>
                </a:lnTo>
              </a:path>
            </a:pathLst>
          </a:custGeom>
          <a:ln w="6096">
            <a:solidFill>
              <a:srgbClr val="4966AC"/>
            </a:solidFill>
          </a:ln>
        </p:spPr>
        <p:txBody>
          <a:bodyPr wrap="square" lIns="0" tIns="0" rIns="0" bIns="0" rtlCol="0"/>
          <a:lstStyle/>
          <a:p>
            <a:endParaRPr/>
          </a:p>
        </p:txBody>
      </p:sp>
      <p:sp>
        <p:nvSpPr>
          <p:cNvPr id="108" name="object 104"/>
          <p:cNvSpPr/>
          <p:nvPr/>
        </p:nvSpPr>
        <p:spPr>
          <a:xfrm>
            <a:off x="6786371" y="4216983"/>
            <a:ext cx="123189" cy="38100"/>
          </a:xfrm>
          <a:custGeom>
            <a:avLst/>
            <a:gdLst/>
            <a:ahLst/>
            <a:cxnLst/>
            <a:rect l="l" t="t" r="r" b="b"/>
            <a:pathLst>
              <a:path w="123190" h="38100">
                <a:moveTo>
                  <a:pt x="0" y="0"/>
                </a:moveTo>
                <a:lnTo>
                  <a:pt x="123062" y="37592"/>
                </a:lnTo>
              </a:path>
            </a:pathLst>
          </a:custGeom>
          <a:ln w="6096">
            <a:solidFill>
              <a:srgbClr val="4966AC"/>
            </a:solidFill>
          </a:ln>
        </p:spPr>
        <p:txBody>
          <a:bodyPr wrap="square" lIns="0" tIns="0" rIns="0" bIns="0" rtlCol="0"/>
          <a:lstStyle/>
          <a:p>
            <a:endParaRPr/>
          </a:p>
        </p:txBody>
      </p:sp>
      <p:sp>
        <p:nvSpPr>
          <p:cNvPr id="109" name="object 105"/>
          <p:cNvSpPr/>
          <p:nvPr/>
        </p:nvSpPr>
        <p:spPr>
          <a:xfrm>
            <a:off x="6900671" y="4223078"/>
            <a:ext cx="115570" cy="31750"/>
          </a:xfrm>
          <a:custGeom>
            <a:avLst/>
            <a:gdLst/>
            <a:ahLst/>
            <a:cxnLst/>
            <a:rect l="l" t="t" r="r" b="b"/>
            <a:pathLst>
              <a:path w="115570" h="31750">
                <a:moveTo>
                  <a:pt x="0" y="31368"/>
                </a:moveTo>
                <a:lnTo>
                  <a:pt x="115188" y="0"/>
                </a:lnTo>
              </a:path>
            </a:pathLst>
          </a:custGeom>
          <a:ln w="6096">
            <a:solidFill>
              <a:srgbClr val="4966AC"/>
            </a:solidFill>
          </a:ln>
        </p:spPr>
        <p:txBody>
          <a:bodyPr wrap="square" lIns="0" tIns="0" rIns="0" bIns="0" rtlCol="0"/>
          <a:lstStyle/>
          <a:p>
            <a:endParaRPr/>
          </a:p>
        </p:txBody>
      </p:sp>
      <p:sp>
        <p:nvSpPr>
          <p:cNvPr id="110" name="object 106"/>
          <p:cNvSpPr/>
          <p:nvPr/>
        </p:nvSpPr>
        <p:spPr>
          <a:xfrm>
            <a:off x="6918959" y="4168215"/>
            <a:ext cx="100965" cy="57785"/>
          </a:xfrm>
          <a:custGeom>
            <a:avLst/>
            <a:gdLst/>
            <a:ahLst/>
            <a:cxnLst/>
            <a:rect l="l" t="t" r="r" b="b"/>
            <a:pathLst>
              <a:path w="100965" h="57785">
                <a:moveTo>
                  <a:pt x="0" y="0"/>
                </a:moveTo>
                <a:lnTo>
                  <a:pt x="100711" y="57404"/>
                </a:lnTo>
              </a:path>
            </a:pathLst>
          </a:custGeom>
          <a:ln w="6096">
            <a:solidFill>
              <a:srgbClr val="4966AC"/>
            </a:solidFill>
          </a:ln>
        </p:spPr>
        <p:txBody>
          <a:bodyPr wrap="square" lIns="0" tIns="0" rIns="0" bIns="0" rtlCol="0"/>
          <a:lstStyle/>
          <a:p>
            <a:endParaRPr/>
          </a:p>
        </p:txBody>
      </p:sp>
      <p:sp>
        <p:nvSpPr>
          <p:cNvPr id="111" name="object 107"/>
          <p:cNvSpPr/>
          <p:nvPr/>
        </p:nvSpPr>
        <p:spPr>
          <a:xfrm>
            <a:off x="7379207" y="4212410"/>
            <a:ext cx="140335" cy="31750"/>
          </a:xfrm>
          <a:custGeom>
            <a:avLst/>
            <a:gdLst/>
            <a:ahLst/>
            <a:cxnLst/>
            <a:rect l="l" t="t" r="r" b="b"/>
            <a:pathLst>
              <a:path w="140334" h="31750">
                <a:moveTo>
                  <a:pt x="0" y="31623"/>
                </a:moveTo>
                <a:lnTo>
                  <a:pt x="139953" y="0"/>
                </a:lnTo>
              </a:path>
            </a:pathLst>
          </a:custGeom>
          <a:ln w="6096">
            <a:solidFill>
              <a:srgbClr val="4966AC"/>
            </a:solidFill>
          </a:ln>
        </p:spPr>
        <p:txBody>
          <a:bodyPr wrap="square" lIns="0" tIns="0" rIns="0" bIns="0" rtlCol="0"/>
          <a:lstStyle/>
          <a:p>
            <a:endParaRPr/>
          </a:p>
        </p:txBody>
      </p:sp>
      <p:sp>
        <p:nvSpPr>
          <p:cNvPr id="112" name="object 108"/>
          <p:cNvSpPr/>
          <p:nvPr/>
        </p:nvSpPr>
        <p:spPr>
          <a:xfrm>
            <a:off x="7255764" y="4168215"/>
            <a:ext cx="117475" cy="53975"/>
          </a:xfrm>
          <a:custGeom>
            <a:avLst/>
            <a:gdLst/>
            <a:ahLst/>
            <a:cxnLst/>
            <a:rect l="l" t="t" r="r" b="b"/>
            <a:pathLst>
              <a:path w="117475" h="53975">
                <a:moveTo>
                  <a:pt x="0" y="53721"/>
                </a:moveTo>
                <a:lnTo>
                  <a:pt x="117475" y="0"/>
                </a:lnTo>
              </a:path>
            </a:pathLst>
          </a:custGeom>
          <a:ln w="6096">
            <a:solidFill>
              <a:srgbClr val="4966AC"/>
            </a:solidFill>
          </a:ln>
        </p:spPr>
        <p:txBody>
          <a:bodyPr wrap="square" lIns="0" tIns="0" rIns="0" bIns="0" rtlCol="0"/>
          <a:lstStyle/>
          <a:p>
            <a:endParaRPr/>
          </a:p>
        </p:txBody>
      </p:sp>
      <p:sp>
        <p:nvSpPr>
          <p:cNvPr id="113" name="object 109"/>
          <p:cNvSpPr/>
          <p:nvPr/>
        </p:nvSpPr>
        <p:spPr>
          <a:xfrm>
            <a:off x="7264907" y="4229175"/>
            <a:ext cx="114935" cy="10795"/>
          </a:xfrm>
          <a:custGeom>
            <a:avLst/>
            <a:gdLst/>
            <a:ahLst/>
            <a:cxnLst/>
            <a:rect l="l" t="t" r="r" b="b"/>
            <a:pathLst>
              <a:path w="114934" h="10795">
                <a:moveTo>
                  <a:pt x="114426" y="10794"/>
                </a:moveTo>
                <a:lnTo>
                  <a:pt x="0" y="0"/>
                </a:lnTo>
              </a:path>
            </a:pathLst>
          </a:custGeom>
          <a:ln w="6095">
            <a:solidFill>
              <a:srgbClr val="4966AC"/>
            </a:solidFill>
          </a:ln>
        </p:spPr>
        <p:txBody>
          <a:bodyPr wrap="square" lIns="0" tIns="0" rIns="0" bIns="0" rtlCol="0"/>
          <a:lstStyle/>
          <a:p>
            <a:endParaRPr/>
          </a:p>
        </p:txBody>
      </p:sp>
      <p:sp>
        <p:nvSpPr>
          <p:cNvPr id="114" name="object 110"/>
          <p:cNvSpPr/>
          <p:nvPr/>
        </p:nvSpPr>
        <p:spPr>
          <a:xfrm>
            <a:off x="7374635" y="4169739"/>
            <a:ext cx="146050" cy="34290"/>
          </a:xfrm>
          <a:custGeom>
            <a:avLst/>
            <a:gdLst/>
            <a:ahLst/>
            <a:cxnLst/>
            <a:rect l="l" t="t" r="r" b="b"/>
            <a:pathLst>
              <a:path w="146050" h="34289">
                <a:moveTo>
                  <a:pt x="145923" y="34163"/>
                </a:moveTo>
                <a:lnTo>
                  <a:pt x="0" y="0"/>
                </a:lnTo>
              </a:path>
            </a:pathLst>
          </a:custGeom>
          <a:ln w="6096">
            <a:solidFill>
              <a:srgbClr val="4966AC"/>
            </a:solidFill>
          </a:ln>
        </p:spPr>
        <p:txBody>
          <a:bodyPr wrap="square" lIns="0" tIns="0" rIns="0" bIns="0" rtlCol="0"/>
          <a:lstStyle/>
          <a:p>
            <a:endParaRPr/>
          </a:p>
        </p:txBody>
      </p:sp>
      <p:sp>
        <p:nvSpPr>
          <p:cNvPr id="115" name="object 111"/>
          <p:cNvSpPr/>
          <p:nvPr/>
        </p:nvSpPr>
        <p:spPr>
          <a:xfrm>
            <a:off x="6949440" y="4437963"/>
            <a:ext cx="167640" cy="43180"/>
          </a:xfrm>
          <a:custGeom>
            <a:avLst/>
            <a:gdLst/>
            <a:ahLst/>
            <a:cxnLst/>
            <a:rect l="l" t="t" r="r" b="b"/>
            <a:pathLst>
              <a:path w="167640" h="43179">
                <a:moveTo>
                  <a:pt x="0" y="43053"/>
                </a:moveTo>
                <a:lnTo>
                  <a:pt x="167131" y="0"/>
                </a:lnTo>
              </a:path>
            </a:pathLst>
          </a:custGeom>
          <a:ln w="6096">
            <a:solidFill>
              <a:srgbClr val="4966AC"/>
            </a:solidFill>
          </a:ln>
        </p:spPr>
        <p:txBody>
          <a:bodyPr wrap="square" lIns="0" tIns="0" rIns="0" bIns="0" rtlCol="0"/>
          <a:lstStyle/>
          <a:p>
            <a:endParaRPr/>
          </a:p>
        </p:txBody>
      </p:sp>
      <p:sp>
        <p:nvSpPr>
          <p:cNvPr id="116" name="object 112"/>
          <p:cNvSpPr/>
          <p:nvPr/>
        </p:nvSpPr>
        <p:spPr>
          <a:xfrm>
            <a:off x="7115556" y="4441010"/>
            <a:ext cx="180975" cy="27305"/>
          </a:xfrm>
          <a:custGeom>
            <a:avLst/>
            <a:gdLst/>
            <a:ahLst/>
            <a:cxnLst/>
            <a:rect l="l" t="t" r="r" b="b"/>
            <a:pathLst>
              <a:path w="180975" h="27304">
                <a:moveTo>
                  <a:pt x="0" y="0"/>
                </a:moveTo>
                <a:lnTo>
                  <a:pt x="180975" y="26797"/>
                </a:lnTo>
              </a:path>
            </a:pathLst>
          </a:custGeom>
          <a:ln w="6096">
            <a:solidFill>
              <a:srgbClr val="4966AC"/>
            </a:solidFill>
          </a:ln>
        </p:spPr>
        <p:txBody>
          <a:bodyPr wrap="square" lIns="0" tIns="0" rIns="0" bIns="0" rtlCol="0"/>
          <a:lstStyle/>
          <a:p>
            <a:endParaRPr/>
          </a:p>
        </p:txBody>
      </p:sp>
      <p:sp>
        <p:nvSpPr>
          <p:cNvPr id="117" name="object 113"/>
          <p:cNvSpPr/>
          <p:nvPr/>
        </p:nvSpPr>
        <p:spPr>
          <a:xfrm>
            <a:off x="6935723" y="4614746"/>
            <a:ext cx="177800" cy="39370"/>
          </a:xfrm>
          <a:custGeom>
            <a:avLst/>
            <a:gdLst/>
            <a:ahLst/>
            <a:cxnLst/>
            <a:rect l="l" t="t" r="r" b="b"/>
            <a:pathLst>
              <a:path w="177800" h="39370">
                <a:moveTo>
                  <a:pt x="0" y="38988"/>
                </a:moveTo>
                <a:lnTo>
                  <a:pt x="177546" y="0"/>
                </a:lnTo>
              </a:path>
            </a:pathLst>
          </a:custGeom>
          <a:ln w="6096">
            <a:solidFill>
              <a:srgbClr val="4966AC"/>
            </a:solidFill>
          </a:ln>
        </p:spPr>
        <p:txBody>
          <a:bodyPr wrap="square" lIns="0" tIns="0" rIns="0" bIns="0" rtlCol="0"/>
          <a:lstStyle/>
          <a:p>
            <a:endParaRPr/>
          </a:p>
        </p:txBody>
      </p:sp>
      <p:sp>
        <p:nvSpPr>
          <p:cNvPr id="118" name="object 114"/>
          <p:cNvSpPr/>
          <p:nvPr/>
        </p:nvSpPr>
        <p:spPr>
          <a:xfrm>
            <a:off x="7115556" y="4657419"/>
            <a:ext cx="208915" cy="67310"/>
          </a:xfrm>
          <a:custGeom>
            <a:avLst/>
            <a:gdLst/>
            <a:ahLst/>
            <a:cxnLst/>
            <a:rect l="l" t="t" r="r" b="b"/>
            <a:pathLst>
              <a:path w="208915" h="67310">
                <a:moveTo>
                  <a:pt x="0" y="67182"/>
                </a:moveTo>
                <a:lnTo>
                  <a:pt x="208915" y="0"/>
                </a:lnTo>
              </a:path>
            </a:pathLst>
          </a:custGeom>
          <a:ln w="6096">
            <a:solidFill>
              <a:srgbClr val="4966AC"/>
            </a:solidFill>
          </a:ln>
        </p:spPr>
        <p:txBody>
          <a:bodyPr wrap="square" lIns="0" tIns="0" rIns="0" bIns="0" rtlCol="0"/>
          <a:lstStyle/>
          <a:p>
            <a:endParaRPr/>
          </a:p>
        </p:txBody>
      </p:sp>
      <p:sp>
        <p:nvSpPr>
          <p:cNvPr id="119" name="object 115"/>
          <p:cNvSpPr/>
          <p:nvPr/>
        </p:nvSpPr>
        <p:spPr>
          <a:xfrm>
            <a:off x="7114031" y="4608651"/>
            <a:ext cx="210820" cy="38100"/>
          </a:xfrm>
          <a:custGeom>
            <a:avLst/>
            <a:gdLst/>
            <a:ahLst/>
            <a:cxnLst/>
            <a:rect l="l" t="t" r="r" b="b"/>
            <a:pathLst>
              <a:path w="210820" h="38100">
                <a:moveTo>
                  <a:pt x="0" y="0"/>
                </a:moveTo>
                <a:lnTo>
                  <a:pt x="210312" y="37718"/>
                </a:lnTo>
              </a:path>
            </a:pathLst>
          </a:custGeom>
          <a:ln w="6096">
            <a:solidFill>
              <a:srgbClr val="4966AC"/>
            </a:solidFill>
          </a:ln>
        </p:spPr>
        <p:txBody>
          <a:bodyPr wrap="square" lIns="0" tIns="0" rIns="0" bIns="0" rtlCol="0"/>
          <a:lstStyle/>
          <a:p>
            <a:endParaRPr/>
          </a:p>
        </p:txBody>
      </p:sp>
      <p:sp>
        <p:nvSpPr>
          <p:cNvPr id="120" name="object 116"/>
          <p:cNvSpPr/>
          <p:nvPr/>
        </p:nvSpPr>
        <p:spPr>
          <a:xfrm>
            <a:off x="6943343" y="4652846"/>
            <a:ext cx="171450" cy="68580"/>
          </a:xfrm>
          <a:custGeom>
            <a:avLst/>
            <a:gdLst/>
            <a:ahLst/>
            <a:cxnLst/>
            <a:rect l="l" t="t" r="r" b="b"/>
            <a:pathLst>
              <a:path w="171450" h="68579">
                <a:moveTo>
                  <a:pt x="0" y="0"/>
                </a:moveTo>
                <a:lnTo>
                  <a:pt x="171323" y="68325"/>
                </a:lnTo>
              </a:path>
            </a:pathLst>
          </a:custGeom>
          <a:ln w="6096">
            <a:solidFill>
              <a:srgbClr val="4966AC"/>
            </a:solidFill>
          </a:ln>
        </p:spPr>
        <p:txBody>
          <a:bodyPr wrap="square" lIns="0" tIns="0" rIns="0" bIns="0" rtlCol="0"/>
          <a:lstStyle/>
          <a:p>
            <a:endParaRPr/>
          </a:p>
        </p:txBody>
      </p:sp>
      <p:sp>
        <p:nvSpPr>
          <p:cNvPr id="121" name="object 117"/>
          <p:cNvSpPr/>
          <p:nvPr/>
        </p:nvSpPr>
        <p:spPr>
          <a:xfrm>
            <a:off x="7228331" y="4028007"/>
            <a:ext cx="198755" cy="20320"/>
          </a:xfrm>
          <a:custGeom>
            <a:avLst/>
            <a:gdLst/>
            <a:ahLst/>
            <a:cxnLst/>
            <a:rect l="l" t="t" r="r" b="b"/>
            <a:pathLst>
              <a:path w="198754" h="20320">
                <a:moveTo>
                  <a:pt x="0" y="19938"/>
                </a:moveTo>
                <a:lnTo>
                  <a:pt x="198247" y="0"/>
                </a:lnTo>
              </a:path>
            </a:pathLst>
          </a:custGeom>
          <a:ln w="6096">
            <a:solidFill>
              <a:srgbClr val="4966AC"/>
            </a:solidFill>
          </a:ln>
        </p:spPr>
        <p:txBody>
          <a:bodyPr wrap="square" lIns="0" tIns="0" rIns="0" bIns="0" rtlCol="0"/>
          <a:lstStyle/>
          <a:p>
            <a:endParaRPr/>
          </a:p>
        </p:txBody>
      </p:sp>
      <p:sp>
        <p:nvSpPr>
          <p:cNvPr id="122" name="object 118"/>
          <p:cNvSpPr/>
          <p:nvPr/>
        </p:nvSpPr>
        <p:spPr>
          <a:xfrm>
            <a:off x="7443216" y="4028007"/>
            <a:ext cx="132080" cy="83820"/>
          </a:xfrm>
          <a:custGeom>
            <a:avLst/>
            <a:gdLst/>
            <a:ahLst/>
            <a:cxnLst/>
            <a:rect l="l" t="t" r="r" b="b"/>
            <a:pathLst>
              <a:path w="132079" h="83820">
                <a:moveTo>
                  <a:pt x="131952" y="83312"/>
                </a:moveTo>
                <a:lnTo>
                  <a:pt x="0" y="0"/>
                </a:lnTo>
              </a:path>
            </a:pathLst>
          </a:custGeom>
          <a:ln w="6096">
            <a:solidFill>
              <a:srgbClr val="4966AC"/>
            </a:solidFill>
          </a:ln>
        </p:spPr>
        <p:txBody>
          <a:bodyPr wrap="square" lIns="0" tIns="0" rIns="0" bIns="0" rtlCol="0"/>
          <a:lstStyle/>
          <a:p>
            <a:endParaRPr/>
          </a:p>
        </p:txBody>
      </p:sp>
      <p:sp>
        <p:nvSpPr>
          <p:cNvPr id="123" name="object 119"/>
          <p:cNvSpPr/>
          <p:nvPr/>
        </p:nvSpPr>
        <p:spPr>
          <a:xfrm>
            <a:off x="7563611" y="4409007"/>
            <a:ext cx="85725" cy="290195"/>
          </a:xfrm>
          <a:custGeom>
            <a:avLst/>
            <a:gdLst/>
            <a:ahLst/>
            <a:cxnLst/>
            <a:rect l="l" t="t" r="r" b="b"/>
            <a:pathLst>
              <a:path w="85725" h="290195">
                <a:moveTo>
                  <a:pt x="0" y="289813"/>
                </a:moveTo>
                <a:lnTo>
                  <a:pt x="85471" y="0"/>
                </a:lnTo>
              </a:path>
            </a:pathLst>
          </a:custGeom>
          <a:ln w="6095">
            <a:solidFill>
              <a:srgbClr val="4966AC"/>
            </a:solidFill>
          </a:ln>
        </p:spPr>
        <p:txBody>
          <a:bodyPr wrap="square" lIns="0" tIns="0" rIns="0" bIns="0" rtlCol="0"/>
          <a:lstStyle/>
          <a:p>
            <a:endParaRPr/>
          </a:p>
        </p:txBody>
      </p:sp>
      <p:sp>
        <p:nvSpPr>
          <p:cNvPr id="125" name="object 121"/>
          <p:cNvSpPr/>
          <p:nvPr/>
        </p:nvSpPr>
        <p:spPr>
          <a:xfrm>
            <a:off x="8029956" y="2588771"/>
            <a:ext cx="104139" cy="42545"/>
          </a:xfrm>
          <a:custGeom>
            <a:avLst/>
            <a:gdLst/>
            <a:ahLst/>
            <a:cxnLst/>
            <a:rect l="l" t="t" r="r" b="b"/>
            <a:pathLst>
              <a:path w="104140" h="42544">
                <a:moveTo>
                  <a:pt x="0" y="42291"/>
                </a:moveTo>
                <a:lnTo>
                  <a:pt x="104140" y="0"/>
                </a:lnTo>
              </a:path>
            </a:pathLst>
          </a:custGeom>
          <a:ln w="6095">
            <a:solidFill>
              <a:srgbClr val="4966AC"/>
            </a:solidFill>
          </a:ln>
        </p:spPr>
        <p:txBody>
          <a:bodyPr wrap="square" lIns="0" tIns="0" rIns="0" bIns="0" rtlCol="0"/>
          <a:lstStyle/>
          <a:p>
            <a:endParaRPr/>
          </a:p>
        </p:txBody>
      </p:sp>
      <p:sp>
        <p:nvSpPr>
          <p:cNvPr id="126" name="object 122"/>
          <p:cNvSpPr/>
          <p:nvPr/>
        </p:nvSpPr>
        <p:spPr>
          <a:xfrm>
            <a:off x="8129016" y="2584199"/>
            <a:ext cx="88265" cy="21590"/>
          </a:xfrm>
          <a:custGeom>
            <a:avLst/>
            <a:gdLst/>
            <a:ahLst/>
            <a:cxnLst/>
            <a:rect l="l" t="t" r="r" b="b"/>
            <a:pathLst>
              <a:path w="88265" h="21589">
                <a:moveTo>
                  <a:pt x="0" y="0"/>
                </a:moveTo>
                <a:lnTo>
                  <a:pt x="87883" y="21208"/>
                </a:lnTo>
              </a:path>
            </a:pathLst>
          </a:custGeom>
          <a:ln w="6096">
            <a:solidFill>
              <a:srgbClr val="4966AC"/>
            </a:solidFill>
          </a:ln>
        </p:spPr>
        <p:txBody>
          <a:bodyPr wrap="square" lIns="0" tIns="0" rIns="0" bIns="0" rtlCol="0"/>
          <a:lstStyle/>
          <a:p>
            <a:endParaRPr/>
          </a:p>
        </p:txBody>
      </p:sp>
      <p:sp>
        <p:nvSpPr>
          <p:cNvPr id="127" name="object 123"/>
          <p:cNvSpPr/>
          <p:nvPr/>
        </p:nvSpPr>
        <p:spPr>
          <a:xfrm>
            <a:off x="8051292" y="2707643"/>
            <a:ext cx="98425" cy="17780"/>
          </a:xfrm>
          <a:custGeom>
            <a:avLst/>
            <a:gdLst/>
            <a:ahLst/>
            <a:cxnLst/>
            <a:rect l="l" t="t" r="r" b="b"/>
            <a:pathLst>
              <a:path w="98425" h="17780">
                <a:moveTo>
                  <a:pt x="0" y="17399"/>
                </a:moveTo>
                <a:lnTo>
                  <a:pt x="97916" y="0"/>
                </a:lnTo>
              </a:path>
            </a:pathLst>
          </a:custGeom>
          <a:ln w="6096">
            <a:solidFill>
              <a:srgbClr val="4966AC"/>
            </a:solidFill>
          </a:ln>
        </p:spPr>
        <p:txBody>
          <a:bodyPr wrap="square" lIns="0" tIns="0" rIns="0" bIns="0" rtlCol="0"/>
          <a:lstStyle/>
          <a:p>
            <a:endParaRPr/>
          </a:p>
        </p:txBody>
      </p:sp>
      <p:sp>
        <p:nvSpPr>
          <p:cNvPr id="128" name="object 124"/>
          <p:cNvSpPr/>
          <p:nvPr/>
        </p:nvSpPr>
        <p:spPr>
          <a:xfrm>
            <a:off x="7972043" y="2892048"/>
            <a:ext cx="111125" cy="266700"/>
          </a:xfrm>
          <a:custGeom>
            <a:avLst/>
            <a:gdLst/>
            <a:ahLst/>
            <a:cxnLst/>
            <a:rect l="l" t="t" r="r" b="b"/>
            <a:pathLst>
              <a:path w="111125" h="266700">
                <a:moveTo>
                  <a:pt x="0" y="0"/>
                </a:moveTo>
                <a:lnTo>
                  <a:pt x="110998" y="266445"/>
                </a:lnTo>
              </a:path>
            </a:pathLst>
          </a:custGeom>
          <a:ln w="6096">
            <a:solidFill>
              <a:srgbClr val="4966AC"/>
            </a:solidFill>
          </a:ln>
        </p:spPr>
        <p:txBody>
          <a:bodyPr wrap="square" lIns="0" tIns="0" rIns="0" bIns="0" rtlCol="0"/>
          <a:lstStyle/>
          <a:p>
            <a:endParaRPr/>
          </a:p>
        </p:txBody>
      </p:sp>
      <p:sp>
        <p:nvSpPr>
          <p:cNvPr id="129" name="object 125"/>
          <p:cNvSpPr/>
          <p:nvPr/>
        </p:nvSpPr>
        <p:spPr>
          <a:xfrm>
            <a:off x="8081771" y="3148080"/>
            <a:ext cx="313690" cy="156210"/>
          </a:xfrm>
          <a:custGeom>
            <a:avLst/>
            <a:gdLst/>
            <a:ahLst/>
            <a:cxnLst/>
            <a:rect l="l" t="t" r="r" b="b"/>
            <a:pathLst>
              <a:path w="313690" h="156210">
                <a:moveTo>
                  <a:pt x="0" y="0"/>
                </a:moveTo>
                <a:lnTo>
                  <a:pt x="313435" y="155956"/>
                </a:lnTo>
              </a:path>
            </a:pathLst>
          </a:custGeom>
          <a:ln w="6096">
            <a:solidFill>
              <a:srgbClr val="4966AC"/>
            </a:solidFill>
          </a:ln>
        </p:spPr>
        <p:txBody>
          <a:bodyPr wrap="square" lIns="0" tIns="0" rIns="0" bIns="0" rtlCol="0"/>
          <a:lstStyle/>
          <a:p>
            <a:endParaRPr/>
          </a:p>
        </p:txBody>
      </p:sp>
      <p:sp>
        <p:nvSpPr>
          <p:cNvPr id="130" name="object 126"/>
          <p:cNvSpPr/>
          <p:nvPr/>
        </p:nvSpPr>
        <p:spPr>
          <a:xfrm>
            <a:off x="8389619" y="3143507"/>
            <a:ext cx="361315" cy="158750"/>
          </a:xfrm>
          <a:custGeom>
            <a:avLst/>
            <a:gdLst/>
            <a:ahLst/>
            <a:cxnLst/>
            <a:rect l="l" t="t" r="r" b="b"/>
            <a:pathLst>
              <a:path w="361315" h="158750">
                <a:moveTo>
                  <a:pt x="361314" y="0"/>
                </a:moveTo>
                <a:lnTo>
                  <a:pt x="0" y="158369"/>
                </a:lnTo>
              </a:path>
            </a:pathLst>
          </a:custGeom>
          <a:ln w="6095">
            <a:solidFill>
              <a:srgbClr val="4966AC"/>
            </a:solidFill>
          </a:ln>
        </p:spPr>
        <p:txBody>
          <a:bodyPr wrap="square" lIns="0" tIns="0" rIns="0" bIns="0" rtlCol="0"/>
          <a:lstStyle/>
          <a:p>
            <a:endParaRPr/>
          </a:p>
        </p:txBody>
      </p:sp>
      <p:sp>
        <p:nvSpPr>
          <p:cNvPr id="131" name="object 127"/>
          <p:cNvSpPr/>
          <p:nvPr/>
        </p:nvSpPr>
        <p:spPr>
          <a:xfrm>
            <a:off x="8045195" y="2730504"/>
            <a:ext cx="94615" cy="21590"/>
          </a:xfrm>
          <a:custGeom>
            <a:avLst/>
            <a:gdLst/>
            <a:ahLst/>
            <a:cxnLst/>
            <a:rect l="l" t="t" r="r" b="b"/>
            <a:pathLst>
              <a:path w="94615" h="21589">
                <a:moveTo>
                  <a:pt x="0" y="0"/>
                </a:moveTo>
                <a:lnTo>
                  <a:pt x="94360" y="21209"/>
                </a:lnTo>
              </a:path>
            </a:pathLst>
          </a:custGeom>
          <a:ln w="6096">
            <a:solidFill>
              <a:srgbClr val="4966AC"/>
            </a:solidFill>
          </a:ln>
        </p:spPr>
        <p:txBody>
          <a:bodyPr wrap="square" lIns="0" tIns="0" rIns="0" bIns="0" rtlCol="0"/>
          <a:lstStyle/>
          <a:p>
            <a:endParaRPr/>
          </a:p>
        </p:txBody>
      </p:sp>
      <p:sp>
        <p:nvSpPr>
          <p:cNvPr id="132" name="object 128"/>
          <p:cNvSpPr/>
          <p:nvPr/>
        </p:nvSpPr>
        <p:spPr>
          <a:xfrm>
            <a:off x="8139683" y="2747268"/>
            <a:ext cx="115570" cy="2540"/>
          </a:xfrm>
          <a:custGeom>
            <a:avLst/>
            <a:gdLst/>
            <a:ahLst/>
            <a:cxnLst/>
            <a:rect l="l" t="t" r="r" b="b"/>
            <a:pathLst>
              <a:path w="115570" h="2539">
                <a:moveTo>
                  <a:pt x="0" y="2539"/>
                </a:moveTo>
                <a:lnTo>
                  <a:pt x="115062" y="0"/>
                </a:lnTo>
              </a:path>
            </a:pathLst>
          </a:custGeom>
          <a:ln w="6096">
            <a:solidFill>
              <a:srgbClr val="4966AC"/>
            </a:solidFill>
          </a:ln>
        </p:spPr>
        <p:txBody>
          <a:bodyPr wrap="square" lIns="0" tIns="0" rIns="0" bIns="0" rtlCol="0"/>
          <a:lstStyle/>
          <a:p>
            <a:endParaRPr/>
          </a:p>
        </p:txBody>
      </p:sp>
      <p:sp>
        <p:nvSpPr>
          <p:cNvPr id="133" name="object 129"/>
          <p:cNvSpPr/>
          <p:nvPr/>
        </p:nvSpPr>
        <p:spPr>
          <a:xfrm>
            <a:off x="8148828" y="2707643"/>
            <a:ext cx="105410" cy="33655"/>
          </a:xfrm>
          <a:custGeom>
            <a:avLst/>
            <a:gdLst/>
            <a:ahLst/>
            <a:cxnLst/>
            <a:rect l="l" t="t" r="r" b="b"/>
            <a:pathLst>
              <a:path w="105409" h="33655">
                <a:moveTo>
                  <a:pt x="0" y="0"/>
                </a:moveTo>
                <a:lnTo>
                  <a:pt x="105410" y="33400"/>
                </a:lnTo>
              </a:path>
            </a:pathLst>
          </a:custGeom>
          <a:ln w="6096">
            <a:solidFill>
              <a:srgbClr val="4966AC"/>
            </a:solidFill>
          </a:ln>
        </p:spPr>
        <p:txBody>
          <a:bodyPr wrap="square" lIns="0" tIns="0" rIns="0" bIns="0" rtlCol="0"/>
          <a:lstStyle/>
          <a:p>
            <a:endParaRPr/>
          </a:p>
        </p:txBody>
      </p:sp>
      <p:sp>
        <p:nvSpPr>
          <p:cNvPr id="134" name="object 130"/>
          <p:cNvSpPr/>
          <p:nvPr/>
        </p:nvSpPr>
        <p:spPr>
          <a:xfrm>
            <a:off x="8607552" y="2745744"/>
            <a:ext cx="124460" cy="20955"/>
          </a:xfrm>
          <a:custGeom>
            <a:avLst/>
            <a:gdLst/>
            <a:ahLst/>
            <a:cxnLst/>
            <a:rect l="l" t="t" r="r" b="b"/>
            <a:pathLst>
              <a:path w="124459" h="20954">
                <a:moveTo>
                  <a:pt x="0" y="20447"/>
                </a:moveTo>
                <a:lnTo>
                  <a:pt x="124459" y="0"/>
                </a:lnTo>
              </a:path>
            </a:pathLst>
          </a:custGeom>
          <a:ln w="6096">
            <a:solidFill>
              <a:srgbClr val="4966AC"/>
            </a:solidFill>
          </a:ln>
        </p:spPr>
        <p:txBody>
          <a:bodyPr wrap="square" lIns="0" tIns="0" rIns="0" bIns="0" rtlCol="0"/>
          <a:lstStyle/>
          <a:p>
            <a:endParaRPr/>
          </a:p>
        </p:txBody>
      </p:sp>
      <p:sp>
        <p:nvSpPr>
          <p:cNvPr id="135" name="object 131"/>
          <p:cNvSpPr/>
          <p:nvPr/>
        </p:nvSpPr>
        <p:spPr>
          <a:xfrm>
            <a:off x="8488680" y="2716787"/>
            <a:ext cx="120014" cy="29845"/>
          </a:xfrm>
          <a:custGeom>
            <a:avLst/>
            <a:gdLst/>
            <a:ahLst/>
            <a:cxnLst/>
            <a:rect l="l" t="t" r="r" b="b"/>
            <a:pathLst>
              <a:path w="120015" h="29845">
                <a:moveTo>
                  <a:pt x="0" y="29590"/>
                </a:moveTo>
                <a:lnTo>
                  <a:pt x="119761" y="0"/>
                </a:lnTo>
              </a:path>
            </a:pathLst>
          </a:custGeom>
          <a:ln w="6096">
            <a:solidFill>
              <a:srgbClr val="4966AC"/>
            </a:solidFill>
          </a:ln>
        </p:spPr>
        <p:txBody>
          <a:bodyPr wrap="square" lIns="0" tIns="0" rIns="0" bIns="0" rtlCol="0"/>
          <a:lstStyle/>
          <a:p>
            <a:endParaRPr/>
          </a:p>
        </p:txBody>
      </p:sp>
      <p:sp>
        <p:nvSpPr>
          <p:cNvPr id="136" name="object 132"/>
          <p:cNvSpPr/>
          <p:nvPr/>
        </p:nvSpPr>
        <p:spPr>
          <a:xfrm>
            <a:off x="8491728" y="2748792"/>
            <a:ext cx="117475" cy="17780"/>
          </a:xfrm>
          <a:custGeom>
            <a:avLst/>
            <a:gdLst/>
            <a:ahLst/>
            <a:cxnLst/>
            <a:rect l="l" t="t" r="r" b="b"/>
            <a:pathLst>
              <a:path w="117475" h="17779">
                <a:moveTo>
                  <a:pt x="117094" y="17779"/>
                </a:moveTo>
                <a:lnTo>
                  <a:pt x="0" y="0"/>
                </a:lnTo>
              </a:path>
            </a:pathLst>
          </a:custGeom>
          <a:ln w="6096">
            <a:solidFill>
              <a:srgbClr val="4966AC"/>
            </a:solidFill>
          </a:ln>
        </p:spPr>
        <p:txBody>
          <a:bodyPr wrap="square" lIns="0" tIns="0" rIns="0" bIns="0" rtlCol="0"/>
          <a:lstStyle/>
          <a:p>
            <a:endParaRPr/>
          </a:p>
        </p:txBody>
      </p:sp>
      <p:sp>
        <p:nvSpPr>
          <p:cNvPr id="137" name="object 133"/>
          <p:cNvSpPr/>
          <p:nvPr/>
        </p:nvSpPr>
        <p:spPr>
          <a:xfrm>
            <a:off x="8607552" y="2709168"/>
            <a:ext cx="132080" cy="29209"/>
          </a:xfrm>
          <a:custGeom>
            <a:avLst/>
            <a:gdLst/>
            <a:ahLst/>
            <a:cxnLst/>
            <a:rect l="l" t="t" r="r" b="b"/>
            <a:pathLst>
              <a:path w="132079" h="29210">
                <a:moveTo>
                  <a:pt x="131572" y="28828"/>
                </a:moveTo>
                <a:lnTo>
                  <a:pt x="0" y="0"/>
                </a:lnTo>
              </a:path>
            </a:pathLst>
          </a:custGeom>
          <a:ln w="6096">
            <a:solidFill>
              <a:srgbClr val="4966AC"/>
            </a:solidFill>
          </a:ln>
        </p:spPr>
        <p:txBody>
          <a:bodyPr wrap="square" lIns="0" tIns="0" rIns="0" bIns="0" rtlCol="0"/>
          <a:lstStyle/>
          <a:p>
            <a:endParaRPr/>
          </a:p>
        </p:txBody>
      </p:sp>
      <p:sp>
        <p:nvSpPr>
          <p:cNvPr id="138" name="object 134"/>
          <p:cNvSpPr/>
          <p:nvPr/>
        </p:nvSpPr>
        <p:spPr>
          <a:xfrm>
            <a:off x="8196071" y="2924051"/>
            <a:ext cx="149860" cy="20320"/>
          </a:xfrm>
          <a:custGeom>
            <a:avLst/>
            <a:gdLst/>
            <a:ahLst/>
            <a:cxnLst/>
            <a:rect l="l" t="t" r="r" b="b"/>
            <a:pathLst>
              <a:path w="149859" h="20320">
                <a:moveTo>
                  <a:pt x="0" y="19812"/>
                </a:moveTo>
                <a:lnTo>
                  <a:pt x="149478" y="0"/>
                </a:lnTo>
              </a:path>
            </a:pathLst>
          </a:custGeom>
          <a:ln w="6096">
            <a:solidFill>
              <a:srgbClr val="4966AC"/>
            </a:solidFill>
          </a:ln>
        </p:spPr>
        <p:txBody>
          <a:bodyPr wrap="square" lIns="0" tIns="0" rIns="0" bIns="0" rtlCol="0"/>
          <a:lstStyle/>
          <a:p>
            <a:endParaRPr/>
          </a:p>
        </p:txBody>
      </p:sp>
      <p:sp>
        <p:nvSpPr>
          <p:cNvPr id="139" name="object 135"/>
          <p:cNvSpPr/>
          <p:nvPr/>
        </p:nvSpPr>
        <p:spPr>
          <a:xfrm>
            <a:off x="8357616" y="2931671"/>
            <a:ext cx="175260" cy="7620"/>
          </a:xfrm>
          <a:custGeom>
            <a:avLst/>
            <a:gdLst/>
            <a:ahLst/>
            <a:cxnLst/>
            <a:rect l="l" t="t" r="r" b="b"/>
            <a:pathLst>
              <a:path w="175259" h="7620">
                <a:moveTo>
                  <a:pt x="0" y="0"/>
                </a:moveTo>
                <a:lnTo>
                  <a:pt x="175132" y="7620"/>
                </a:lnTo>
              </a:path>
            </a:pathLst>
          </a:custGeom>
          <a:ln w="6096">
            <a:solidFill>
              <a:srgbClr val="4966AC"/>
            </a:solidFill>
          </a:ln>
        </p:spPr>
        <p:txBody>
          <a:bodyPr wrap="square" lIns="0" tIns="0" rIns="0" bIns="0" rtlCol="0"/>
          <a:lstStyle/>
          <a:p>
            <a:endParaRPr/>
          </a:p>
        </p:txBody>
      </p:sp>
      <p:sp>
        <p:nvSpPr>
          <p:cNvPr id="140" name="object 136"/>
          <p:cNvSpPr/>
          <p:nvPr/>
        </p:nvSpPr>
        <p:spPr>
          <a:xfrm>
            <a:off x="8164068" y="3041400"/>
            <a:ext cx="193675" cy="24765"/>
          </a:xfrm>
          <a:custGeom>
            <a:avLst/>
            <a:gdLst/>
            <a:ahLst/>
            <a:cxnLst/>
            <a:rect l="l" t="t" r="r" b="b"/>
            <a:pathLst>
              <a:path w="193675" h="24764">
                <a:moveTo>
                  <a:pt x="0" y="24764"/>
                </a:moveTo>
                <a:lnTo>
                  <a:pt x="193293" y="0"/>
                </a:lnTo>
              </a:path>
            </a:pathLst>
          </a:custGeom>
          <a:ln w="6096">
            <a:solidFill>
              <a:srgbClr val="4966AC"/>
            </a:solidFill>
          </a:ln>
        </p:spPr>
        <p:txBody>
          <a:bodyPr wrap="square" lIns="0" tIns="0" rIns="0" bIns="0" rtlCol="0"/>
          <a:lstStyle/>
          <a:p>
            <a:endParaRPr/>
          </a:p>
        </p:txBody>
      </p:sp>
      <p:sp>
        <p:nvSpPr>
          <p:cNvPr id="141" name="object 137"/>
          <p:cNvSpPr/>
          <p:nvPr/>
        </p:nvSpPr>
        <p:spPr>
          <a:xfrm>
            <a:off x="8357616" y="3084071"/>
            <a:ext cx="225425" cy="57150"/>
          </a:xfrm>
          <a:custGeom>
            <a:avLst/>
            <a:gdLst/>
            <a:ahLst/>
            <a:cxnLst/>
            <a:rect l="l" t="t" r="r" b="b"/>
            <a:pathLst>
              <a:path w="225425" h="57150">
                <a:moveTo>
                  <a:pt x="0" y="57150"/>
                </a:moveTo>
                <a:lnTo>
                  <a:pt x="225298" y="0"/>
                </a:lnTo>
              </a:path>
            </a:pathLst>
          </a:custGeom>
          <a:ln w="6096">
            <a:solidFill>
              <a:srgbClr val="4966AC"/>
            </a:solidFill>
          </a:ln>
        </p:spPr>
        <p:txBody>
          <a:bodyPr wrap="square" lIns="0" tIns="0" rIns="0" bIns="0" rtlCol="0"/>
          <a:lstStyle/>
          <a:p>
            <a:endParaRPr/>
          </a:p>
        </p:txBody>
      </p:sp>
      <p:sp>
        <p:nvSpPr>
          <p:cNvPr id="142" name="object 138"/>
          <p:cNvSpPr/>
          <p:nvPr/>
        </p:nvSpPr>
        <p:spPr>
          <a:xfrm>
            <a:off x="8357616" y="3041400"/>
            <a:ext cx="219075" cy="37465"/>
          </a:xfrm>
          <a:custGeom>
            <a:avLst/>
            <a:gdLst/>
            <a:ahLst/>
            <a:cxnLst/>
            <a:rect l="l" t="t" r="r" b="b"/>
            <a:pathLst>
              <a:path w="219075" h="37464">
                <a:moveTo>
                  <a:pt x="0" y="0"/>
                </a:moveTo>
                <a:lnTo>
                  <a:pt x="218693" y="37337"/>
                </a:lnTo>
              </a:path>
            </a:pathLst>
          </a:custGeom>
          <a:ln w="6096">
            <a:solidFill>
              <a:srgbClr val="4966AC"/>
            </a:solidFill>
          </a:ln>
        </p:spPr>
        <p:txBody>
          <a:bodyPr wrap="square" lIns="0" tIns="0" rIns="0" bIns="0" rtlCol="0"/>
          <a:lstStyle/>
          <a:p>
            <a:endParaRPr/>
          </a:p>
        </p:txBody>
      </p:sp>
      <p:sp>
        <p:nvSpPr>
          <p:cNvPr id="143" name="object 139"/>
          <p:cNvSpPr/>
          <p:nvPr/>
        </p:nvSpPr>
        <p:spPr>
          <a:xfrm>
            <a:off x="8161019" y="3070356"/>
            <a:ext cx="196850" cy="65405"/>
          </a:xfrm>
          <a:custGeom>
            <a:avLst/>
            <a:gdLst/>
            <a:ahLst/>
            <a:cxnLst/>
            <a:rect l="l" t="t" r="r" b="b"/>
            <a:pathLst>
              <a:path w="196850" h="65404">
                <a:moveTo>
                  <a:pt x="0" y="0"/>
                </a:moveTo>
                <a:lnTo>
                  <a:pt x="196469" y="65405"/>
                </a:lnTo>
              </a:path>
            </a:pathLst>
          </a:custGeom>
          <a:ln w="6096">
            <a:solidFill>
              <a:srgbClr val="4966AC"/>
            </a:solidFill>
          </a:ln>
        </p:spPr>
        <p:txBody>
          <a:bodyPr wrap="square" lIns="0" tIns="0" rIns="0" bIns="0" rtlCol="0"/>
          <a:lstStyle/>
          <a:p>
            <a:endParaRPr/>
          </a:p>
        </p:txBody>
      </p:sp>
      <p:sp>
        <p:nvSpPr>
          <p:cNvPr id="144" name="object 140"/>
          <p:cNvSpPr/>
          <p:nvPr/>
        </p:nvSpPr>
        <p:spPr>
          <a:xfrm>
            <a:off x="8490204" y="2578104"/>
            <a:ext cx="161925" cy="635"/>
          </a:xfrm>
          <a:custGeom>
            <a:avLst/>
            <a:gdLst/>
            <a:ahLst/>
            <a:cxnLst/>
            <a:rect l="l" t="t" r="r" b="b"/>
            <a:pathLst>
              <a:path w="161925" h="635">
                <a:moveTo>
                  <a:pt x="0" y="0"/>
                </a:moveTo>
                <a:lnTo>
                  <a:pt x="161798" y="635"/>
                </a:lnTo>
              </a:path>
            </a:pathLst>
          </a:custGeom>
          <a:ln w="6096">
            <a:solidFill>
              <a:srgbClr val="4966AC"/>
            </a:solidFill>
          </a:ln>
        </p:spPr>
        <p:txBody>
          <a:bodyPr wrap="square" lIns="0" tIns="0" rIns="0" bIns="0" rtlCol="0"/>
          <a:lstStyle/>
          <a:p>
            <a:endParaRPr/>
          </a:p>
        </p:txBody>
      </p:sp>
      <p:sp>
        <p:nvSpPr>
          <p:cNvPr id="145" name="object 141"/>
          <p:cNvSpPr/>
          <p:nvPr/>
        </p:nvSpPr>
        <p:spPr>
          <a:xfrm>
            <a:off x="8656319" y="2588771"/>
            <a:ext cx="130175" cy="74930"/>
          </a:xfrm>
          <a:custGeom>
            <a:avLst/>
            <a:gdLst/>
            <a:ahLst/>
            <a:cxnLst/>
            <a:rect l="l" t="t" r="r" b="b"/>
            <a:pathLst>
              <a:path w="130175" h="74930">
                <a:moveTo>
                  <a:pt x="130175" y="74803"/>
                </a:moveTo>
                <a:lnTo>
                  <a:pt x="0" y="0"/>
                </a:lnTo>
              </a:path>
            </a:pathLst>
          </a:custGeom>
          <a:ln w="6096">
            <a:solidFill>
              <a:srgbClr val="4966AC"/>
            </a:solidFill>
          </a:ln>
        </p:spPr>
        <p:txBody>
          <a:bodyPr wrap="square" lIns="0" tIns="0" rIns="0" bIns="0" rtlCol="0"/>
          <a:lstStyle/>
          <a:p>
            <a:endParaRPr/>
          </a:p>
        </p:txBody>
      </p:sp>
      <p:sp>
        <p:nvSpPr>
          <p:cNvPr id="146" name="object 142"/>
          <p:cNvSpPr/>
          <p:nvPr/>
        </p:nvSpPr>
        <p:spPr>
          <a:xfrm>
            <a:off x="8735568" y="2892048"/>
            <a:ext cx="100330" cy="265430"/>
          </a:xfrm>
          <a:custGeom>
            <a:avLst/>
            <a:gdLst/>
            <a:ahLst/>
            <a:cxnLst/>
            <a:rect l="l" t="t" r="r" b="b"/>
            <a:pathLst>
              <a:path w="100329" h="265429">
                <a:moveTo>
                  <a:pt x="0" y="265048"/>
                </a:moveTo>
                <a:lnTo>
                  <a:pt x="100202" y="0"/>
                </a:lnTo>
              </a:path>
            </a:pathLst>
          </a:custGeom>
          <a:ln w="6095">
            <a:solidFill>
              <a:srgbClr val="4966AC"/>
            </a:solidFill>
          </a:ln>
        </p:spPr>
        <p:txBody>
          <a:bodyPr wrap="square" lIns="0" tIns="0" rIns="0" bIns="0" rtlCol="0"/>
          <a:lstStyle/>
          <a:p>
            <a:endParaRPr/>
          </a:p>
        </p:txBody>
      </p:sp>
      <p:sp>
        <p:nvSpPr>
          <p:cNvPr id="150" name="object 146"/>
          <p:cNvSpPr/>
          <p:nvPr/>
        </p:nvSpPr>
        <p:spPr>
          <a:xfrm>
            <a:off x="6771131" y="5379573"/>
            <a:ext cx="121920" cy="75565"/>
          </a:xfrm>
          <a:custGeom>
            <a:avLst/>
            <a:gdLst/>
            <a:ahLst/>
            <a:cxnLst/>
            <a:rect l="l" t="t" r="r" b="b"/>
            <a:pathLst>
              <a:path w="121920" h="75564">
                <a:moveTo>
                  <a:pt x="0" y="75311"/>
                </a:moveTo>
                <a:lnTo>
                  <a:pt x="121539" y="0"/>
                </a:lnTo>
              </a:path>
            </a:pathLst>
          </a:custGeom>
          <a:ln w="6096">
            <a:solidFill>
              <a:srgbClr val="4966AC"/>
            </a:solidFill>
          </a:ln>
        </p:spPr>
        <p:txBody>
          <a:bodyPr wrap="square" lIns="0" tIns="0" rIns="0" bIns="0" rtlCol="0"/>
          <a:lstStyle/>
          <a:p>
            <a:endParaRPr/>
          </a:p>
        </p:txBody>
      </p:sp>
      <p:sp>
        <p:nvSpPr>
          <p:cNvPr id="151" name="object 147"/>
          <p:cNvSpPr/>
          <p:nvPr/>
        </p:nvSpPr>
        <p:spPr>
          <a:xfrm>
            <a:off x="6807707" y="5509112"/>
            <a:ext cx="127000" cy="48260"/>
          </a:xfrm>
          <a:custGeom>
            <a:avLst/>
            <a:gdLst/>
            <a:ahLst/>
            <a:cxnLst/>
            <a:rect l="l" t="t" r="r" b="b"/>
            <a:pathLst>
              <a:path w="127000" h="48260">
                <a:moveTo>
                  <a:pt x="0" y="47764"/>
                </a:moveTo>
                <a:lnTo>
                  <a:pt x="127000" y="0"/>
                </a:lnTo>
              </a:path>
            </a:pathLst>
          </a:custGeom>
          <a:ln w="6096">
            <a:solidFill>
              <a:srgbClr val="4966AC"/>
            </a:solidFill>
          </a:ln>
        </p:spPr>
        <p:txBody>
          <a:bodyPr wrap="square" lIns="0" tIns="0" rIns="0" bIns="0" rtlCol="0"/>
          <a:lstStyle/>
          <a:p>
            <a:endParaRPr/>
          </a:p>
        </p:txBody>
      </p:sp>
      <p:sp>
        <p:nvSpPr>
          <p:cNvPr id="152" name="object 148"/>
          <p:cNvSpPr/>
          <p:nvPr/>
        </p:nvSpPr>
        <p:spPr>
          <a:xfrm>
            <a:off x="6725411" y="5781908"/>
            <a:ext cx="80010" cy="276225"/>
          </a:xfrm>
          <a:custGeom>
            <a:avLst/>
            <a:gdLst/>
            <a:ahLst/>
            <a:cxnLst/>
            <a:rect l="l" t="t" r="r" b="b"/>
            <a:pathLst>
              <a:path w="80009" h="276225">
                <a:moveTo>
                  <a:pt x="0" y="0"/>
                </a:moveTo>
                <a:lnTo>
                  <a:pt x="79629" y="275780"/>
                </a:lnTo>
              </a:path>
            </a:pathLst>
          </a:custGeom>
          <a:ln w="6096">
            <a:solidFill>
              <a:srgbClr val="4966AC"/>
            </a:solidFill>
          </a:ln>
        </p:spPr>
        <p:txBody>
          <a:bodyPr wrap="square" lIns="0" tIns="0" rIns="0" bIns="0" rtlCol="0"/>
          <a:lstStyle/>
          <a:p>
            <a:endParaRPr/>
          </a:p>
        </p:txBody>
      </p:sp>
      <p:sp>
        <p:nvSpPr>
          <p:cNvPr id="153" name="object 149"/>
          <p:cNvSpPr/>
          <p:nvPr/>
        </p:nvSpPr>
        <p:spPr>
          <a:xfrm>
            <a:off x="6813804" y="6057752"/>
            <a:ext cx="349250" cy="220345"/>
          </a:xfrm>
          <a:custGeom>
            <a:avLst/>
            <a:gdLst/>
            <a:ahLst/>
            <a:cxnLst/>
            <a:rect l="l" t="t" r="r" b="b"/>
            <a:pathLst>
              <a:path w="349250" h="220345">
                <a:moveTo>
                  <a:pt x="0" y="0"/>
                </a:moveTo>
                <a:lnTo>
                  <a:pt x="349123" y="220154"/>
                </a:lnTo>
              </a:path>
            </a:pathLst>
          </a:custGeom>
          <a:ln w="6096">
            <a:solidFill>
              <a:srgbClr val="4966AC"/>
            </a:solidFill>
          </a:ln>
        </p:spPr>
        <p:txBody>
          <a:bodyPr wrap="square" lIns="0" tIns="0" rIns="0" bIns="0" rtlCol="0"/>
          <a:lstStyle/>
          <a:p>
            <a:endParaRPr/>
          </a:p>
        </p:txBody>
      </p:sp>
      <p:sp>
        <p:nvSpPr>
          <p:cNvPr id="154" name="object 150"/>
          <p:cNvSpPr/>
          <p:nvPr/>
        </p:nvSpPr>
        <p:spPr>
          <a:xfrm>
            <a:off x="7168895" y="6040988"/>
            <a:ext cx="420370" cy="236854"/>
          </a:xfrm>
          <a:custGeom>
            <a:avLst/>
            <a:gdLst/>
            <a:ahLst/>
            <a:cxnLst/>
            <a:rect l="l" t="t" r="r" b="b"/>
            <a:pathLst>
              <a:path w="420370" h="236854">
                <a:moveTo>
                  <a:pt x="420243" y="0"/>
                </a:moveTo>
                <a:lnTo>
                  <a:pt x="0" y="236423"/>
                </a:lnTo>
              </a:path>
            </a:pathLst>
          </a:custGeom>
          <a:ln w="6096">
            <a:solidFill>
              <a:srgbClr val="4966AC"/>
            </a:solidFill>
          </a:ln>
        </p:spPr>
        <p:txBody>
          <a:bodyPr wrap="square" lIns="0" tIns="0" rIns="0" bIns="0" rtlCol="0"/>
          <a:lstStyle/>
          <a:p>
            <a:endParaRPr/>
          </a:p>
        </p:txBody>
      </p:sp>
      <p:sp>
        <p:nvSpPr>
          <p:cNvPr id="155" name="object 151"/>
          <p:cNvSpPr/>
          <p:nvPr/>
        </p:nvSpPr>
        <p:spPr>
          <a:xfrm>
            <a:off x="6909816" y="5379573"/>
            <a:ext cx="98425" cy="19050"/>
          </a:xfrm>
          <a:custGeom>
            <a:avLst/>
            <a:gdLst/>
            <a:ahLst/>
            <a:cxnLst/>
            <a:rect l="l" t="t" r="r" b="b"/>
            <a:pathLst>
              <a:path w="98425" h="19050">
                <a:moveTo>
                  <a:pt x="0" y="0"/>
                </a:moveTo>
                <a:lnTo>
                  <a:pt x="98170" y="19050"/>
                </a:lnTo>
              </a:path>
            </a:pathLst>
          </a:custGeom>
          <a:ln w="6096">
            <a:solidFill>
              <a:srgbClr val="4966AC"/>
            </a:solidFill>
          </a:ln>
        </p:spPr>
        <p:txBody>
          <a:bodyPr wrap="square" lIns="0" tIns="0" rIns="0" bIns="0" rtlCol="0"/>
          <a:lstStyle/>
          <a:p>
            <a:endParaRPr/>
          </a:p>
        </p:txBody>
      </p:sp>
      <p:sp>
        <p:nvSpPr>
          <p:cNvPr id="156" name="object 152"/>
          <p:cNvSpPr/>
          <p:nvPr/>
        </p:nvSpPr>
        <p:spPr>
          <a:xfrm>
            <a:off x="6807707" y="5562452"/>
            <a:ext cx="123189" cy="38100"/>
          </a:xfrm>
          <a:custGeom>
            <a:avLst/>
            <a:gdLst/>
            <a:ahLst/>
            <a:cxnLst/>
            <a:rect l="l" t="t" r="r" b="b"/>
            <a:pathLst>
              <a:path w="123190" h="38100">
                <a:moveTo>
                  <a:pt x="0" y="0"/>
                </a:moveTo>
                <a:lnTo>
                  <a:pt x="123063" y="37579"/>
                </a:lnTo>
              </a:path>
            </a:pathLst>
          </a:custGeom>
          <a:ln w="6096">
            <a:solidFill>
              <a:srgbClr val="4966AC"/>
            </a:solidFill>
          </a:ln>
        </p:spPr>
        <p:txBody>
          <a:bodyPr wrap="square" lIns="0" tIns="0" rIns="0" bIns="0" rtlCol="0"/>
          <a:lstStyle/>
          <a:p>
            <a:endParaRPr/>
          </a:p>
        </p:txBody>
      </p:sp>
      <p:sp>
        <p:nvSpPr>
          <p:cNvPr id="157" name="object 153"/>
          <p:cNvSpPr/>
          <p:nvPr/>
        </p:nvSpPr>
        <p:spPr>
          <a:xfrm>
            <a:off x="6922007" y="5568549"/>
            <a:ext cx="115570" cy="31750"/>
          </a:xfrm>
          <a:custGeom>
            <a:avLst/>
            <a:gdLst/>
            <a:ahLst/>
            <a:cxnLst/>
            <a:rect l="l" t="t" r="r" b="b"/>
            <a:pathLst>
              <a:path w="115570" h="31750">
                <a:moveTo>
                  <a:pt x="0" y="31330"/>
                </a:moveTo>
                <a:lnTo>
                  <a:pt x="115189" y="0"/>
                </a:lnTo>
              </a:path>
            </a:pathLst>
          </a:custGeom>
          <a:ln w="6095">
            <a:solidFill>
              <a:srgbClr val="4966AC"/>
            </a:solidFill>
          </a:ln>
        </p:spPr>
        <p:txBody>
          <a:bodyPr wrap="square" lIns="0" tIns="0" rIns="0" bIns="0" rtlCol="0"/>
          <a:lstStyle/>
          <a:p>
            <a:endParaRPr/>
          </a:p>
        </p:txBody>
      </p:sp>
      <p:sp>
        <p:nvSpPr>
          <p:cNvPr id="158" name="object 154"/>
          <p:cNvSpPr/>
          <p:nvPr/>
        </p:nvSpPr>
        <p:spPr>
          <a:xfrm>
            <a:off x="6940295" y="5513685"/>
            <a:ext cx="100965" cy="57785"/>
          </a:xfrm>
          <a:custGeom>
            <a:avLst/>
            <a:gdLst/>
            <a:ahLst/>
            <a:cxnLst/>
            <a:rect l="l" t="t" r="r" b="b"/>
            <a:pathLst>
              <a:path w="100965" h="57785">
                <a:moveTo>
                  <a:pt x="0" y="0"/>
                </a:moveTo>
                <a:lnTo>
                  <a:pt x="100710" y="57403"/>
                </a:lnTo>
              </a:path>
            </a:pathLst>
          </a:custGeom>
          <a:ln w="6096">
            <a:solidFill>
              <a:srgbClr val="4966AC"/>
            </a:solidFill>
          </a:ln>
        </p:spPr>
        <p:txBody>
          <a:bodyPr wrap="square" lIns="0" tIns="0" rIns="0" bIns="0" rtlCol="0"/>
          <a:lstStyle/>
          <a:p>
            <a:endParaRPr/>
          </a:p>
        </p:txBody>
      </p:sp>
      <p:sp>
        <p:nvSpPr>
          <p:cNvPr id="159" name="object 155"/>
          <p:cNvSpPr/>
          <p:nvPr/>
        </p:nvSpPr>
        <p:spPr>
          <a:xfrm>
            <a:off x="7400543" y="5557881"/>
            <a:ext cx="140335" cy="31750"/>
          </a:xfrm>
          <a:custGeom>
            <a:avLst/>
            <a:gdLst/>
            <a:ahLst/>
            <a:cxnLst/>
            <a:rect l="l" t="t" r="r" b="b"/>
            <a:pathLst>
              <a:path w="140334" h="31750">
                <a:moveTo>
                  <a:pt x="0" y="31635"/>
                </a:moveTo>
                <a:lnTo>
                  <a:pt x="139953" y="0"/>
                </a:lnTo>
              </a:path>
            </a:pathLst>
          </a:custGeom>
          <a:ln w="6096">
            <a:solidFill>
              <a:srgbClr val="4966AC"/>
            </a:solidFill>
          </a:ln>
        </p:spPr>
        <p:txBody>
          <a:bodyPr wrap="square" lIns="0" tIns="0" rIns="0" bIns="0" rtlCol="0"/>
          <a:lstStyle/>
          <a:p>
            <a:endParaRPr/>
          </a:p>
        </p:txBody>
      </p:sp>
      <p:sp>
        <p:nvSpPr>
          <p:cNvPr id="160" name="object 156"/>
          <p:cNvSpPr/>
          <p:nvPr/>
        </p:nvSpPr>
        <p:spPr>
          <a:xfrm>
            <a:off x="7277100" y="5513685"/>
            <a:ext cx="117475" cy="53975"/>
          </a:xfrm>
          <a:custGeom>
            <a:avLst/>
            <a:gdLst/>
            <a:ahLst/>
            <a:cxnLst/>
            <a:rect l="l" t="t" r="r" b="b"/>
            <a:pathLst>
              <a:path w="117475" h="53975">
                <a:moveTo>
                  <a:pt x="0" y="53682"/>
                </a:moveTo>
                <a:lnTo>
                  <a:pt x="117475" y="0"/>
                </a:lnTo>
              </a:path>
            </a:pathLst>
          </a:custGeom>
          <a:ln w="6096">
            <a:solidFill>
              <a:srgbClr val="4966AC"/>
            </a:solidFill>
          </a:ln>
        </p:spPr>
        <p:txBody>
          <a:bodyPr wrap="square" lIns="0" tIns="0" rIns="0" bIns="0" rtlCol="0"/>
          <a:lstStyle/>
          <a:p>
            <a:endParaRPr/>
          </a:p>
        </p:txBody>
      </p:sp>
      <p:sp>
        <p:nvSpPr>
          <p:cNvPr id="161" name="object 157"/>
          <p:cNvSpPr/>
          <p:nvPr/>
        </p:nvSpPr>
        <p:spPr>
          <a:xfrm>
            <a:off x="7286243" y="5574644"/>
            <a:ext cx="114935" cy="10795"/>
          </a:xfrm>
          <a:custGeom>
            <a:avLst/>
            <a:gdLst/>
            <a:ahLst/>
            <a:cxnLst/>
            <a:rect l="l" t="t" r="r" b="b"/>
            <a:pathLst>
              <a:path w="114934" h="10795">
                <a:moveTo>
                  <a:pt x="114426" y="10756"/>
                </a:moveTo>
                <a:lnTo>
                  <a:pt x="0" y="0"/>
                </a:lnTo>
              </a:path>
            </a:pathLst>
          </a:custGeom>
          <a:ln w="6096">
            <a:solidFill>
              <a:srgbClr val="4966AC"/>
            </a:solidFill>
          </a:ln>
        </p:spPr>
        <p:txBody>
          <a:bodyPr wrap="square" lIns="0" tIns="0" rIns="0" bIns="0" rtlCol="0"/>
          <a:lstStyle/>
          <a:p>
            <a:endParaRPr/>
          </a:p>
        </p:txBody>
      </p:sp>
      <p:sp>
        <p:nvSpPr>
          <p:cNvPr id="162" name="object 158"/>
          <p:cNvSpPr/>
          <p:nvPr/>
        </p:nvSpPr>
        <p:spPr>
          <a:xfrm>
            <a:off x="7397495" y="5515208"/>
            <a:ext cx="146050" cy="34290"/>
          </a:xfrm>
          <a:custGeom>
            <a:avLst/>
            <a:gdLst/>
            <a:ahLst/>
            <a:cxnLst/>
            <a:rect l="l" t="t" r="r" b="b"/>
            <a:pathLst>
              <a:path w="146050" h="34289">
                <a:moveTo>
                  <a:pt x="145923" y="34112"/>
                </a:moveTo>
                <a:lnTo>
                  <a:pt x="0" y="0"/>
                </a:lnTo>
              </a:path>
            </a:pathLst>
          </a:custGeom>
          <a:ln w="6095">
            <a:solidFill>
              <a:srgbClr val="4966AC"/>
            </a:solidFill>
          </a:ln>
        </p:spPr>
        <p:txBody>
          <a:bodyPr wrap="square" lIns="0" tIns="0" rIns="0" bIns="0" rtlCol="0"/>
          <a:lstStyle/>
          <a:p>
            <a:endParaRPr/>
          </a:p>
        </p:txBody>
      </p:sp>
      <p:sp>
        <p:nvSpPr>
          <p:cNvPr id="163" name="object 159"/>
          <p:cNvSpPr/>
          <p:nvPr/>
        </p:nvSpPr>
        <p:spPr>
          <a:xfrm>
            <a:off x="6970776" y="5783432"/>
            <a:ext cx="167640" cy="43180"/>
          </a:xfrm>
          <a:custGeom>
            <a:avLst/>
            <a:gdLst/>
            <a:ahLst/>
            <a:cxnLst/>
            <a:rect l="l" t="t" r="r" b="b"/>
            <a:pathLst>
              <a:path w="167640" h="43179">
                <a:moveTo>
                  <a:pt x="0" y="43065"/>
                </a:moveTo>
                <a:lnTo>
                  <a:pt x="167131" y="0"/>
                </a:lnTo>
              </a:path>
            </a:pathLst>
          </a:custGeom>
          <a:ln w="6095">
            <a:solidFill>
              <a:srgbClr val="4966AC"/>
            </a:solidFill>
          </a:ln>
        </p:spPr>
        <p:txBody>
          <a:bodyPr wrap="square" lIns="0" tIns="0" rIns="0" bIns="0" rtlCol="0"/>
          <a:lstStyle/>
          <a:p>
            <a:endParaRPr/>
          </a:p>
        </p:txBody>
      </p:sp>
      <p:sp>
        <p:nvSpPr>
          <p:cNvPr id="164" name="object 160"/>
          <p:cNvSpPr/>
          <p:nvPr/>
        </p:nvSpPr>
        <p:spPr>
          <a:xfrm>
            <a:off x="7138416" y="5786481"/>
            <a:ext cx="180975" cy="27305"/>
          </a:xfrm>
          <a:custGeom>
            <a:avLst/>
            <a:gdLst/>
            <a:ahLst/>
            <a:cxnLst/>
            <a:rect l="l" t="t" r="r" b="b"/>
            <a:pathLst>
              <a:path w="180975" h="27304">
                <a:moveTo>
                  <a:pt x="0" y="0"/>
                </a:moveTo>
                <a:lnTo>
                  <a:pt x="180975" y="26822"/>
                </a:lnTo>
              </a:path>
            </a:pathLst>
          </a:custGeom>
          <a:ln w="6096">
            <a:solidFill>
              <a:srgbClr val="4966AC"/>
            </a:solidFill>
          </a:ln>
        </p:spPr>
        <p:txBody>
          <a:bodyPr wrap="square" lIns="0" tIns="0" rIns="0" bIns="0" rtlCol="0"/>
          <a:lstStyle/>
          <a:p>
            <a:endParaRPr/>
          </a:p>
        </p:txBody>
      </p:sp>
      <p:sp>
        <p:nvSpPr>
          <p:cNvPr id="165" name="object 161"/>
          <p:cNvSpPr/>
          <p:nvPr/>
        </p:nvSpPr>
        <p:spPr>
          <a:xfrm>
            <a:off x="6957059" y="5960217"/>
            <a:ext cx="177800" cy="39370"/>
          </a:xfrm>
          <a:custGeom>
            <a:avLst/>
            <a:gdLst/>
            <a:ahLst/>
            <a:cxnLst/>
            <a:rect l="l" t="t" r="r" b="b"/>
            <a:pathLst>
              <a:path w="177800" h="39370">
                <a:moveTo>
                  <a:pt x="0" y="38976"/>
                </a:moveTo>
                <a:lnTo>
                  <a:pt x="177546" y="0"/>
                </a:lnTo>
              </a:path>
            </a:pathLst>
          </a:custGeom>
          <a:ln w="6095">
            <a:solidFill>
              <a:srgbClr val="4966AC"/>
            </a:solidFill>
          </a:ln>
        </p:spPr>
        <p:txBody>
          <a:bodyPr wrap="square" lIns="0" tIns="0" rIns="0" bIns="0" rtlCol="0"/>
          <a:lstStyle/>
          <a:p>
            <a:endParaRPr/>
          </a:p>
        </p:txBody>
      </p:sp>
      <p:sp>
        <p:nvSpPr>
          <p:cNvPr id="166" name="object 162"/>
          <p:cNvSpPr/>
          <p:nvPr/>
        </p:nvSpPr>
        <p:spPr>
          <a:xfrm>
            <a:off x="7138416" y="6002888"/>
            <a:ext cx="208915" cy="67310"/>
          </a:xfrm>
          <a:custGeom>
            <a:avLst/>
            <a:gdLst/>
            <a:ahLst/>
            <a:cxnLst/>
            <a:rect l="l" t="t" r="r" b="b"/>
            <a:pathLst>
              <a:path w="208915" h="67310">
                <a:moveTo>
                  <a:pt x="0" y="67157"/>
                </a:moveTo>
                <a:lnTo>
                  <a:pt x="208914" y="0"/>
                </a:lnTo>
              </a:path>
            </a:pathLst>
          </a:custGeom>
          <a:ln w="6096">
            <a:solidFill>
              <a:srgbClr val="4966AC"/>
            </a:solidFill>
          </a:ln>
        </p:spPr>
        <p:txBody>
          <a:bodyPr wrap="square" lIns="0" tIns="0" rIns="0" bIns="0" rtlCol="0"/>
          <a:lstStyle/>
          <a:p>
            <a:endParaRPr/>
          </a:p>
        </p:txBody>
      </p:sp>
      <p:sp>
        <p:nvSpPr>
          <p:cNvPr id="167" name="object 163"/>
          <p:cNvSpPr/>
          <p:nvPr/>
        </p:nvSpPr>
        <p:spPr>
          <a:xfrm>
            <a:off x="7136892" y="5954120"/>
            <a:ext cx="210820" cy="38100"/>
          </a:xfrm>
          <a:custGeom>
            <a:avLst/>
            <a:gdLst/>
            <a:ahLst/>
            <a:cxnLst/>
            <a:rect l="l" t="t" r="r" b="b"/>
            <a:pathLst>
              <a:path w="210820" h="38100">
                <a:moveTo>
                  <a:pt x="0" y="0"/>
                </a:moveTo>
                <a:lnTo>
                  <a:pt x="210311" y="37731"/>
                </a:lnTo>
              </a:path>
            </a:pathLst>
          </a:custGeom>
          <a:ln w="6095">
            <a:solidFill>
              <a:srgbClr val="4966AC"/>
            </a:solidFill>
          </a:ln>
        </p:spPr>
        <p:txBody>
          <a:bodyPr wrap="square" lIns="0" tIns="0" rIns="0" bIns="0" rtlCol="0"/>
          <a:lstStyle/>
          <a:p>
            <a:endParaRPr/>
          </a:p>
        </p:txBody>
      </p:sp>
      <p:sp>
        <p:nvSpPr>
          <p:cNvPr id="168" name="object 164"/>
          <p:cNvSpPr/>
          <p:nvPr/>
        </p:nvSpPr>
        <p:spPr>
          <a:xfrm>
            <a:off x="6964680" y="5998317"/>
            <a:ext cx="171450" cy="68580"/>
          </a:xfrm>
          <a:custGeom>
            <a:avLst/>
            <a:gdLst/>
            <a:ahLst/>
            <a:cxnLst/>
            <a:rect l="l" t="t" r="r" b="b"/>
            <a:pathLst>
              <a:path w="171450" h="68579">
                <a:moveTo>
                  <a:pt x="0" y="0"/>
                </a:moveTo>
                <a:lnTo>
                  <a:pt x="171323" y="68287"/>
                </a:lnTo>
              </a:path>
            </a:pathLst>
          </a:custGeom>
          <a:ln w="6096">
            <a:solidFill>
              <a:srgbClr val="4966AC"/>
            </a:solidFill>
          </a:ln>
        </p:spPr>
        <p:txBody>
          <a:bodyPr wrap="square" lIns="0" tIns="0" rIns="0" bIns="0" rtlCol="0"/>
          <a:lstStyle/>
          <a:p>
            <a:endParaRPr/>
          </a:p>
        </p:txBody>
      </p:sp>
      <p:sp>
        <p:nvSpPr>
          <p:cNvPr id="169" name="object 165"/>
          <p:cNvSpPr/>
          <p:nvPr/>
        </p:nvSpPr>
        <p:spPr>
          <a:xfrm>
            <a:off x="7249668" y="5373476"/>
            <a:ext cx="198755" cy="20320"/>
          </a:xfrm>
          <a:custGeom>
            <a:avLst/>
            <a:gdLst/>
            <a:ahLst/>
            <a:cxnLst/>
            <a:rect l="l" t="t" r="r" b="b"/>
            <a:pathLst>
              <a:path w="198754" h="20320">
                <a:moveTo>
                  <a:pt x="0" y="19938"/>
                </a:moveTo>
                <a:lnTo>
                  <a:pt x="198247" y="0"/>
                </a:lnTo>
              </a:path>
            </a:pathLst>
          </a:custGeom>
          <a:ln w="6096">
            <a:solidFill>
              <a:srgbClr val="4966AC"/>
            </a:solidFill>
          </a:ln>
        </p:spPr>
        <p:txBody>
          <a:bodyPr wrap="square" lIns="0" tIns="0" rIns="0" bIns="0" rtlCol="0"/>
          <a:lstStyle/>
          <a:p>
            <a:endParaRPr/>
          </a:p>
        </p:txBody>
      </p:sp>
      <p:sp>
        <p:nvSpPr>
          <p:cNvPr id="170" name="object 166"/>
          <p:cNvSpPr/>
          <p:nvPr/>
        </p:nvSpPr>
        <p:spPr>
          <a:xfrm>
            <a:off x="7466076" y="5373476"/>
            <a:ext cx="132080" cy="83820"/>
          </a:xfrm>
          <a:custGeom>
            <a:avLst/>
            <a:gdLst/>
            <a:ahLst/>
            <a:cxnLst/>
            <a:rect l="l" t="t" r="r" b="b"/>
            <a:pathLst>
              <a:path w="132079" h="83820">
                <a:moveTo>
                  <a:pt x="131952" y="83311"/>
                </a:moveTo>
                <a:lnTo>
                  <a:pt x="0" y="0"/>
                </a:lnTo>
              </a:path>
            </a:pathLst>
          </a:custGeom>
          <a:ln w="6096">
            <a:solidFill>
              <a:srgbClr val="4966AC"/>
            </a:solidFill>
          </a:ln>
        </p:spPr>
        <p:txBody>
          <a:bodyPr wrap="square" lIns="0" tIns="0" rIns="0" bIns="0" rtlCol="0"/>
          <a:lstStyle/>
          <a:p>
            <a:endParaRPr/>
          </a:p>
        </p:txBody>
      </p:sp>
      <p:sp>
        <p:nvSpPr>
          <p:cNvPr id="171" name="object 167"/>
          <p:cNvSpPr/>
          <p:nvPr/>
        </p:nvSpPr>
        <p:spPr>
          <a:xfrm>
            <a:off x="7586471" y="5754476"/>
            <a:ext cx="85725" cy="290195"/>
          </a:xfrm>
          <a:custGeom>
            <a:avLst/>
            <a:gdLst/>
            <a:ahLst/>
            <a:cxnLst/>
            <a:rect l="l" t="t" r="r" b="b"/>
            <a:pathLst>
              <a:path w="85725" h="290195">
                <a:moveTo>
                  <a:pt x="0" y="289864"/>
                </a:moveTo>
                <a:lnTo>
                  <a:pt x="85471" y="0"/>
                </a:lnTo>
              </a:path>
            </a:pathLst>
          </a:custGeom>
          <a:ln w="6096">
            <a:solidFill>
              <a:srgbClr val="4966AC"/>
            </a:solidFill>
          </a:ln>
        </p:spPr>
        <p:txBody>
          <a:bodyPr wrap="square" lIns="0" tIns="0" rIns="0" bIns="0" rtlCol="0"/>
          <a:lstStyle/>
          <a:p>
            <a:endParaRPr/>
          </a:p>
        </p:txBody>
      </p:sp>
      <p:sp>
        <p:nvSpPr>
          <p:cNvPr id="172" name="object 168"/>
          <p:cNvSpPr/>
          <p:nvPr/>
        </p:nvSpPr>
        <p:spPr>
          <a:xfrm>
            <a:off x="5510784" y="5396337"/>
            <a:ext cx="99060" cy="90170"/>
          </a:xfrm>
          <a:custGeom>
            <a:avLst/>
            <a:gdLst/>
            <a:ahLst/>
            <a:cxnLst/>
            <a:rect l="l" t="t" r="r" b="b"/>
            <a:pathLst>
              <a:path w="99060" h="90170">
                <a:moveTo>
                  <a:pt x="0" y="90042"/>
                </a:moveTo>
                <a:lnTo>
                  <a:pt x="98678" y="0"/>
                </a:lnTo>
              </a:path>
            </a:pathLst>
          </a:custGeom>
          <a:ln w="6096">
            <a:solidFill>
              <a:srgbClr val="4966AC"/>
            </a:solidFill>
          </a:ln>
        </p:spPr>
        <p:txBody>
          <a:bodyPr wrap="square" lIns="0" tIns="0" rIns="0" bIns="0" rtlCol="0"/>
          <a:lstStyle/>
          <a:p>
            <a:endParaRPr/>
          </a:p>
        </p:txBody>
      </p:sp>
      <p:sp>
        <p:nvSpPr>
          <p:cNvPr id="173" name="object 169"/>
          <p:cNvSpPr/>
          <p:nvPr/>
        </p:nvSpPr>
        <p:spPr>
          <a:xfrm>
            <a:off x="5544311" y="5528925"/>
            <a:ext cx="116839" cy="51435"/>
          </a:xfrm>
          <a:custGeom>
            <a:avLst/>
            <a:gdLst/>
            <a:ahLst/>
            <a:cxnLst/>
            <a:rect l="l" t="t" r="r" b="b"/>
            <a:pathLst>
              <a:path w="116839" h="51435">
                <a:moveTo>
                  <a:pt x="0" y="51269"/>
                </a:moveTo>
                <a:lnTo>
                  <a:pt x="116332" y="0"/>
                </a:lnTo>
              </a:path>
            </a:pathLst>
          </a:custGeom>
          <a:ln w="6096">
            <a:solidFill>
              <a:srgbClr val="4966AC"/>
            </a:solidFill>
          </a:ln>
        </p:spPr>
        <p:txBody>
          <a:bodyPr wrap="square" lIns="0" tIns="0" rIns="0" bIns="0" rtlCol="0"/>
          <a:lstStyle/>
          <a:p>
            <a:endParaRPr/>
          </a:p>
        </p:txBody>
      </p:sp>
      <p:sp>
        <p:nvSpPr>
          <p:cNvPr id="174" name="object 170"/>
          <p:cNvSpPr/>
          <p:nvPr/>
        </p:nvSpPr>
        <p:spPr>
          <a:xfrm>
            <a:off x="5481828" y="5789529"/>
            <a:ext cx="85090" cy="280670"/>
          </a:xfrm>
          <a:custGeom>
            <a:avLst/>
            <a:gdLst/>
            <a:ahLst/>
            <a:cxnLst/>
            <a:rect l="l" t="t" r="r" b="b"/>
            <a:pathLst>
              <a:path w="85089" h="280670">
                <a:moveTo>
                  <a:pt x="0" y="0"/>
                </a:moveTo>
                <a:lnTo>
                  <a:pt x="84709" y="280377"/>
                </a:lnTo>
              </a:path>
            </a:pathLst>
          </a:custGeom>
          <a:ln w="6095">
            <a:solidFill>
              <a:srgbClr val="4966AC"/>
            </a:solidFill>
          </a:ln>
        </p:spPr>
        <p:txBody>
          <a:bodyPr wrap="square" lIns="0" tIns="0" rIns="0" bIns="0" rtlCol="0"/>
          <a:lstStyle/>
          <a:p>
            <a:endParaRPr/>
          </a:p>
        </p:txBody>
      </p:sp>
      <p:sp>
        <p:nvSpPr>
          <p:cNvPr id="175" name="object 171"/>
          <p:cNvSpPr/>
          <p:nvPr/>
        </p:nvSpPr>
        <p:spPr>
          <a:xfrm>
            <a:off x="5567171" y="6066896"/>
            <a:ext cx="349250" cy="213995"/>
          </a:xfrm>
          <a:custGeom>
            <a:avLst/>
            <a:gdLst/>
            <a:ahLst/>
            <a:cxnLst/>
            <a:rect l="l" t="t" r="r" b="b"/>
            <a:pathLst>
              <a:path w="349250" h="213995">
                <a:moveTo>
                  <a:pt x="0" y="0"/>
                </a:moveTo>
                <a:lnTo>
                  <a:pt x="348741" y="213423"/>
                </a:lnTo>
              </a:path>
            </a:pathLst>
          </a:custGeom>
          <a:ln w="6096">
            <a:solidFill>
              <a:srgbClr val="4966AC"/>
            </a:solidFill>
          </a:ln>
        </p:spPr>
        <p:txBody>
          <a:bodyPr wrap="square" lIns="0" tIns="0" rIns="0" bIns="0" rtlCol="0"/>
          <a:lstStyle/>
          <a:p>
            <a:endParaRPr/>
          </a:p>
        </p:txBody>
      </p:sp>
      <p:sp>
        <p:nvSpPr>
          <p:cNvPr id="176" name="object 172"/>
          <p:cNvSpPr/>
          <p:nvPr/>
        </p:nvSpPr>
        <p:spPr>
          <a:xfrm>
            <a:off x="5922264" y="6002888"/>
            <a:ext cx="401320" cy="275590"/>
          </a:xfrm>
          <a:custGeom>
            <a:avLst/>
            <a:gdLst/>
            <a:ahLst/>
            <a:cxnLst/>
            <a:rect l="l" t="t" r="r" b="b"/>
            <a:pathLst>
              <a:path w="401320" h="275589">
                <a:moveTo>
                  <a:pt x="400938" y="0"/>
                </a:moveTo>
                <a:lnTo>
                  <a:pt x="0" y="275361"/>
                </a:lnTo>
              </a:path>
            </a:pathLst>
          </a:custGeom>
          <a:ln w="6096">
            <a:solidFill>
              <a:srgbClr val="4966AC"/>
            </a:solidFill>
          </a:ln>
        </p:spPr>
        <p:txBody>
          <a:bodyPr wrap="square" lIns="0" tIns="0" rIns="0" bIns="0" rtlCol="0"/>
          <a:lstStyle/>
          <a:p>
            <a:endParaRPr/>
          </a:p>
        </p:txBody>
      </p:sp>
      <p:sp>
        <p:nvSpPr>
          <p:cNvPr id="177" name="object 173"/>
          <p:cNvSpPr/>
          <p:nvPr/>
        </p:nvSpPr>
        <p:spPr>
          <a:xfrm>
            <a:off x="5609844" y="5393288"/>
            <a:ext cx="107950" cy="3810"/>
          </a:xfrm>
          <a:custGeom>
            <a:avLst/>
            <a:gdLst/>
            <a:ahLst/>
            <a:cxnLst/>
            <a:rect l="l" t="t" r="r" b="b"/>
            <a:pathLst>
              <a:path w="107950" h="3810">
                <a:moveTo>
                  <a:pt x="0" y="0"/>
                </a:moveTo>
                <a:lnTo>
                  <a:pt x="107695" y="3682"/>
                </a:lnTo>
              </a:path>
            </a:pathLst>
          </a:custGeom>
          <a:ln w="6096">
            <a:solidFill>
              <a:srgbClr val="4966AC"/>
            </a:solidFill>
          </a:ln>
        </p:spPr>
        <p:txBody>
          <a:bodyPr wrap="square" lIns="0" tIns="0" rIns="0" bIns="0" rtlCol="0"/>
          <a:lstStyle/>
          <a:p>
            <a:endParaRPr/>
          </a:p>
        </p:txBody>
      </p:sp>
      <p:sp>
        <p:nvSpPr>
          <p:cNvPr id="178" name="object 174"/>
          <p:cNvSpPr/>
          <p:nvPr/>
        </p:nvSpPr>
        <p:spPr>
          <a:xfrm>
            <a:off x="5545835" y="5577693"/>
            <a:ext cx="109855" cy="25400"/>
          </a:xfrm>
          <a:custGeom>
            <a:avLst/>
            <a:gdLst/>
            <a:ahLst/>
            <a:cxnLst/>
            <a:rect l="l" t="t" r="r" b="b"/>
            <a:pathLst>
              <a:path w="109854" h="25400">
                <a:moveTo>
                  <a:pt x="0" y="0"/>
                </a:moveTo>
                <a:lnTo>
                  <a:pt x="109854" y="25247"/>
                </a:lnTo>
              </a:path>
            </a:pathLst>
          </a:custGeom>
          <a:ln w="6096">
            <a:solidFill>
              <a:srgbClr val="4966AC"/>
            </a:solidFill>
          </a:ln>
        </p:spPr>
        <p:txBody>
          <a:bodyPr wrap="square" lIns="0" tIns="0" rIns="0" bIns="0" rtlCol="0"/>
          <a:lstStyle/>
          <a:p>
            <a:endParaRPr/>
          </a:p>
        </p:txBody>
      </p:sp>
      <p:sp>
        <p:nvSpPr>
          <p:cNvPr id="179" name="object 175"/>
          <p:cNvSpPr/>
          <p:nvPr/>
        </p:nvSpPr>
        <p:spPr>
          <a:xfrm>
            <a:off x="5658611" y="5580741"/>
            <a:ext cx="106045" cy="26034"/>
          </a:xfrm>
          <a:custGeom>
            <a:avLst/>
            <a:gdLst/>
            <a:ahLst/>
            <a:cxnLst/>
            <a:rect l="l" t="t" r="r" b="b"/>
            <a:pathLst>
              <a:path w="106045" h="26035">
                <a:moveTo>
                  <a:pt x="0" y="25679"/>
                </a:moveTo>
                <a:lnTo>
                  <a:pt x="105663" y="0"/>
                </a:lnTo>
              </a:path>
            </a:pathLst>
          </a:custGeom>
          <a:ln w="6096">
            <a:solidFill>
              <a:srgbClr val="4966AC"/>
            </a:solidFill>
          </a:ln>
        </p:spPr>
        <p:txBody>
          <a:bodyPr wrap="square" lIns="0" tIns="0" rIns="0" bIns="0" rtlCol="0"/>
          <a:lstStyle/>
          <a:p>
            <a:endParaRPr/>
          </a:p>
        </p:txBody>
      </p:sp>
      <p:sp>
        <p:nvSpPr>
          <p:cNvPr id="180" name="object 176"/>
          <p:cNvSpPr/>
          <p:nvPr/>
        </p:nvSpPr>
        <p:spPr>
          <a:xfrm>
            <a:off x="5657088" y="5522829"/>
            <a:ext cx="103505" cy="58419"/>
          </a:xfrm>
          <a:custGeom>
            <a:avLst/>
            <a:gdLst/>
            <a:ahLst/>
            <a:cxnLst/>
            <a:rect l="l" t="t" r="r" b="b"/>
            <a:pathLst>
              <a:path w="103504" h="58420">
                <a:moveTo>
                  <a:pt x="0" y="0"/>
                </a:moveTo>
                <a:lnTo>
                  <a:pt x="103377" y="57861"/>
                </a:lnTo>
              </a:path>
            </a:pathLst>
          </a:custGeom>
          <a:ln w="6096">
            <a:solidFill>
              <a:srgbClr val="4966AC"/>
            </a:solidFill>
          </a:ln>
        </p:spPr>
        <p:txBody>
          <a:bodyPr wrap="square" lIns="0" tIns="0" rIns="0" bIns="0" rtlCol="0"/>
          <a:lstStyle/>
          <a:p>
            <a:endParaRPr/>
          </a:p>
        </p:txBody>
      </p:sp>
      <p:sp>
        <p:nvSpPr>
          <p:cNvPr id="181" name="object 177"/>
          <p:cNvSpPr/>
          <p:nvPr/>
        </p:nvSpPr>
        <p:spPr>
          <a:xfrm>
            <a:off x="6108191" y="5548737"/>
            <a:ext cx="118745" cy="37465"/>
          </a:xfrm>
          <a:custGeom>
            <a:avLst/>
            <a:gdLst/>
            <a:ahLst/>
            <a:cxnLst/>
            <a:rect l="l" t="t" r="r" b="b"/>
            <a:pathLst>
              <a:path w="118745" h="37464">
                <a:moveTo>
                  <a:pt x="0" y="37210"/>
                </a:moveTo>
                <a:lnTo>
                  <a:pt x="118745" y="0"/>
                </a:lnTo>
              </a:path>
            </a:pathLst>
          </a:custGeom>
          <a:ln w="6095">
            <a:solidFill>
              <a:srgbClr val="4966AC"/>
            </a:solidFill>
          </a:ln>
        </p:spPr>
        <p:txBody>
          <a:bodyPr wrap="square" lIns="0" tIns="0" rIns="0" bIns="0" rtlCol="0"/>
          <a:lstStyle/>
          <a:p>
            <a:endParaRPr/>
          </a:p>
        </p:txBody>
      </p:sp>
      <p:sp>
        <p:nvSpPr>
          <p:cNvPr id="182" name="object 178"/>
          <p:cNvSpPr/>
          <p:nvPr/>
        </p:nvSpPr>
        <p:spPr>
          <a:xfrm>
            <a:off x="6006084" y="5501493"/>
            <a:ext cx="93980" cy="73660"/>
          </a:xfrm>
          <a:custGeom>
            <a:avLst/>
            <a:gdLst/>
            <a:ahLst/>
            <a:cxnLst/>
            <a:rect l="l" t="t" r="r" b="b"/>
            <a:pathLst>
              <a:path w="93979" h="73660">
                <a:moveTo>
                  <a:pt x="0" y="73279"/>
                </a:moveTo>
                <a:lnTo>
                  <a:pt x="93852" y="0"/>
                </a:lnTo>
              </a:path>
            </a:pathLst>
          </a:custGeom>
          <a:ln w="6096">
            <a:solidFill>
              <a:srgbClr val="4966AC"/>
            </a:solidFill>
          </a:ln>
        </p:spPr>
        <p:txBody>
          <a:bodyPr wrap="square" lIns="0" tIns="0" rIns="0" bIns="0" rtlCol="0"/>
          <a:lstStyle/>
          <a:p>
            <a:endParaRPr/>
          </a:p>
        </p:txBody>
      </p:sp>
      <p:sp>
        <p:nvSpPr>
          <p:cNvPr id="183" name="object 179"/>
          <p:cNvSpPr/>
          <p:nvPr/>
        </p:nvSpPr>
        <p:spPr>
          <a:xfrm>
            <a:off x="6003035" y="5573120"/>
            <a:ext cx="109855" cy="15240"/>
          </a:xfrm>
          <a:custGeom>
            <a:avLst/>
            <a:gdLst/>
            <a:ahLst/>
            <a:cxnLst/>
            <a:rect l="l" t="t" r="r" b="b"/>
            <a:pathLst>
              <a:path w="109854" h="15239">
                <a:moveTo>
                  <a:pt x="109474" y="15049"/>
                </a:moveTo>
                <a:lnTo>
                  <a:pt x="0" y="0"/>
                </a:lnTo>
              </a:path>
            </a:pathLst>
          </a:custGeom>
          <a:ln w="6096">
            <a:solidFill>
              <a:srgbClr val="4966AC"/>
            </a:solidFill>
          </a:ln>
        </p:spPr>
        <p:txBody>
          <a:bodyPr wrap="square" lIns="0" tIns="0" rIns="0" bIns="0" rtlCol="0"/>
          <a:lstStyle/>
          <a:p>
            <a:endParaRPr/>
          </a:p>
        </p:txBody>
      </p:sp>
      <p:sp>
        <p:nvSpPr>
          <p:cNvPr id="184" name="object 180"/>
          <p:cNvSpPr/>
          <p:nvPr/>
        </p:nvSpPr>
        <p:spPr>
          <a:xfrm>
            <a:off x="6092952" y="5499969"/>
            <a:ext cx="133985" cy="52069"/>
          </a:xfrm>
          <a:custGeom>
            <a:avLst/>
            <a:gdLst/>
            <a:ahLst/>
            <a:cxnLst/>
            <a:rect l="l" t="t" r="r" b="b"/>
            <a:pathLst>
              <a:path w="133985" h="52070">
                <a:moveTo>
                  <a:pt x="133476" y="51828"/>
                </a:moveTo>
                <a:lnTo>
                  <a:pt x="0" y="0"/>
                </a:lnTo>
              </a:path>
            </a:pathLst>
          </a:custGeom>
          <a:ln w="6096">
            <a:solidFill>
              <a:srgbClr val="4966AC"/>
            </a:solidFill>
          </a:ln>
        </p:spPr>
        <p:txBody>
          <a:bodyPr wrap="square" lIns="0" tIns="0" rIns="0" bIns="0" rtlCol="0"/>
          <a:lstStyle/>
          <a:p>
            <a:endParaRPr/>
          </a:p>
        </p:txBody>
      </p:sp>
      <p:sp>
        <p:nvSpPr>
          <p:cNvPr id="185" name="object 181"/>
          <p:cNvSpPr/>
          <p:nvPr/>
        </p:nvSpPr>
        <p:spPr>
          <a:xfrm>
            <a:off x="5722620" y="5780385"/>
            <a:ext cx="142875" cy="45720"/>
          </a:xfrm>
          <a:custGeom>
            <a:avLst/>
            <a:gdLst/>
            <a:ahLst/>
            <a:cxnLst/>
            <a:rect l="l" t="t" r="r" b="b"/>
            <a:pathLst>
              <a:path w="142875" h="45720">
                <a:moveTo>
                  <a:pt x="0" y="45275"/>
                </a:moveTo>
                <a:lnTo>
                  <a:pt x="142875" y="0"/>
                </a:lnTo>
              </a:path>
            </a:pathLst>
          </a:custGeom>
          <a:ln w="6096">
            <a:solidFill>
              <a:srgbClr val="4966AC"/>
            </a:solidFill>
          </a:ln>
        </p:spPr>
        <p:txBody>
          <a:bodyPr wrap="square" lIns="0" tIns="0" rIns="0" bIns="0" rtlCol="0"/>
          <a:lstStyle/>
          <a:p>
            <a:endParaRPr/>
          </a:p>
        </p:txBody>
      </p:sp>
      <p:sp>
        <p:nvSpPr>
          <p:cNvPr id="186" name="object 182"/>
          <p:cNvSpPr/>
          <p:nvPr/>
        </p:nvSpPr>
        <p:spPr>
          <a:xfrm>
            <a:off x="5870447" y="5780385"/>
            <a:ext cx="163195" cy="22860"/>
          </a:xfrm>
          <a:custGeom>
            <a:avLst/>
            <a:gdLst/>
            <a:ahLst/>
            <a:cxnLst/>
            <a:rect l="l" t="t" r="r" b="b"/>
            <a:pathLst>
              <a:path w="163195" h="22860">
                <a:moveTo>
                  <a:pt x="0" y="0"/>
                </a:moveTo>
                <a:lnTo>
                  <a:pt x="162940" y="22618"/>
                </a:lnTo>
              </a:path>
            </a:pathLst>
          </a:custGeom>
          <a:ln w="6096">
            <a:solidFill>
              <a:srgbClr val="4966AC"/>
            </a:solidFill>
          </a:ln>
        </p:spPr>
        <p:txBody>
          <a:bodyPr wrap="square" lIns="0" tIns="0" rIns="0" bIns="0" rtlCol="0"/>
          <a:lstStyle/>
          <a:p>
            <a:endParaRPr/>
          </a:p>
        </p:txBody>
      </p:sp>
      <p:sp>
        <p:nvSpPr>
          <p:cNvPr id="187" name="object 183"/>
          <p:cNvSpPr/>
          <p:nvPr/>
        </p:nvSpPr>
        <p:spPr>
          <a:xfrm>
            <a:off x="5713476" y="5954120"/>
            <a:ext cx="156845" cy="67310"/>
          </a:xfrm>
          <a:custGeom>
            <a:avLst/>
            <a:gdLst/>
            <a:ahLst/>
            <a:cxnLst/>
            <a:rect l="l" t="t" r="r" b="b"/>
            <a:pathLst>
              <a:path w="156845" h="67310">
                <a:moveTo>
                  <a:pt x="0" y="67284"/>
                </a:moveTo>
                <a:lnTo>
                  <a:pt x="156337" y="0"/>
                </a:lnTo>
              </a:path>
            </a:pathLst>
          </a:custGeom>
          <a:ln w="6096">
            <a:solidFill>
              <a:srgbClr val="4966AC"/>
            </a:solidFill>
          </a:ln>
        </p:spPr>
        <p:txBody>
          <a:bodyPr wrap="square" lIns="0" tIns="0" rIns="0" bIns="0" rtlCol="0"/>
          <a:lstStyle/>
          <a:p>
            <a:endParaRPr/>
          </a:p>
        </p:txBody>
      </p:sp>
      <p:sp>
        <p:nvSpPr>
          <p:cNvPr id="188" name="object 184"/>
          <p:cNvSpPr/>
          <p:nvPr/>
        </p:nvSpPr>
        <p:spPr>
          <a:xfrm>
            <a:off x="5885688" y="6007461"/>
            <a:ext cx="187325" cy="85725"/>
          </a:xfrm>
          <a:custGeom>
            <a:avLst/>
            <a:gdLst/>
            <a:ahLst/>
            <a:cxnLst/>
            <a:rect l="l" t="t" r="r" b="b"/>
            <a:pathLst>
              <a:path w="187325" h="85725">
                <a:moveTo>
                  <a:pt x="0" y="85623"/>
                </a:moveTo>
                <a:lnTo>
                  <a:pt x="186816" y="0"/>
                </a:lnTo>
              </a:path>
            </a:pathLst>
          </a:custGeom>
          <a:ln w="6096">
            <a:solidFill>
              <a:srgbClr val="4966AC"/>
            </a:solidFill>
          </a:ln>
        </p:spPr>
        <p:txBody>
          <a:bodyPr wrap="square" lIns="0" tIns="0" rIns="0" bIns="0" rtlCol="0"/>
          <a:lstStyle/>
          <a:p>
            <a:endParaRPr/>
          </a:p>
        </p:txBody>
      </p:sp>
      <p:sp>
        <p:nvSpPr>
          <p:cNvPr id="189" name="object 185"/>
          <p:cNvSpPr/>
          <p:nvPr/>
        </p:nvSpPr>
        <p:spPr>
          <a:xfrm>
            <a:off x="5868923" y="5952596"/>
            <a:ext cx="203200" cy="49530"/>
          </a:xfrm>
          <a:custGeom>
            <a:avLst/>
            <a:gdLst/>
            <a:ahLst/>
            <a:cxnLst/>
            <a:rect l="l" t="t" r="r" b="b"/>
            <a:pathLst>
              <a:path w="203200" h="49529">
                <a:moveTo>
                  <a:pt x="0" y="0"/>
                </a:moveTo>
                <a:lnTo>
                  <a:pt x="202691" y="49263"/>
                </a:lnTo>
              </a:path>
            </a:pathLst>
          </a:custGeom>
          <a:ln w="6096">
            <a:solidFill>
              <a:srgbClr val="4966AC"/>
            </a:solidFill>
          </a:ln>
        </p:spPr>
        <p:txBody>
          <a:bodyPr wrap="square" lIns="0" tIns="0" rIns="0" bIns="0" rtlCol="0"/>
          <a:lstStyle/>
          <a:p>
            <a:endParaRPr/>
          </a:p>
        </p:txBody>
      </p:sp>
      <p:sp>
        <p:nvSpPr>
          <p:cNvPr id="190" name="object 186"/>
          <p:cNvSpPr/>
          <p:nvPr/>
        </p:nvSpPr>
        <p:spPr>
          <a:xfrm>
            <a:off x="5722620" y="6021176"/>
            <a:ext cx="154940" cy="71755"/>
          </a:xfrm>
          <a:custGeom>
            <a:avLst/>
            <a:gdLst/>
            <a:ahLst/>
            <a:cxnLst/>
            <a:rect l="l" t="t" r="r" b="b"/>
            <a:pathLst>
              <a:path w="154939" h="71754">
                <a:moveTo>
                  <a:pt x="0" y="0"/>
                </a:moveTo>
                <a:lnTo>
                  <a:pt x="154431" y="71450"/>
                </a:lnTo>
              </a:path>
            </a:pathLst>
          </a:custGeom>
          <a:ln w="6096">
            <a:solidFill>
              <a:srgbClr val="4966AC"/>
            </a:solidFill>
          </a:ln>
        </p:spPr>
        <p:txBody>
          <a:bodyPr wrap="square" lIns="0" tIns="0" rIns="0" bIns="0" rtlCol="0"/>
          <a:lstStyle/>
          <a:p>
            <a:endParaRPr/>
          </a:p>
        </p:txBody>
      </p:sp>
      <p:sp>
        <p:nvSpPr>
          <p:cNvPr id="191" name="object 187"/>
          <p:cNvSpPr/>
          <p:nvPr/>
        </p:nvSpPr>
        <p:spPr>
          <a:xfrm>
            <a:off x="5975603" y="5367381"/>
            <a:ext cx="171450" cy="25400"/>
          </a:xfrm>
          <a:custGeom>
            <a:avLst/>
            <a:gdLst/>
            <a:ahLst/>
            <a:cxnLst/>
            <a:rect l="l" t="t" r="r" b="b"/>
            <a:pathLst>
              <a:path w="171450" h="25400">
                <a:moveTo>
                  <a:pt x="0" y="25019"/>
                </a:moveTo>
                <a:lnTo>
                  <a:pt x="171196" y="0"/>
                </a:lnTo>
              </a:path>
            </a:pathLst>
          </a:custGeom>
          <a:ln w="6096">
            <a:solidFill>
              <a:srgbClr val="4966AC"/>
            </a:solidFill>
          </a:ln>
        </p:spPr>
        <p:txBody>
          <a:bodyPr wrap="square" lIns="0" tIns="0" rIns="0" bIns="0" rtlCol="0"/>
          <a:lstStyle/>
          <a:p>
            <a:endParaRPr/>
          </a:p>
        </p:txBody>
      </p:sp>
      <p:sp>
        <p:nvSpPr>
          <p:cNvPr id="192" name="object 188"/>
          <p:cNvSpPr/>
          <p:nvPr/>
        </p:nvSpPr>
        <p:spPr>
          <a:xfrm>
            <a:off x="6153911" y="5371952"/>
            <a:ext cx="128905" cy="88265"/>
          </a:xfrm>
          <a:custGeom>
            <a:avLst/>
            <a:gdLst/>
            <a:ahLst/>
            <a:cxnLst/>
            <a:rect l="l" t="t" r="r" b="b"/>
            <a:pathLst>
              <a:path w="128904" h="88264">
                <a:moveTo>
                  <a:pt x="128397" y="88010"/>
                </a:moveTo>
                <a:lnTo>
                  <a:pt x="0" y="0"/>
                </a:lnTo>
              </a:path>
            </a:pathLst>
          </a:custGeom>
          <a:ln w="6096">
            <a:solidFill>
              <a:srgbClr val="4966AC"/>
            </a:solidFill>
          </a:ln>
        </p:spPr>
        <p:txBody>
          <a:bodyPr wrap="square" lIns="0" tIns="0" rIns="0" bIns="0" rtlCol="0"/>
          <a:lstStyle/>
          <a:p>
            <a:endParaRPr/>
          </a:p>
        </p:txBody>
      </p:sp>
      <p:sp>
        <p:nvSpPr>
          <p:cNvPr id="193" name="object 189"/>
          <p:cNvSpPr/>
          <p:nvPr/>
        </p:nvSpPr>
        <p:spPr>
          <a:xfrm>
            <a:off x="6318503" y="5751429"/>
            <a:ext cx="47625" cy="253365"/>
          </a:xfrm>
          <a:custGeom>
            <a:avLst/>
            <a:gdLst/>
            <a:ahLst/>
            <a:cxnLst/>
            <a:rect l="l" t="t" r="r" b="b"/>
            <a:pathLst>
              <a:path w="47625" h="253364">
                <a:moveTo>
                  <a:pt x="0" y="253365"/>
                </a:moveTo>
                <a:lnTo>
                  <a:pt x="47625" y="0"/>
                </a:lnTo>
              </a:path>
            </a:pathLst>
          </a:custGeom>
          <a:ln w="6096">
            <a:solidFill>
              <a:srgbClr val="4966AC"/>
            </a:solidFill>
          </a:ln>
        </p:spPr>
        <p:txBody>
          <a:bodyPr wrap="square" lIns="0" tIns="0" rIns="0" bIns="0" rtlCol="0"/>
          <a:lstStyle/>
          <a:p>
            <a:endParaRPr/>
          </a:p>
        </p:txBody>
      </p:sp>
      <p:sp>
        <p:nvSpPr>
          <p:cNvPr id="194" name="object 190"/>
          <p:cNvSpPr/>
          <p:nvPr/>
        </p:nvSpPr>
        <p:spPr>
          <a:xfrm>
            <a:off x="7956804" y="5352141"/>
            <a:ext cx="144780" cy="54610"/>
          </a:xfrm>
          <a:custGeom>
            <a:avLst/>
            <a:gdLst/>
            <a:ahLst/>
            <a:cxnLst/>
            <a:rect l="l" t="t" r="r" b="b"/>
            <a:pathLst>
              <a:path w="144779" h="54610">
                <a:moveTo>
                  <a:pt x="0" y="54356"/>
                </a:moveTo>
                <a:lnTo>
                  <a:pt x="144272" y="0"/>
                </a:lnTo>
              </a:path>
            </a:pathLst>
          </a:custGeom>
          <a:ln w="6096">
            <a:solidFill>
              <a:srgbClr val="4966AC"/>
            </a:solidFill>
          </a:ln>
        </p:spPr>
        <p:txBody>
          <a:bodyPr wrap="square" lIns="0" tIns="0" rIns="0" bIns="0" rtlCol="0"/>
          <a:lstStyle/>
          <a:p>
            <a:endParaRPr/>
          </a:p>
        </p:txBody>
      </p:sp>
      <p:sp>
        <p:nvSpPr>
          <p:cNvPr id="195" name="object 191"/>
          <p:cNvSpPr/>
          <p:nvPr/>
        </p:nvSpPr>
        <p:spPr>
          <a:xfrm>
            <a:off x="8097011" y="5352141"/>
            <a:ext cx="107950" cy="36830"/>
          </a:xfrm>
          <a:custGeom>
            <a:avLst/>
            <a:gdLst/>
            <a:ahLst/>
            <a:cxnLst/>
            <a:rect l="l" t="t" r="r" b="b"/>
            <a:pathLst>
              <a:path w="107950" h="36829">
                <a:moveTo>
                  <a:pt x="0" y="0"/>
                </a:moveTo>
                <a:lnTo>
                  <a:pt x="107823" y="36321"/>
                </a:lnTo>
              </a:path>
            </a:pathLst>
          </a:custGeom>
          <a:ln w="6096">
            <a:solidFill>
              <a:srgbClr val="4966AC"/>
            </a:solidFill>
          </a:ln>
        </p:spPr>
        <p:txBody>
          <a:bodyPr wrap="square" lIns="0" tIns="0" rIns="0" bIns="0" rtlCol="0"/>
          <a:lstStyle/>
          <a:p>
            <a:endParaRPr/>
          </a:p>
        </p:txBody>
      </p:sp>
      <p:sp>
        <p:nvSpPr>
          <p:cNvPr id="196" name="object 192"/>
          <p:cNvSpPr/>
          <p:nvPr/>
        </p:nvSpPr>
        <p:spPr>
          <a:xfrm>
            <a:off x="7975092" y="5484729"/>
            <a:ext cx="125730" cy="31750"/>
          </a:xfrm>
          <a:custGeom>
            <a:avLst/>
            <a:gdLst/>
            <a:ahLst/>
            <a:cxnLst/>
            <a:rect l="l" t="t" r="r" b="b"/>
            <a:pathLst>
              <a:path w="125729" h="31750">
                <a:moveTo>
                  <a:pt x="0" y="31496"/>
                </a:moveTo>
                <a:lnTo>
                  <a:pt x="125729" y="0"/>
                </a:lnTo>
              </a:path>
            </a:pathLst>
          </a:custGeom>
          <a:ln w="6096">
            <a:solidFill>
              <a:srgbClr val="4966AC"/>
            </a:solidFill>
          </a:ln>
        </p:spPr>
        <p:txBody>
          <a:bodyPr wrap="square" lIns="0" tIns="0" rIns="0" bIns="0" rtlCol="0"/>
          <a:lstStyle/>
          <a:p>
            <a:endParaRPr/>
          </a:p>
        </p:txBody>
      </p:sp>
      <p:sp>
        <p:nvSpPr>
          <p:cNvPr id="197" name="object 193"/>
          <p:cNvSpPr/>
          <p:nvPr/>
        </p:nvSpPr>
        <p:spPr>
          <a:xfrm>
            <a:off x="7886700" y="5768193"/>
            <a:ext cx="104139" cy="287655"/>
          </a:xfrm>
          <a:custGeom>
            <a:avLst/>
            <a:gdLst/>
            <a:ahLst/>
            <a:cxnLst/>
            <a:rect l="l" t="t" r="r" b="b"/>
            <a:pathLst>
              <a:path w="104140" h="287654">
                <a:moveTo>
                  <a:pt x="0" y="0"/>
                </a:moveTo>
                <a:lnTo>
                  <a:pt x="104013" y="287350"/>
                </a:lnTo>
              </a:path>
            </a:pathLst>
          </a:custGeom>
          <a:ln w="6096">
            <a:solidFill>
              <a:srgbClr val="4966AC"/>
            </a:solidFill>
          </a:ln>
        </p:spPr>
        <p:txBody>
          <a:bodyPr wrap="square" lIns="0" tIns="0" rIns="0" bIns="0" rtlCol="0"/>
          <a:lstStyle/>
          <a:p>
            <a:endParaRPr/>
          </a:p>
        </p:txBody>
      </p:sp>
      <p:sp>
        <p:nvSpPr>
          <p:cNvPr id="198" name="object 194"/>
          <p:cNvSpPr/>
          <p:nvPr/>
        </p:nvSpPr>
        <p:spPr>
          <a:xfrm>
            <a:off x="7990331" y="6063849"/>
            <a:ext cx="287655" cy="201930"/>
          </a:xfrm>
          <a:custGeom>
            <a:avLst/>
            <a:gdLst/>
            <a:ahLst/>
            <a:cxnLst/>
            <a:rect l="l" t="t" r="r" b="b"/>
            <a:pathLst>
              <a:path w="287654" h="201929">
                <a:moveTo>
                  <a:pt x="0" y="0"/>
                </a:moveTo>
                <a:lnTo>
                  <a:pt x="287654" y="201929"/>
                </a:lnTo>
              </a:path>
            </a:pathLst>
          </a:custGeom>
          <a:ln w="6096">
            <a:solidFill>
              <a:srgbClr val="4966AC"/>
            </a:solidFill>
          </a:ln>
        </p:spPr>
        <p:txBody>
          <a:bodyPr wrap="square" lIns="0" tIns="0" rIns="0" bIns="0" rtlCol="0"/>
          <a:lstStyle/>
          <a:p>
            <a:endParaRPr/>
          </a:p>
        </p:txBody>
      </p:sp>
      <p:sp>
        <p:nvSpPr>
          <p:cNvPr id="199" name="object 195"/>
          <p:cNvSpPr/>
          <p:nvPr/>
        </p:nvSpPr>
        <p:spPr>
          <a:xfrm>
            <a:off x="8279892" y="6100425"/>
            <a:ext cx="361950" cy="170180"/>
          </a:xfrm>
          <a:custGeom>
            <a:avLst/>
            <a:gdLst/>
            <a:ahLst/>
            <a:cxnLst/>
            <a:rect l="l" t="t" r="r" b="b"/>
            <a:pathLst>
              <a:path w="361950" h="170179">
                <a:moveTo>
                  <a:pt x="361696" y="0"/>
                </a:moveTo>
                <a:lnTo>
                  <a:pt x="0" y="170192"/>
                </a:lnTo>
              </a:path>
            </a:pathLst>
          </a:custGeom>
          <a:ln w="6096">
            <a:solidFill>
              <a:srgbClr val="4966AC"/>
            </a:solidFill>
          </a:ln>
        </p:spPr>
        <p:txBody>
          <a:bodyPr wrap="square" lIns="0" tIns="0" rIns="0" bIns="0" rtlCol="0"/>
          <a:lstStyle/>
          <a:p>
            <a:endParaRPr/>
          </a:p>
        </p:txBody>
      </p:sp>
      <p:sp>
        <p:nvSpPr>
          <p:cNvPr id="200" name="object 196"/>
          <p:cNvSpPr/>
          <p:nvPr/>
        </p:nvSpPr>
        <p:spPr>
          <a:xfrm>
            <a:off x="7968995" y="5518256"/>
            <a:ext cx="107314" cy="59690"/>
          </a:xfrm>
          <a:custGeom>
            <a:avLst/>
            <a:gdLst/>
            <a:ahLst/>
            <a:cxnLst/>
            <a:rect l="l" t="t" r="r" b="b"/>
            <a:pathLst>
              <a:path w="107315" h="59689">
                <a:moveTo>
                  <a:pt x="0" y="0"/>
                </a:moveTo>
                <a:lnTo>
                  <a:pt x="106806" y="59474"/>
                </a:lnTo>
              </a:path>
            </a:pathLst>
          </a:custGeom>
          <a:ln w="6096">
            <a:solidFill>
              <a:srgbClr val="4966AC"/>
            </a:solidFill>
          </a:ln>
        </p:spPr>
        <p:txBody>
          <a:bodyPr wrap="square" lIns="0" tIns="0" rIns="0" bIns="0" rtlCol="0"/>
          <a:lstStyle/>
          <a:p>
            <a:endParaRPr/>
          </a:p>
        </p:txBody>
      </p:sp>
      <p:sp>
        <p:nvSpPr>
          <p:cNvPr id="201" name="object 197"/>
          <p:cNvSpPr/>
          <p:nvPr/>
        </p:nvSpPr>
        <p:spPr>
          <a:xfrm>
            <a:off x="8077200" y="5553308"/>
            <a:ext cx="128905" cy="24765"/>
          </a:xfrm>
          <a:custGeom>
            <a:avLst/>
            <a:gdLst/>
            <a:ahLst/>
            <a:cxnLst/>
            <a:rect l="l" t="t" r="r" b="b"/>
            <a:pathLst>
              <a:path w="128904" h="24764">
                <a:moveTo>
                  <a:pt x="0" y="24371"/>
                </a:moveTo>
                <a:lnTo>
                  <a:pt x="128397" y="0"/>
                </a:lnTo>
              </a:path>
            </a:pathLst>
          </a:custGeom>
          <a:ln w="6096">
            <a:solidFill>
              <a:srgbClr val="4966AC"/>
            </a:solidFill>
          </a:ln>
        </p:spPr>
        <p:txBody>
          <a:bodyPr wrap="square" lIns="0" tIns="0" rIns="0" bIns="0" rtlCol="0"/>
          <a:lstStyle/>
          <a:p>
            <a:endParaRPr/>
          </a:p>
        </p:txBody>
      </p:sp>
      <p:sp>
        <p:nvSpPr>
          <p:cNvPr id="202" name="object 198"/>
          <p:cNvSpPr/>
          <p:nvPr/>
        </p:nvSpPr>
        <p:spPr>
          <a:xfrm>
            <a:off x="8100059" y="5484729"/>
            <a:ext cx="105410" cy="70485"/>
          </a:xfrm>
          <a:custGeom>
            <a:avLst/>
            <a:gdLst/>
            <a:ahLst/>
            <a:cxnLst/>
            <a:rect l="l" t="t" r="r" b="b"/>
            <a:pathLst>
              <a:path w="105409" h="70485">
                <a:moveTo>
                  <a:pt x="0" y="0"/>
                </a:moveTo>
                <a:lnTo>
                  <a:pt x="104901" y="69938"/>
                </a:lnTo>
              </a:path>
            </a:pathLst>
          </a:custGeom>
          <a:ln w="6096">
            <a:solidFill>
              <a:srgbClr val="4966AC"/>
            </a:solidFill>
          </a:ln>
        </p:spPr>
        <p:txBody>
          <a:bodyPr wrap="square" lIns="0" tIns="0" rIns="0" bIns="0" rtlCol="0"/>
          <a:lstStyle/>
          <a:p>
            <a:endParaRPr/>
          </a:p>
        </p:txBody>
      </p:sp>
      <p:sp>
        <p:nvSpPr>
          <p:cNvPr id="203" name="object 199"/>
          <p:cNvSpPr/>
          <p:nvPr/>
        </p:nvSpPr>
        <p:spPr>
          <a:xfrm>
            <a:off x="8540495" y="5554832"/>
            <a:ext cx="132715" cy="31115"/>
          </a:xfrm>
          <a:custGeom>
            <a:avLst/>
            <a:gdLst/>
            <a:ahLst/>
            <a:cxnLst/>
            <a:rect l="l" t="t" r="r" b="b"/>
            <a:pathLst>
              <a:path w="132715" h="31114">
                <a:moveTo>
                  <a:pt x="0" y="31013"/>
                </a:moveTo>
                <a:lnTo>
                  <a:pt x="132587" y="0"/>
                </a:lnTo>
              </a:path>
            </a:pathLst>
          </a:custGeom>
          <a:ln w="6096">
            <a:solidFill>
              <a:srgbClr val="4966AC"/>
            </a:solidFill>
          </a:ln>
        </p:spPr>
        <p:txBody>
          <a:bodyPr wrap="square" lIns="0" tIns="0" rIns="0" bIns="0" rtlCol="0"/>
          <a:lstStyle/>
          <a:p>
            <a:endParaRPr/>
          </a:p>
        </p:txBody>
      </p:sp>
      <p:sp>
        <p:nvSpPr>
          <p:cNvPr id="204" name="object 200"/>
          <p:cNvSpPr/>
          <p:nvPr/>
        </p:nvSpPr>
        <p:spPr>
          <a:xfrm>
            <a:off x="8420100" y="5513685"/>
            <a:ext cx="123189" cy="46355"/>
          </a:xfrm>
          <a:custGeom>
            <a:avLst/>
            <a:gdLst/>
            <a:ahLst/>
            <a:cxnLst/>
            <a:rect l="l" t="t" r="r" b="b"/>
            <a:pathLst>
              <a:path w="123190" h="46354">
                <a:moveTo>
                  <a:pt x="0" y="45783"/>
                </a:moveTo>
                <a:lnTo>
                  <a:pt x="122808" y="0"/>
                </a:lnTo>
              </a:path>
            </a:pathLst>
          </a:custGeom>
          <a:ln w="6096">
            <a:solidFill>
              <a:srgbClr val="4966AC"/>
            </a:solidFill>
          </a:ln>
        </p:spPr>
        <p:txBody>
          <a:bodyPr wrap="square" lIns="0" tIns="0" rIns="0" bIns="0" rtlCol="0"/>
          <a:lstStyle/>
          <a:p>
            <a:endParaRPr/>
          </a:p>
        </p:txBody>
      </p:sp>
      <p:sp>
        <p:nvSpPr>
          <p:cNvPr id="205" name="object 201"/>
          <p:cNvSpPr/>
          <p:nvPr/>
        </p:nvSpPr>
        <p:spPr>
          <a:xfrm>
            <a:off x="8415528" y="5565500"/>
            <a:ext cx="121920" cy="20955"/>
          </a:xfrm>
          <a:custGeom>
            <a:avLst/>
            <a:gdLst/>
            <a:ahLst/>
            <a:cxnLst/>
            <a:rect l="l" t="t" r="r" b="b"/>
            <a:pathLst>
              <a:path w="121920" h="20954">
                <a:moveTo>
                  <a:pt x="121920" y="20599"/>
                </a:moveTo>
                <a:lnTo>
                  <a:pt x="0" y="0"/>
                </a:lnTo>
              </a:path>
            </a:pathLst>
          </a:custGeom>
          <a:ln w="6096">
            <a:solidFill>
              <a:srgbClr val="4966AC"/>
            </a:solidFill>
          </a:ln>
        </p:spPr>
        <p:txBody>
          <a:bodyPr wrap="square" lIns="0" tIns="0" rIns="0" bIns="0" rtlCol="0"/>
          <a:lstStyle/>
          <a:p>
            <a:endParaRPr/>
          </a:p>
        </p:txBody>
      </p:sp>
      <p:sp>
        <p:nvSpPr>
          <p:cNvPr id="206" name="object 202"/>
          <p:cNvSpPr/>
          <p:nvPr/>
        </p:nvSpPr>
        <p:spPr>
          <a:xfrm>
            <a:off x="8538971" y="5518256"/>
            <a:ext cx="137160" cy="33655"/>
          </a:xfrm>
          <a:custGeom>
            <a:avLst/>
            <a:gdLst/>
            <a:ahLst/>
            <a:cxnLst/>
            <a:rect l="l" t="t" r="r" b="b"/>
            <a:pathLst>
              <a:path w="137159" h="33654">
                <a:moveTo>
                  <a:pt x="136905" y="33502"/>
                </a:moveTo>
                <a:lnTo>
                  <a:pt x="0" y="0"/>
                </a:lnTo>
              </a:path>
            </a:pathLst>
          </a:custGeom>
          <a:ln w="6096">
            <a:solidFill>
              <a:srgbClr val="4966AC"/>
            </a:solidFill>
          </a:ln>
        </p:spPr>
        <p:txBody>
          <a:bodyPr wrap="square" lIns="0" tIns="0" rIns="0" bIns="0" rtlCol="0"/>
          <a:lstStyle/>
          <a:p>
            <a:endParaRPr/>
          </a:p>
        </p:txBody>
      </p:sp>
      <p:sp>
        <p:nvSpPr>
          <p:cNvPr id="207" name="object 203"/>
          <p:cNvSpPr/>
          <p:nvPr/>
        </p:nvSpPr>
        <p:spPr>
          <a:xfrm>
            <a:off x="8127492" y="5795625"/>
            <a:ext cx="156210" cy="23495"/>
          </a:xfrm>
          <a:custGeom>
            <a:avLst/>
            <a:gdLst/>
            <a:ahLst/>
            <a:cxnLst/>
            <a:rect l="l" t="t" r="r" b="b"/>
            <a:pathLst>
              <a:path w="156209" h="23495">
                <a:moveTo>
                  <a:pt x="0" y="22948"/>
                </a:moveTo>
                <a:lnTo>
                  <a:pt x="155701" y="0"/>
                </a:lnTo>
              </a:path>
            </a:pathLst>
          </a:custGeom>
          <a:ln w="6096">
            <a:solidFill>
              <a:srgbClr val="4966AC"/>
            </a:solidFill>
          </a:ln>
        </p:spPr>
        <p:txBody>
          <a:bodyPr wrap="square" lIns="0" tIns="0" rIns="0" bIns="0" rtlCol="0"/>
          <a:lstStyle/>
          <a:p>
            <a:endParaRPr/>
          </a:p>
        </p:txBody>
      </p:sp>
      <p:sp>
        <p:nvSpPr>
          <p:cNvPr id="208" name="object 204"/>
          <p:cNvSpPr/>
          <p:nvPr/>
        </p:nvSpPr>
        <p:spPr>
          <a:xfrm>
            <a:off x="8284464" y="5798673"/>
            <a:ext cx="161290" cy="21590"/>
          </a:xfrm>
          <a:custGeom>
            <a:avLst/>
            <a:gdLst/>
            <a:ahLst/>
            <a:cxnLst/>
            <a:rect l="l" t="t" r="r" b="b"/>
            <a:pathLst>
              <a:path w="161290" h="21589">
                <a:moveTo>
                  <a:pt x="0" y="0"/>
                </a:moveTo>
                <a:lnTo>
                  <a:pt x="160908" y="21564"/>
                </a:lnTo>
              </a:path>
            </a:pathLst>
          </a:custGeom>
          <a:ln w="6096">
            <a:solidFill>
              <a:srgbClr val="4966AC"/>
            </a:solidFill>
          </a:ln>
        </p:spPr>
        <p:txBody>
          <a:bodyPr wrap="square" lIns="0" tIns="0" rIns="0" bIns="0" rtlCol="0"/>
          <a:lstStyle/>
          <a:p>
            <a:endParaRPr/>
          </a:p>
        </p:txBody>
      </p:sp>
      <p:sp>
        <p:nvSpPr>
          <p:cNvPr id="209" name="object 205"/>
          <p:cNvSpPr/>
          <p:nvPr/>
        </p:nvSpPr>
        <p:spPr>
          <a:xfrm>
            <a:off x="8110728" y="5967837"/>
            <a:ext cx="177165" cy="6350"/>
          </a:xfrm>
          <a:custGeom>
            <a:avLst/>
            <a:gdLst/>
            <a:ahLst/>
            <a:cxnLst/>
            <a:rect l="l" t="t" r="r" b="b"/>
            <a:pathLst>
              <a:path w="177165" h="6350">
                <a:moveTo>
                  <a:pt x="0" y="6362"/>
                </a:moveTo>
                <a:lnTo>
                  <a:pt x="176783" y="0"/>
                </a:lnTo>
              </a:path>
            </a:pathLst>
          </a:custGeom>
          <a:ln w="6096">
            <a:solidFill>
              <a:srgbClr val="4966AC"/>
            </a:solidFill>
          </a:ln>
        </p:spPr>
        <p:txBody>
          <a:bodyPr wrap="square" lIns="0" tIns="0" rIns="0" bIns="0" rtlCol="0"/>
          <a:lstStyle/>
          <a:p>
            <a:endParaRPr/>
          </a:p>
        </p:txBody>
      </p:sp>
      <p:sp>
        <p:nvSpPr>
          <p:cNvPr id="210" name="object 206"/>
          <p:cNvSpPr/>
          <p:nvPr/>
        </p:nvSpPr>
        <p:spPr>
          <a:xfrm>
            <a:off x="8270747" y="6002888"/>
            <a:ext cx="196850" cy="31115"/>
          </a:xfrm>
          <a:custGeom>
            <a:avLst/>
            <a:gdLst/>
            <a:ahLst/>
            <a:cxnLst/>
            <a:rect l="l" t="t" r="r" b="b"/>
            <a:pathLst>
              <a:path w="196850" h="31114">
                <a:moveTo>
                  <a:pt x="0" y="30645"/>
                </a:moveTo>
                <a:lnTo>
                  <a:pt x="196342" y="0"/>
                </a:lnTo>
              </a:path>
            </a:pathLst>
          </a:custGeom>
          <a:ln w="6096">
            <a:solidFill>
              <a:srgbClr val="4966AC"/>
            </a:solidFill>
          </a:ln>
        </p:spPr>
        <p:txBody>
          <a:bodyPr wrap="square" lIns="0" tIns="0" rIns="0" bIns="0" rtlCol="0"/>
          <a:lstStyle/>
          <a:p>
            <a:endParaRPr/>
          </a:p>
        </p:txBody>
      </p:sp>
      <p:sp>
        <p:nvSpPr>
          <p:cNvPr id="211" name="object 207"/>
          <p:cNvSpPr/>
          <p:nvPr/>
        </p:nvSpPr>
        <p:spPr>
          <a:xfrm>
            <a:off x="8287511" y="5966312"/>
            <a:ext cx="182880" cy="27940"/>
          </a:xfrm>
          <a:custGeom>
            <a:avLst/>
            <a:gdLst/>
            <a:ahLst/>
            <a:cxnLst/>
            <a:rect l="l" t="t" r="r" b="b"/>
            <a:pathLst>
              <a:path w="182879" h="27939">
                <a:moveTo>
                  <a:pt x="0" y="0"/>
                </a:moveTo>
                <a:lnTo>
                  <a:pt x="182372" y="27381"/>
                </a:lnTo>
              </a:path>
            </a:pathLst>
          </a:custGeom>
          <a:ln w="6096">
            <a:solidFill>
              <a:srgbClr val="4966AC"/>
            </a:solidFill>
          </a:ln>
        </p:spPr>
        <p:txBody>
          <a:bodyPr wrap="square" lIns="0" tIns="0" rIns="0" bIns="0" rtlCol="0"/>
          <a:lstStyle/>
          <a:p>
            <a:endParaRPr/>
          </a:p>
        </p:txBody>
      </p:sp>
      <p:sp>
        <p:nvSpPr>
          <p:cNvPr id="212" name="object 208"/>
          <p:cNvSpPr/>
          <p:nvPr/>
        </p:nvSpPr>
        <p:spPr>
          <a:xfrm>
            <a:off x="8107680" y="5980029"/>
            <a:ext cx="167005" cy="52705"/>
          </a:xfrm>
          <a:custGeom>
            <a:avLst/>
            <a:gdLst/>
            <a:ahLst/>
            <a:cxnLst/>
            <a:rect l="l" t="t" r="r" b="b"/>
            <a:pathLst>
              <a:path w="167004" h="52704">
                <a:moveTo>
                  <a:pt x="0" y="0"/>
                </a:moveTo>
                <a:lnTo>
                  <a:pt x="166877" y="52463"/>
                </a:lnTo>
              </a:path>
            </a:pathLst>
          </a:custGeom>
          <a:ln w="6095">
            <a:solidFill>
              <a:srgbClr val="4966AC"/>
            </a:solidFill>
          </a:ln>
        </p:spPr>
        <p:txBody>
          <a:bodyPr wrap="square" lIns="0" tIns="0" rIns="0" bIns="0" rtlCol="0"/>
          <a:lstStyle/>
          <a:p>
            <a:endParaRPr/>
          </a:p>
        </p:txBody>
      </p:sp>
      <p:sp>
        <p:nvSpPr>
          <p:cNvPr id="213" name="object 209"/>
          <p:cNvSpPr/>
          <p:nvPr/>
        </p:nvSpPr>
        <p:spPr>
          <a:xfrm>
            <a:off x="8407907" y="5356712"/>
            <a:ext cx="175260" cy="24765"/>
          </a:xfrm>
          <a:custGeom>
            <a:avLst/>
            <a:gdLst/>
            <a:ahLst/>
            <a:cxnLst/>
            <a:rect l="l" t="t" r="r" b="b"/>
            <a:pathLst>
              <a:path w="175259" h="24764">
                <a:moveTo>
                  <a:pt x="0" y="24256"/>
                </a:moveTo>
                <a:lnTo>
                  <a:pt x="175133" y="0"/>
                </a:lnTo>
              </a:path>
            </a:pathLst>
          </a:custGeom>
          <a:ln w="6096">
            <a:solidFill>
              <a:srgbClr val="4966AC"/>
            </a:solidFill>
          </a:ln>
        </p:spPr>
        <p:txBody>
          <a:bodyPr wrap="square" lIns="0" tIns="0" rIns="0" bIns="0" rtlCol="0"/>
          <a:lstStyle/>
          <a:p>
            <a:endParaRPr/>
          </a:p>
        </p:txBody>
      </p:sp>
      <p:sp>
        <p:nvSpPr>
          <p:cNvPr id="214" name="object 210"/>
          <p:cNvSpPr/>
          <p:nvPr/>
        </p:nvSpPr>
        <p:spPr>
          <a:xfrm>
            <a:off x="8587740" y="5355188"/>
            <a:ext cx="130810" cy="77470"/>
          </a:xfrm>
          <a:custGeom>
            <a:avLst/>
            <a:gdLst/>
            <a:ahLst/>
            <a:cxnLst/>
            <a:rect l="l" t="t" r="r" b="b"/>
            <a:pathLst>
              <a:path w="130809" h="77470">
                <a:moveTo>
                  <a:pt x="130682" y="76961"/>
                </a:moveTo>
                <a:lnTo>
                  <a:pt x="0" y="0"/>
                </a:lnTo>
              </a:path>
            </a:pathLst>
          </a:custGeom>
          <a:ln w="6095">
            <a:solidFill>
              <a:srgbClr val="4966AC"/>
            </a:solidFill>
          </a:ln>
        </p:spPr>
        <p:txBody>
          <a:bodyPr wrap="square" lIns="0" tIns="0" rIns="0" bIns="0" rtlCol="0"/>
          <a:lstStyle/>
          <a:p>
            <a:endParaRPr/>
          </a:p>
        </p:txBody>
      </p:sp>
      <p:sp>
        <p:nvSpPr>
          <p:cNvPr id="215" name="object 211"/>
          <p:cNvSpPr/>
          <p:nvPr/>
        </p:nvSpPr>
        <p:spPr>
          <a:xfrm>
            <a:off x="8641080" y="5759049"/>
            <a:ext cx="135255" cy="332740"/>
          </a:xfrm>
          <a:custGeom>
            <a:avLst/>
            <a:gdLst/>
            <a:ahLst/>
            <a:cxnLst/>
            <a:rect l="l" t="t" r="r" b="b"/>
            <a:pathLst>
              <a:path w="135254" h="332739">
                <a:moveTo>
                  <a:pt x="0" y="332600"/>
                </a:moveTo>
                <a:lnTo>
                  <a:pt x="135127" y="0"/>
                </a:lnTo>
              </a:path>
            </a:pathLst>
          </a:custGeom>
          <a:ln w="6096">
            <a:solidFill>
              <a:srgbClr val="4966AC"/>
            </a:solidFill>
          </a:ln>
        </p:spPr>
        <p:txBody>
          <a:bodyPr wrap="square" lIns="0" tIns="0" rIns="0" bIns="0" rtlCol="0"/>
          <a:lstStyle/>
          <a:p>
            <a:endParaRPr/>
          </a:p>
        </p:txBody>
      </p:sp>
      <p:sp>
        <p:nvSpPr>
          <p:cNvPr id="216" name="矩形 215"/>
          <p:cNvSpPr/>
          <p:nvPr/>
        </p:nvSpPr>
        <p:spPr>
          <a:xfrm>
            <a:off x="1143580" y="1963900"/>
            <a:ext cx="7736767" cy="400110"/>
          </a:xfrm>
          <a:prstGeom prst="rect">
            <a:avLst/>
          </a:prstGeom>
        </p:spPr>
        <p:txBody>
          <a:bodyPr wrap="square">
            <a:spAutoFit/>
          </a:bodyPr>
          <a:lstStyle/>
          <a:p>
            <a:pPr marL="661035">
              <a:lnSpc>
                <a:spcPct val="100000"/>
              </a:lnSpc>
              <a:spcBef>
                <a:spcPts val="390"/>
              </a:spcBef>
              <a:tabLst>
                <a:tab pos="1901825" algn="l"/>
                <a:tab pos="3075305" algn="l"/>
                <a:tab pos="4326890" algn="l"/>
                <a:tab pos="5567680" algn="l"/>
              </a:tabLst>
            </a:pPr>
            <a:r>
              <a:rPr lang="en-US" sz="2000" spc="-15" baseline="6172" dirty="0">
                <a:latin typeface="Arial" panose="020B0604020202020204" pitchFamily="34" charset="0"/>
                <a:cs typeface="Arial" panose="020B0604020202020204" pitchFamily="34" charset="0"/>
              </a:rPr>
              <a:t>-3 </a:t>
            </a:r>
            <a:r>
              <a:rPr lang="en-US" sz="2000" spc="-7" baseline="6172" dirty="0" err="1">
                <a:latin typeface="Arial" panose="020B0604020202020204" pitchFamily="34" charset="0"/>
                <a:cs typeface="Arial" panose="020B0604020202020204" pitchFamily="34" charset="0"/>
              </a:rPr>
              <a:t>s</a:t>
            </a:r>
            <a:r>
              <a:rPr lang="en-US" sz="2000" spc="7" baseline="6172" dirty="0" err="1">
                <a:latin typeface="Arial" panose="020B0604020202020204" pitchFamily="34" charset="0"/>
                <a:cs typeface="Arial" panose="020B0604020202020204" pitchFamily="34" charset="0"/>
              </a:rPr>
              <a:t>.</a:t>
            </a:r>
            <a:r>
              <a:rPr lang="en-US" sz="2000" spc="-15" baseline="6172" dirty="0" err="1">
                <a:latin typeface="Arial" panose="020B0604020202020204" pitchFamily="34" charset="0"/>
                <a:cs typeface="Arial" panose="020B0604020202020204" pitchFamily="34" charset="0"/>
              </a:rPr>
              <a:t>d.</a:t>
            </a:r>
            <a:r>
              <a:rPr lang="en-US" sz="2000" baseline="6172" dirty="0">
                <a:latin typeface="Arial" panose="020B0604020202020204" pitchFamily="34" charset="0"/>
                <a:cs typeface="Arial" panose="020B0604020202020204" pitchFamily="34" charset="0"/>
              </a:rPr>
              <a:t>	</a:t>
            </a:r>
            <a:r>
              <a:rPr lang="en-US" sz="2000" spc="-22" baseline="1543" dirty="0">
                <a:latin typeface="Arial" panose="020B0604020202020204" pitchFamily="34" charset="0"/>
                <a:cs typeface="Arial" panose="020B0604020202020204" pitchFamily="34" charset="0"/>
              </a:rPr>
              <a:t>orig</a:t>
            </a:r>
            <a:r>
              <a:rPr lang="en-US" sz="2000" baseline="1543" dirty="0">
                <a:latin typeface="Arial" panose="020B0604020202020204" pitchFamily="34" charset="0"/>
                <a:cs typeface="Arial" panose="020B0604020202020204" pitchFamily="34" charset="0"/>
              </a:rPr>
              <a:t>in	</a:t>
            </a:r>
            <a:r>
              <a:rPr lang="en-US" sz="2000" spc="-15" baseline="1543" dirty="0">
                <a:latin typeface="Arial" panose="020B0604020202020204" pitchFamily="34" charset="0"/>
                <a:cs typeface="Arial" panose="020B0604020202020204" pitchFamily="34" charset="0"/>
              </a:rPr>
              <a:t>+3</a:t>
            </a:r>
            <a:r>
              <a:rPr lang="en-US" sz="2000" spc="-7" baseline="1543" dirty="0">
                <a:latin typeface="Arial" panose="020B0604020202020204" pitchFamily="34" charset="0"/>
                <a:cs typeface="Arial" panose="020B0604020202020204" pitchFamily="34" charset="0"/>
              </a:rPr>
              <a:t> </a:t>
            </a:r>
            <a:r>
              <a:rPr lang="en-US" sz="2000" spc="-7" baseline="1543" dirty="0" err="1">
                <a:latin typeface="Arial" panose="020B0604020202020204" pitchFamily="34" charset="0"/>
                <a:cs typeface="Arial" panose="020B0604020202020204" pitchFamily="34" charset="0"/>
              </a:rPr>
              <a:t>s</a:t>
            </a:r>
            <a:r>
              <a:rPr lang="en-US" sz="2000" spc="7" baseline="1543" dirty="0" err="1">
                <a:latin typeface="Arial" panose="020B0604020202020204" pitchFamily="34" charset="0"/>
                <a:cs typeface="Arial" panose="020B0604020202020204" pitchFamily="34" charset="0"/>
              </a:rPr>
              <a:t>.</a:t>
            </a:r>
            <a:r>
              <a:rPr lang="en-US" sz="2000" spc="-15" baseline="1543" dirty="0" err="1">
                <a:latin typeface="Arial" panose="020B0604020202020204" pitchFamily="34" charset="0"/>
                <a:cs typeface="Arial" panose="020B0604020202020204" pitchFamily="34" charset="0"/>
              </a:rPr>
              <a:t>d.</a:t>
            </a:r>
            <a:r>
              <a:rPr lang="en-US" sz="2000" baseline="1543" dirty="0">
                <a:latin typeface="Arial" panose="020B0604020202020204" pitchFamily="34" charset="0"/>
                <a:cs typeface="Arial" panose="020B0604020202020204" pitchFamily="34" charset="0"/>
              </a:rPr>
              <a:t>	</a:t>
            </a:r>
            <a:r>
              <a:rPr lang="en-US" sz="2000" baseline="1543" dirty="0" smtClean="0">
                <a:latin typeface="Arial" panose="020B0604020202020204" pitchFamily="34" charset="0"/>
                <a:cs typeface="Arial" panose="020B0604020202020204" pitchFamily="34" charset="0"/>
              </a:rPr>
              <a:t>  </a:t>
            </a:r>
            <a:r>
              <a:rPr lang="en-US" sz="2000" spc="-15" baseline="4629" dirty="0" smtClean="0">
                <a:latin typeface="Arial" panose="020B0604020202020204" pitchFamily="34" charset="0"/>
                <a:cs typeface="Arial" panose="020B0604020202020204" pitchFamily="34" charset="0"/>
              </a:rPr>
              <a:t>-</a:t>
            </a:r>
            <a:r>
              <a:rPr lang="en-US" sz="2000" baseline="4629" dirty="0">
                <a:latin typeface="Arial" panose="020B0604020202020204" pitchFamily="34" charset="0"/>
                <a:cs typeface="Arial" panose="020B0604020202020204" pitchFamily="34" charset="0"/>
              </a:rPr>
              <a:t>3 </a:t>
            </a:r>
            <a:r>
              <a:rPr lang="en-US" sz="2000" spc="-7" baseline="4629" dirty="0" err="1">
                <a:latin typeface="Arial" panose="020B0604020202020204" pitchFamily="34" charset="0"/>
                <a:cs typeface="Arial" panose="020B0604020202020204" pitchFamily="34" charset="0"/>
              </a:rPr>
              <a:t>s</a:t>
            </a:r>
            <a:r>
              <a:rPr lang="en-US" sz="2000" spc="7" baseline="4629" dirty="0" err="1">
                <a:latin typeface="Arial" panose="020B0604020202020204" pitchFamily="34" charset="0"/>
                <a:cs typeface="Arial" panose="020B0604020202020204" pitchFamily="34" charset="0"/>
              </a:rPr>
              <a:t>.</a:t>
            </a:r>
            <a:r>
              <a:rPr lang="en-US" sz="2000" spc="-15" baseline="4629" dirty="0" err="1">
                <a:latin typeface="Arial" panose="020B0604020202020204" pitchFamily="34" charset="0"/>
                <a:cs typeface="Arial" panose="020B0604020202020204" pitchFamily="34" charset="0"/>
              </a:rPr>
              <a:t>d.</a:t>
            </a:r>
            <a:r>
              <a:rPr lang="en-US" sz="2000" baseline="4629" dirty="0">
                <a:latin typeface="Arial" panose="020B0604020202020204" pitchFamily="34" charset="0"/>
                <a:cs typeface="Arial" panose="020B0604020202020204" pitchFamily="34" charset="0"/>
              </a:rPr>
              <a:t>	</a:t>
            </a:r>
            <a:r>
              <a:rPr lang="en-US" sz="2000" baseline="4629" dirty="0" smtClean="0">
                <a:latin typeface="Arial" panose="020B0604020202020204" pitchFamily="34" charset="0"/>
                <a:cs typeface="Arial" panose="020B0604020202020204" pitchFamily="34" charset="0"/>
              </a:rPr>
              <a:t>   </a:t>
            </a:r>
            <a:r>
              <a:rPr lang="en-US" sz="2000" spc="-22" baseline="1543" dirty="0" smtClean="0">
                <a:latin typeface="Arial" panose="020B0604020202020204" pitchFamily="34" charset="0"/>
                <a:cs typeface="Arial" panose="020B0604020202020204" pitchFamily="34" charset="0"/>
              </a:rPr>
              <a:t> orig</a:t>
            </a:r>
            <a:r>
              <a:rPr lang="en-US" sz="2000" baseline="1543" dirty="0" smtClean="0">
                <a:latin typeface="Arial" panose="020B0604020202020204" pitchFamily="34" charset="0"/>
                <a:cs typeface="Arial" panose="020B0604020202020204" pitchFamily="34" charset="0"/>
              </a:rPr>
              <a:t>in                </a:t>
            </a:r>
            <a:r>
              <a:rPr lang="en-US" sz="2000" spc="-15" baseline="1543" dirty="0">
                <a:latin typeface="Arial" panose="020B0604020202020204" pitchFamily="34" charset="0"/>
                <a:cs typeface="Arial" panose="020B0604020202020204" pitchFamily="34" charset="0"/>
              </a:rPr>
              <a:t>+3</a:t>
            </a:r>
            <a:r>
              <a:rPr lang="en-US" sz="2000" spc="-7" baseline="1543" dirty="0">
                <a:latin typeface="Arial" panose="020B0604020202020204" pitchFamily="34" charset="0"/>
                <a:cs typeface="Arial" panose="020B0604020202020204" pitchFamily="34" charset="0"/>
              </a:rPr>
              <a:t> </a:t>
            </a:r>
            <a:r>
              <a:rPr lang="en-US" sz="2000" spc="-7" baseline="1543" dirty="0" err="1">
                <a:latin typeface="Arial" panose="020B0604020202020204" pitchFamily="34" charset="0"/>
                <a:cs typeface="Arial" panose="020B0604020202020204" pitchFamily="34" charset="0"/>
              </a:rPr>
              <a:t>s</a:t>
            </a:r>
            <a:r>
              <a:rPr lang="en-US" sz="2000" spc="7" baseline="1543" dirty="0" err="1">
                <a:latin typeface="Arial" panose="020B0604020202020204" pitchFamily="34" charset="0"/>
                <a:cs typeface="Arial" panose="020B0604020202020204" pitchFamily="34" charset="0"/>
              </a:rPr>
              <a:t>.</a:t>
            </a:r>
            <a:r>
              <a:rPr lang="en-US" sz="2000" spc="-15" baseline="1543" dirty="0" err="1">
                <a:latin typeface="Arial" panose="020B0604020202020204" pitchFamily="34" charset="0"/>
                <a:cs typeface="Arial" panose="020B0604020202020204" pitchFamily="34" charset="0"/>
              </a:rPr>
              <a:t>d.</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17131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ASM: </a:t>
            </a:r>
            <a:r>
              <a:rPr lang="en-US" dirty="0" smtClean="0"/>
              <a:t>test</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cap="small" dirty="0" smtClean="0">
                    <a:solidFill>
                      <a:srgbClr val="FF0000"/>
                    </a:solidFill>
                  </a:rPr>
                  <a:t>Steps</a:t>
                </a:r>
              </a:p>
              <a:p>
                <a:pPr marL="457200" indent="-368300">
                  <a:buFont typeface="+mj-lt"/>
                  <a:buAutoNum type="arabicPeriod"/>
                </a:pPr>
                <a:r>
                  <a:rPr lang="en-US" dirty="0"/>
                  <a:t>Examine a region of </a:t>
                </a:r>
                <a:r>
                  <a:rPr lang="en-US" dirty="0" smtClean="0"/>
                  <a:t>a new </a:t>
                </a:r>
                <a:r>
                  <a:rPr lang="en-US" dirty="0"/>
                  <a:t>image around each point </a:t>
                </a:r>
                <a14:m>
                  <m:oMath xmlns:m="http://schemas.openxmlformats.org/officeDocument/2006/math">
                    <m:sSub>
                      <m:sSubPr>
                        <m:ctrlPr>
                          <a:rPr lang="en-US" b="0" i="1" dirty="0" smtClean="0">
                            <a:latin typeface="Cambria Math" panose="02040503050406030204" pitchFamily="18" charset="0"/>
                          </a:rPr>
                        </m:ctrlPr>
                      </m:sSubPr>
                      <m:e>
                        <m:r>
                          <a:rPr lang="en-US" b="1" i="0" dirty="0" smtClean="0">
                            <a:latin typeface="Cambria Math" panose="02040503050406030204" pitchFamily="18" charset="0"/>
                          </a:rPr>
                          <m:t>𝐱</m:t>
                        </m:r>
                      </m:e>
                      <m:sub>
                        <m:r>
                          <a:rPr lang="en-US" i="1" dirty="0" smtClean="0">
                            <a:latin typeface="Cambria Math" panose="02040503050406030204" pitchFamily="18" charset="0"/>
                          </a:rPr>
                          <m:t>𝑖</m:t>
                        </m:r>
                      </m:sub>
                    </m:sSub>
                  </m:oMath>
                </a14:m>
                <a:r>
                  <a:rPr lang="en-US" dirty="0" smtClean="0"/>
                  <a:t> to </a:t>
                </a:r>
                <a:r>
                  <a:rPr lang="en-US" dirty="0"/>
                  <a:t>find the best nearby match for the </a:t>
                </a:r>
                <a:r>
                  <a:rPr lang="en-US" dirty="0" smtClean="0"/>
                  <a:t>point </a:t>
                </a:r>
                <a14:m>
                  <m:oMath xmlns:m="http://schemas.openxmlformats.org/officeDocument/2006/math">
                    <m:sSubSup>
                      <m:sSubSupPr>
                        <m:ctrlPr>
                          <a:rPr lang="en-US" b="0" i="1" dirty="0" smtClean="0">
                            <a:latin typeface="Cambria Math" panose="02040503050406030204" pitchFamily="18" charset="0"/>
                          </a:rPr>
                        </m:ctrlPr>
                      </m:sSubSupPr>
                      <m:e>
                        <m:r>
                          <a:rPr lang="en-US" b="1" dirty="0">
                            <a:latin typeface="Cambria Math" panose="02040503050406030204" pitchFamily="18" charset="0"/>
                          </a:rPr>
                          <m:t>𝐱</m:t>
                        </m:r>
                      </m:e>
                      <m:sub>
                        <m:r>
                          <a:rPr lang="en-US" b="0" i="1" dirty="0" smtClean="0">
                            <a:latin typeface="Cambria Math" panose="02040503050406030204" pitchFamily="18" charset="0"/>
                          </a:rPr>
                          <m:t>𝑖</m:t>
                        </m:r>
                      </m:sub>
                      <m:sup>
                        <m:r>
                          <a:rPr lang="en-US" b="0" i="0" dirty="0" smtClean="0">
                            <a:latin typeface="Cambria Math" panose="02040503050406030204" pitchFamily="18" charset="0"/>
                          </a:rPr>
                          <m:t>′</m:t>
                        </m:r>
                      </m:sup>
                    </m:sSubSup>
                  </m:oMath>
                </a14:m>
                <a:endParaRPr lang="en-US" dirty="0" smtClean="0"/>
              </a:p>
              <a:p>
                <a:pPr marL="457200" indent="-368300">
                  <a:buFont typeface="+mj-lt"/>
                  <a:buAutoNum type="arabicPeriod"/>
                </a:pPr>
                <a:r>
                  <a:rPr lang="en-US" dirty="0"/>
                  <a:t>Update the parameters </a:t>
                </a:r>
                <a14:m>
                  <m:oMath xmlns:m="http://schemas.openxmlformats.org/officeDocument/2006/math">
                    <m:r>
                      <a:rPr lang="en-US" i="1" dirty="0" smtClean="0">
                        <a:latin typeface="Cambria Math" panose="02040503050406030204" pitchFamily="18" charset="0"/>
                      </a:rPr>
                      <m:t>(</m:t>
                    </m:r>
                    <m:r>
                      <a:rPr lang="en-US" b="1" i="0" dirty="0" smtClean="0">
                        <a:latin typeface="Cambria Math" panose="02040503050406030204" pitchFamily="18" charset="0"/>
                      </a:rPr>
                      <m:t>𝐭</m:t>
                    </m:r>
                    <m:r>
                      <a:rPr lang="en-US" i="1" dirty="0" smtClean="0">
                        <a:latin typeface="Cambria Math" panose="02040503050406030204" pitchFamily="18" charset="0"/>
                      </a:rPr>
                      <m:t>, </m:t>
                    </m:r>
                    <m:r>
                      <a:rPr lang="en-US" i="1" dirty="0" smtClean="0">
                        <a:latin typeface="Cambria Math" panose="02040503050406030204" pitchFamily="18" charset="0"/>
                      </a:rPr>
                      <m:t>𝑠</m:t>
                    </m:r>
                    <m:r>
                      <a:rPr lang="en-US" i="1" dirty="0" smtClean="0">
                        <a:latin typeface="Cambria Math" panose="02040503050406030204" pitchFamily="18" charset="0"/>
                      </a:rPr>
                      <m:t>, </m:t>
                    </m:r>
                    <m:r>
                      <a:rPr lang="en-US" i="1" dirty="0" smtClean="0">
                        <a:latin typeface="Cambria Math" panose="02040503050406030204" pitchFamily="18" charset="0"/>
                      </a:rPr>
                      <m:t>𝑅</m:t>
                    </m:r>
                    <m:r>
                      <a:rPr lang="en-US" i="1" dirty="0" smtClean="0">
                        <a:latin typeface="Cambria Math" panose="02040503050406030204" pitchFamily="18" charset="0"/>
                      </a:rPr>
                      <m:t>, </m:t>
                    </m:r>
                    <m:r>
                      <a:rPr lang="en-US" b="1" i="0" dirty="0" smtClean="0">
                        <a:latin typeface="Cambria Math" panose="02040503050406030204" pitchFamily="18" charset="0"/>
                      </a:rPr>
                      <m:t>𝐛</m:t>
                    </m:r>
                    <m:r>
                      <a:rPr lang="en-US" i="1" dirty="0" smtClean="0">
                        <a:latin typeface="Cambria Math" panose="02040503050406030204" pitchFamily="18" charset="0"/>
                      </a:rPr>
                      <m:t>) </m:t>
                    </m:r>
                  </m:oMath>
                </a14:m>
                <a:r>
                  <a:rPr lang="en-US" dirty="0"/>
                  <a:t>to best fit the new found </a:t>
                </a:r>
                <a:r>
                  <a:rPr lang="en-US" dirty="0" smtClean="0"/>
                  <a:t>points </a:t>
                </a:r>
                <a14:m>
                  <m:oMath xmlns:m="http://schemas.openxmlformats.org/officeDocument/2006/math">
                    <m:sSubSup>
                      <m:sSubSupPr>
                        <m:ctrlPr>
                          <a:rPr lang="en-US" i="1" dirty="0">
                            <a:latin typeface="Cambria Math" panose="02040503050406030204" pitchFamily="18" charset="0"/>
                          </a:rPr>
                        </m:ctrlPr>
                      </m:sSubSupPr>
                      <m:e>
                        <m:r>
                          <a:rPr lang="en-US" b="1" dirty="0">
                            <a:latin typeface="Cambria Math" panose="02040503050406030204" pitchFamily="18" charset="0"/>
                          </a:rPr>
                          <m:t>𝐱</m:t>
                        </m:r>
                      </m:e>
                      <m:sub>
                        <m:r>
                          <a:rPr lang="en-US" i="1" dirty="0">
                            <a:latin typeface="Cambria Math" panose="02040503050406030204" pitchFamily="18" charset="0"/>
                          </a:rPr>
                          <m:t>𝑖</m:t>
                        </m:r>
                      </m:sub>
                      <m:sup>
                        <m:r>
                          <a:rPr lang="en-US" dirty="0">
                            <a:latin typeface="Cambria Math" panose="02040503050406030204" pitchFamily="18" charset="0"/>
                          </a:rPr>
                          <m:t>′</m:t>
                        </m:r>
                      </m:sup>
                    </m:sSubSup>
                  </m:oMath>
                </a14:m>
                <a:endParaRPr lang="en-US" dirty="0" smtClean="0"/>
              </a:p>
              <a:p>
                <a:pPr marL="457200" indent="-368300">
                  <a:buFont typeface="+mj-lt"/>
                  <a:buAutoNum type="arabicPeriod"/>
                </a:pPr>
                <a:r>
                  <a:rPr lang="en-US" dirty="0"/>
                  <a:t>Apply constraints to the parameters, </a:t>
                </a:r>
                <a14:m>
                  <m:oMath xmlns:m="http://schemas.openxmlformats.org/officeDocument/2006/math">
                    <m:r>
                      <a:rPr lang="en-US" b="1" i="0" dirty="0" smtClean="0">
                        <a:latin typeface="Cambria Math" panose="02040503050406030204" pitchFamily="18" charset="0"/>
                      </a:rPr>
                      <m:t>𝐛</m:t>
                    </m:r>
                  </m:oMath>
                </a14:m>
                <a:r>
                  <a:rPr lang="en-US" dirty="0"/>
                  <a:t>, to ensure plausible shapes (e.g. limit </a:t>
                </a:r>
                <a:r>
                  <a:rPr lang="en-US" dirty="0" smtClean="0"/>
                  <a:t>so </a:t>
                </a:r>
                <a14:m>
                  <m:oMath xmlns:m="http://schemas.openxmlformats.org/officeDocument/2006/math">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m:t>
                            </m:r>
                          </m:sub>
                        </m:sSub>
                      </m:e>
                    </m:d>
                    <m:r>
                      <a:rPr lang="en-US" i="1">
                        <a:latin typeface="Cambria Math" panose="02040503050406030204" pitchFamily="18" charset="0"/>
                      </a:rPr>
                      <m:t>≤3</m:t>
                    </m:r>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e>
                    </m:rad>
                  </m:oMath>
                </a14:m>
                <a:r>
                  <a:rPr lang="en-US" dirty="0" smtClean="0"/>
                  <a:t>)</a:t>
                </a:r>
              </a:p>
              <a:p>
                <a:pPr marL="457200" indent="-368300">
                  <a:buFont typeface="+mj-lt"/>
                  <a:buAutoNum type="arabicPeriod"/>
                </a:pPr>
                <a:r>
                  <a:rPr lang="en-US" dirty="0"/>
                  <a:t>Repeat until </a:t>
                </a:r>
                <a:r>
                  <a:rPr lang="en-US" dirty="0" smtClean="0"/>
                  <a:t>convergence</a:t>
                </a:r>
              </a:p>
              <a:p>
                <a:pPr marL="457200" indent="-368300">
                  <a:buFont typeface="+mj-lt"/>
                  <a:buAutoNum type="arabicPeriod"/>
                </a:pPr>
                <a:endParaRPr lang="en-US" dirty="0"/>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216" t="-1568" r="-22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81</a:t>
            </a:fld>
            <a:endParaRPr lang="en-US"/>
          </a:p>
        </p:txBody>
      </p:sp>
      <p:sp>
        <p:nvSpPr>
          <p:cNvPr id="7" name="矩形 6"/>
          <p:cNvSpPr/>
          <p:nvPr/>
        </p:nvSpPr>
        <p:spPr>
          <a:xfrm>
            <a:off x="822962" y="4757655"/>
            <a:ext cx="4914162" cy="830997"/>
          </a:xfrm>
          <a:prstGeom prst="rect">
            <a:avLst/>
          </a:prstGeom>
        </p:spPr>
        <p:txBody>
          <a:bodyPr wrap="square">
            <a:spAutoFit/>
          </a:bodyPr>
          <a:lstStyle/>
          <a:p>
            <a:r>
              <a:rPr lang="en-US" sz="2400" dirty="0">
                <a:solidFill>
                  <a:srgbClr val="FF0000"/>
                </a:solidFill>
                <a:latin typeface="Corbel" panose="020B0503020204020204" pitchFamily="34" charset="0"/>
              </a:rPr>
              <a:t>Q1: How to find corresponding points in a new image?</a:t>
            </a:r>
            <a:endParaRPr lang="en-US" sz="2400" dirty="0"/>
          </a:p>
        </p:txBody>
      </p:sp>
      <p:pic>
        <p:nvPicPr>
          <p:cNvPr id="9" name="Picture 6" descr="http://img3.redocn.com/20120415/Redocn_201204150408287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00" b="6720"/>
          <a:stretch/>
        </p:blipFill>
        <p:spPr bwMode="auto">
          <a:xfrm>
            <a:off x="6047802" y="4021662"/>
            <a:ext cx="2560621" cy="2361210"/>
          </a:xfrm>
          <a:prstGeom prst="rect">
            <a:avLst/>
          </a:prstGeom>
          <a:noFill/>
          <a:extLst>
            <a:ext uri="{909E8E84-426E-40DD-AFC4-6F175D3DCCD1}">
              <a14:hiddenFill xmlns:a14="http://schemas.microsoft.com/office/drawing/2010/main">
                <a:solidFill>
                  <a:srgbClr val="FFFFFF"/>
                </a:solidFill>
              </a14:hiddenFill>
            </a:ext>
          </a:extLst>
        </p:spPr>
      </p:pic>
      <p:sp>
        <p:nvSpPr>
          <p:cNvPr id="10" name="圆角矩形 9"/>
          <p:cNvSpPr/>
          <p:nvPr/>
        </p:nvSpPr>
        <p:spPr>
          <a:xfrm>
            <a:off x="611734" y="1349115"/>
            <a:ext cx="7996689" cy="79447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84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ASM: test</a:t>
            </a:r>
            <a:endParaRPr 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smtClean="0"/>
                  <a:t>Find the initial corresponding points</a:t>
                </a:r>
              </a:p>
              <a:p>
                <a:pPr marL="457200" indent="-374650">
                  <a:buFont typeface="+mj-lt"/>
                  <a:buAutoNum type="arabicPeriod"/>
                </a:pPr>
                <a:r>
                  <a:rPr lang="en-US" dirty="0"/>
                  <a:t>Detect face using Viola-Jones face detector</a:t>
                </a:r>
              </a:p>
              <a:p>
                <a:pPr marL="457200" indent="-374650">
                  <a:buFont typeface="+mj-lt"/>
                  <a:buAutoNum type="arabicPeriod"/>
                </a:pPr>
                <a:r>
                  <a:rPr lang="en-US" dirty="0" smtClean="0"/>
                  <a:t>Estimate </a:t>
                </a:r>
                <a:r>
                  <a:rPr lang="en-US" dirty="0"/>
                  <a:t>positions of eyes centers, nose </a:t>
                </a:r>
                <a:r>
                  <a:rPr lang="en-US" dirty="0" smtClean="0"/>
                  <a:t>center, and </a:t>
                </a:r>
                <a:r>
                  <a:rPr lang="en-US" dirty="0"/>
                  <a:t>mouse center</a:t>
                </a:r>
              </a:p>
              <a:p>
                <a:pPr marL="457200" indent="-374650">
                  <a:buFont typeface="+mj-lt"/>
                  <a:buAutoNum type="arabicPeriod"/>
                </a:pPr>
                <a:r>
                  <a:rPr lang="en-US" dirty="0" smtClean="0"/>
                  <a:t>Align </a:t>
                </a:r>
                <a:r>
                  <a:rPr lang="en-US" dirty="0"/>
                  <a:t>the corresponding positions on the </a:t>
                </a:r>
                <a:r>
                  <a:rPr lang="en-US" dirty="0" smtClean="0"/>
                  <a:t>mean face </a:t>
                </a:r>
                <a:r>
                  <a:rPr lang="en-US" dirty="0"/>
                  <a:t>to the estimated positions of eyes </a:t>
                </a:r>
                <a:r>
                  <a:rPr lang="en-US" dirty="0" smtClean="0"/>
                  <a:t>centers, nose </a:t>
                </a:r>
                <a:r>
                  <a:rPr lang="en-US" dirty="0"/>
                  <a:t>center, and mouse center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𝑠</m:t>
                        </m:r>
                      </m:e>
                      <m:sub>
                        <m:r>
                          <a:rPr lang="en-US" i="1" dirty="0" smtClean="0">
                            <a:latin typeface="Cambria Math" panose="02040503050406030204" pitchFamily="18" charset="0"/>
                          </a:rPr>
                          <m:t>𝑖𝑛𝑖𝑡</m:t>
                        </m:r>
                      </m:sub>
                    </m:sSub>
                  </m:oMath>
                </a14:m>
                <a:r>
                  <a:rPr lang="en-US" dirty="0"/>
                  <a:t>,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𝑅</m:t>
                        </m:r>
                      </m:e>
                      <m:sub>
                        <m:r>
                          <a:rPr lang="en-US" i="1" dirty="0" smtClean="0">
                            <a:latin typeface="Cambria Math" panose="02040503050406030204" pitchFamily="18" charset="0"/>
                          </a:rPr>
                          <m:t>𝑖𝑛𝑖𝑡</m:t>
                        </m:r>
                      </m:sub>
                    </m:sSub>
                  </m:oMath>
                </a14:m>
                <a:r>
                  <a:rPr lang="en-US" dirty="0"/>
                  <a:t>, </a:t>
                </a:r>
                <a14:m>
                  <m:oMath xmlns:m="http://schemas.openxmlformats.org/officeDocument/2006/math">
                    <m:sSub>
                      <m:sSubPr>
                        <m:ctrlPr>
                          <a:rPr lang="en-US" b="0" i="1" dirty="0" smtClean="0">
                            <a:latin typeface="Cambria Math" panose="02040503050406030204" pitchFamily="18" charset="0"/>
                          </a:rPr>
                        </m:ctrlPr>
                      </m:sSubPr>
                      <m:e>
                        <m:r>
                          <a:rPr lang="en-US" altLang="zh-CN" b="1">
                            <a:latin typeface="Cambria Math" panose="02040503050406030204" pitchFamily="18" charset="0"/>
                          </a:rPr>
                          <m:t>𝐭</m:t>
                        </m:r>
                      </m:e>
                      <m:sub>
                        <m:r>
                          <a:rPr lang="en-US" i="1" dirty="0" smtClean="0">
                            <a:latin typeface="Cambria Math" panose="02040503050406030204" pitchFamily="18" charset="0"/>
                          </a:rPr>
                          <m:t>𝑖𝑛𝑖𝑡</m:t>
                        </m:r>
                      </m:sub>
                    </m:sSub>
                  </m:oMath>
                </a14:m>
                <a:r>
                  <a:rPr lang="en-US" dirty="0"/>
                  <a:t>) </a:t>
                </a:r>
                <a:r>
                  <a:rPr lang="en-US" dirty="0" smtClean="0"/>
                  <a:t>on the </a:t>
                </a:r>
                <a:r>
                  <a:rPr lang="en-US" dirty="0"/>
                  <a:t>new </a:t>
                </a:r>
                <a:r>
                  <a:rPr lang="en-US" dirty="0" smtClean="0"/>
                  <a:t>face</a:t>
                </a:r>
              </a:p>
              <a:p>
                <a:pPr marL="82550" indent="0" algn="ctr">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𝐱</m:t>
                          </m:r>
                        </m:e>
                        <m:sub>
                          <m:r>
                            <a:rPr lang="en-US" b="0" i="1" smtClean="0">
                              <a:latin typeface="Cambria Math" panose="02040503050406030204" pitchFamily="18" charset="0"/>
                            </a:rPr>
                            <m:t>𝑖𝑛𝑖𝑡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𝑖𝑛𝑖𝑡</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𝑖𝑛𝑖𝑡</m:t>
                          </m:r>
                        </m:sub>
                      </m:sSub>
                      <m:acc>
                        <m:accPr>
                          <m:chr m:val="̅"/>
                          <m:ctrlPr>
                            <a:rPr lang="en-US" b="0" i="1" smtClean="0">
                              <a:latin typeface="Cambria Math" panose="02040503050406030204" pitchFamily="18" charset="0"/>
                            </a:rPr>
                          </m:ctrlPr>
                        </m:accPr>
                        <m:e>
                          <m:r>
                            <a:rPr lang="en-US" b="1" i="0" smtClean="0">
                              <a:latin typeface="Cambria Math" panose="02040503050406030204" pitchFamily="18" charset="0"/>
                            </a:rPr>
                            <m:t>𝐱</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𝐭</m:t>
                          </m:r>
                        </m:e>
                        <m:sub>
                          <m:r>
                            <a:rPr lang="en-US" b="0" i="1" smtClean="0">
                              <a:latin typeface="Cambria Math" panose="02040503050406030204" pitchFamily="18" charset="0"/>
                            </a:rPr>
                            <m:t>𝑖𝑛𝑖𝑡</m:t>
                          </m:r>
                        </m:sub>
                      </m:sSub>
                    </m:oMath>
                  </m:oMathPara>
                </a14:m>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2"/>
                <a:stretch>
                  <a:fillRect l="-1292" t="-1568" r="-1596"/>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82</a:t>
            </a:fld>
            <a:endParaRPr lang="en-US"/>
          </a:p>
        </p:txBody>
      </p:sp>
      <p:sp>
        <p:nvSpPr>
          <p:cNvPr id="7" name="object 6"/>
          <p:cNvSpPr txBox="1"/>
          <p:nvPr/>
        </p:nvSpPr>
        <p:spPr>
          <a:xfrm>
            <a:off x="1173246" y="4314947"/>
            <a:ext cx="2361565" cy="1986280"/>
          </a:xfrm>
          <a:prstGeom prst="rect">
            <a:avLst/>
          </a:prstGeom>
        </p:spPr>
        <p:txBody>
          <a:bodyPr vert="horz" wrap="square" lIns="0" tIns="0" rIns="0" bIns="0" rtlCol="0">
            <a:spAutoFit/>
          </a:bodyPr>
          <a:lstStyle/>
          <a:p>
            <a:pPr>
              <a:lnSpc>
                <a:spcPct val="100000"/>
              </a:lnSpc>
            </a:pPr>
            <a:r>
              <a:rPr sz="1000" spc="-10" dirty="0">
                <a:solidFill>
                  <a:srgbClr val="585858"/>
                </a:solidFill>
                <a:latin typeface="微软雅黑"/>
                <a:cs typeface="微软雅黑"/>
              </a:rPr>
              <a:t>recog</a:t>
            </a:r>
            <a:r>
              <a:rPr sz="1000" spc="-20" dirty="0">
                <a:solidFill>
                  <a:srgbClr val="585858"/>
                </a:solidFill>
                <a:latin typeface="微软雅黑"/>
                <a:cs typeface="微软雅黑"/>
              </a:rPr>
              <a:t>n</a:t>
            </a:r>
            <a:r>
              <a:rPr sz="1000" spc="-10" dirty="0">
                <a:solidFill>
                  <a:srgbClr val="585858"/>
                </a:solidFill>
                <a:latin typeface="微软雅黑"/>
                <a:cs typeface="微软雅黑"/>
              </a:rPr>
              <a:t>ition</a:t>
            </a:r>
            <a:endParaRPr sz="1000">
              <a:latin typeface="微软雅黑"/>
              <a:cs typeface="微软雅黑"/>
            </a:endParaRPr>
          </a:p>
        </p:txBody>
      </p:sp>
      <p:sp>
        <p:nvSpPr>
          <p:cNvPr id="8" name="object 7"/>
          <p:cNvSpPr/>
          <p:nvPr/>
        </p:nvSpPr>
        <p:spPr>
          <a:xfrm>
            <a:off x="1189273" y="4314947"/>
            <a:ext cx="2345436" cy="1985772"/>
          </a:xfrm>
          <a:prstGeom prst="rect">
            <a:avLst/>
          </a:prstGeom>
          <a:blipFill>
            <a:blip r:embed="rId3" cstate="print"/>
            <a:stretch>
              <a:fillRect/>
            </a:stretch>
          </a:blipFill>
        </p:spPr>
        <p:txBody>
          <a:bodyPr wrap="square" lIns="0" tIns="0" rIns="0" bIns="0" rtlCol="0"/>
          <a:lstStyle/>
          <a:p>
            <a:endParaRPr/>
          </a:p>
        </p:txBody>
      </p:sp>
      <p:sp>
        <p:nvSpPr>
          <p:cNvPr id="9" name="object 8"/>
          <p:cNvSpPr/>
          <p:nvPr/>
        </p:nvSpPr>
        <p:spPr>
          <a:xfrm>
            <a:off x="2079290" y="5203439"/>
            <a:ext cx="35560" cy="35560"/>
          </a:xfrm>
          <a:custGeom>
            <a:avLst/>
            <a:gdLst/>
            <a:ahLst/>
            <a:cxnLst/>
            <a:rect l="l" t="t" r="r" b="b"/>
            <a:pathLst>
              <a:path w="35560" h="35560">
                <a:moveTo>
                  <a:pt x="27177" y="0"/>
                </a:moveTo>
                <a:lnTo>
                  <a:pt x="7873" y="0"/>
                </a:lnTo>
                <a:lnTo>
                  <a:pt x="0" y="7873"/>
                </a:lnTo>
                <a:lnTo>
                  <a:pt x="0" y="27177"/>
                </a:lnTo>
                <a:lnTo>
                  <a:pt x="7873" y="35051"/>
                </a:lnTo>
                <a:lnTo>
                  <a:pt x="27177" y="35051"/>
                </a:lnTo>
                <a:lnTo>
                  <a:pt x="35051" y="27177"/>
                </a:lnTo>
                <a:lnTo>
                  <a:pt x="35051" y="7873"/>
                </a:lnTo>
                <a:lnTo>
                  <a:pt x="27177" y="0"/>
                </a:lnTo>
                <a:close/>
              </a:path>
            </a:pathLst>
          </a:custGeom>
          <a:solidFill>
            <a:srgbClr val="FF0000"/>
          </a:solidFill>
        </p:spPr>
        <p:txBody>
          <a:bodyPr wrap="square" lIns="0" tIns="0" rIns="0" bIns="0" rtlCol="0"/>
          <a:lstStyle/>
          <a:p>
            <a:endParaRPr/>
          </a:p>
        </p:txBody>
      </p:sp>
      <p:sp>
        <p:nvSpPr>
          <p:cNvPr id="10" name="object 9"/>
          <p:cNvSpPr/>
          <p:nvPr/>
        </p:nvSpPr>
        <p:spPr>
          <a:xfrm>
            <a:off x="2582210" y="5169910"/>
            <a:ext cx="35560" cy="33655"/>
          </a:xfrm>
          <a:custGeom>
            <a:avLst/>
            <a:gdLst/>
            <a:ahLst/>
            <a:cxnLst/>
            <a:rect l="l" t="t" r="r" b="b"/>
            <a:pathLst>
              <a:path w="35560" h="33654">
                <a:moveTo>
                  <a:pt x="27177" y="0"/>
                </a:moveTo>
                <a:lnTo>
                  <a:pt x="7874" y="0"/>
                </a:lnTo>
                <a:lnTo>
                  <a:pt x="0" y="7493"/>
                </a:lnTo>
                <a:lnTo>
                  <a:pt x="0" y="26035"/>
                </a:lnTo>
                <a:lnTo>
                  <a:pt x="7874" y="33528"/>
                </a:lnTo>
                <a:lnTo>
                  <a:pt x="27177" y="33528"/>
                </a:lnTo>
                <a:lnTo>
                  <a:pt x="35051" y="26035"/>
                </a:lnTo>
                <a:lnTo>
                  <a:pt x="35051" y="7493"/>
                </a:lnTo>
                <a:lnTo>
                  <a:pt x="27177" y="0"/>
                </a:lnTo>
                <a:close/>
              </a:path>
            </a:pathLst>
          </a:custGeom>
          <a:solidFill>
            <a:srgbClr val="FF0000"/>
          </a:solidFill>
        </p:spPr>
        <p:txBody>
          <a:bodyPr wrap="square" lIns="0" tIns="0" rIns="0" bIns="0" rtlCol="0"/>
          <a:lstStyle/>
          <a:p>
            <a:endParaRPr/>
          </a:p>
        </p:txBody>
      </p:sp>
      <p:sp>
        <p:nvSpPr>
          <p:cNvPr id="11" name="object 10"/>
          <p:cNvSpPr/>
          <p:nvPr/>
        </p:nvSpPr>
        <p:spPr>
          <a:xfrm>
            <a:off x="2362753" y="5473186"/>
            <a:ext cx="33655" cy="33655"/>
          </a:xfrm>
          <a:custGeom>
            <a:avLst/>
            <a:gdLst/>
            <a:ahLst/>
            <a:cxnLst/>
            <a:rect l="l" t="t" r="r" b="b"/>
            <a:pathLst>
              <a:path w="33655" h="33654">
                <a:moveTo>
                  <a:pt x="26034" y="0"/>
                </a:moveTo>
                <a:lnTo>
                  <a:pt x="7493" y="0"/>
                </a:lnTo>
                <a:lnTo>
                  <a:pt x="0" y="7505"/>
                </a:lnTo>
                <a:lnTo>
                  <a:pt x="0" y="26022"/>
                </a:lnTo>
                <a:lnTo>
                  <a:pt x="7493" y="33528"/>
                </a:lnTo>
                <a:lnTo>
                  <a:pt x="26034" y="33528"/>
                </a:lnTo>
                <a:lnTo>
                  <a:pt x="33527" y="26022"/>
                </a:lnTo>
                <a:lnTo>
                  <a:pt x="33527" y="7505"/>
                </a:lnTo>
                <a:lnTo>
                  <a:pt x="26034" y="0"/>
                </a:lnTo>
                <a:close/>
              </a:path>
            </a:pathLst>
          </a:custGeom>
          <a:solidFill>
            <a:srgbClr val="FF0000"/>
          </a:solidFill>
        </p:spPr>
        <p:txBody>
          <a:bodyPr wrap="square" lIns="0" tIns="0" rIns="0" bIns="0" rtlCol="0"/>
          <a:lstStyle/>
          <a:p>
            <a:endParaRPr/>
          </a:p>
        </p:txBody>
      </p:sp>
      <p:sp>
        <p:nvSpPr>
          <p:cNvPr id="12" name="object 11"/>
          <p:cNvSpPr/>
          <p:nvPr/>
        </p:nvSpPr>
        <p:spPr>
          <a:xfrm>
            <a:off x="2362753" y="5777986"/>
            <a:ext cx="33655" cy="33655"/>
          </a:xfrm>
          <a:custGeom>
            <a:avLst/>
            <a:gdLst/>
            <a:ahLst/>
            <a:cxnLst/>
            <a:rect l="l" t="t" r="r" b="b"/>
            <a:pathLst>
              <a:path w="33655" h="33654">
                <a:moveTo>
                  <a:pt x="26034" y="0"/>
                </a:moveTo>
                <a:lnTo>
                  <a:pt x="7493" y="0"/>
                </a:lnTo>
                <a:lnTo>
                  <a:pt x="0" y="7505"/>
                </a:lnTo>
                <a:lnTo>
                  <a:pt x="0" y="26022"/>
                </a:lnTo>
                <a:lnTo>
                  <a:pt x="7493" y="33528"/>
                </a:lnTo>
                <a:lnTo>
                  <a:pt x="26034" y="33528"/>
                </a:lnTo>
                <a:lnTo>
                  <a:pt x="33527" y="26022"/>
                </a:lnTo>
                <a:lnTo>
                  <a:pt x="33527" y="7505"/>
                </a:lnTo>
                <a:lnTo>
                  <a:pt x="26034" y="0"/>
                </a:lnTo>
                <a:close/>
              </a:path>
            </a:pathLst>
          </a:custGeom>
          <a:solidFill>
            <a:srgbClr val="FF0000"/>
          </a:solidFill>
        </p:spPr>
        <p:txBody>
          <a:bodyPr wrap="square" lIns="0" tIns="0" rIns="0" bIns="0" rtlCol="0"/>
          <a:lstStyle/>
          <a:p>
            <a:endParaRPr/>
          </a:p>
        </p:txBody>
      </p:sp>
      <p:sp>
        <p:nvSpPr>
          <p:cNvPr id="13" name="object 15"/>
          <p:cNvSpPr/>
          <p:nvPr/>
        </p:nvSpPr>
        <p:spPr>
          <a:xfrm>
            <a:off x="4927646" y="4544817"/>
            <a:ext cx="1938527" cy="1388364"/>
          </a:xfrm>
          <a:prstGeom prst="rect">
            <a:avLst/>
          </a:prstGeom>
          <a:noFill/>
        </p:spPr>
        <p:txBody>
          <a:bodyPr wrap="square" lIns="0" tIns="0" rIns="0" bIns="0" rtlCol="0"/>
          <a:lstStyle/>
          <a:p>
            <a:endParaRPr/>
          </a:p>
        </p:txBody>
      </p:sp>
      <p:sp>
        <p:nvSpPr>
          <p:cNvPr id="14" name="object 16"/>
          <p:cNvSpPr/>
          <p:nvPr/>
        </p:nvSpPr>
        <p:spPr>
          <a:xfrm>
            <a:off x="5043470" y="4642696"/>
            <a:ext cx="93980" cy="99060"/>
          </a:xfrm>
          <a:custGeom>
            <a:avLst/>
            <a:gdLst/>
            <a:ahLst/>
            <a:cxnLst/>
            <a:rect l="l" t="t" r="r" b="b"/>
            <a:pathLst>
              <a:path w="93979" h="99060">
                <a:moveTo>
                  <a:pt x="41679" y="0"/>
                </a:moveTo>
                <a:lnTo>
                  <a:pt x="7924" y="21765"/>
                </a:lnTo>
                <a:lnTo>
                  <a:pt x="0" y="49187"/>
                </a:lnTo>
                <a:lnTo>
                  <a:pt x="364" y="55354"/>
                </a:lnTo>
                <a:lnTo>
                  <a:pt x="21303" y="90482"/>
                </a:lnTo>
                <a:lnTo>
                  <a:pt x="47688" y="98715"/>
                </a:lnTo>
                <a:lnTo>
                  <a:pt x="60119" y="96794"/>
                </a:lnTo>
                <a:lnTo>
                  <a:pt x="92243" y="56443"/>
                </a:lnTo>
                <a:lnTo>
                  <a:pt x="93502" y="39160"/>
                </a:lnTo>
                <a:lnTo>
                  <a:pt x="89031" y="26414"/>
                </a:lnTo>
                <a:lnTo>
                  <a:pt x="81266" y="15565"/>
                </a:lnTo>
                <a:lnTo>
                  <a:pt x="70555" y="7172"/>
                </a:lnTo>
                <a:lnTo>
                  <a:pt x="57243" y="1796"/>
                </a:lnTo>
                <a:lnTo>
                  <a:pt x="41679" y="0"/>
                </a:lnTo>
                <a:close/>
              </a:path>
            </a:pathLst>
          </a:custGeom>
          <a:solidFill>
            <a:srgbClr val="4966AC"/>
          </a:solidFill>
        </p:spPr>
        <p:txBody>
          <a:bodyPr wrap="square" lIns="0" tIns="0" rIns="0" bIns="0" rtlCol="0"/>
          <a:lstStyle/>
          <a:p>
            <a:endParaRPr/>
          </a:p>
        </p:txBody>
      </p:sp>
      <p:sp>
        <p:nvSpPr>
          <p:cNvPr id="15" name="object 17"/>
          <p:cNvSpPr/>
          <p:nvPr/>
        </p:nvSpPr>
        <p:spPr>
          <a:xfrm>
            <a:off x="5849665" y="5279727"/>
            <a:ext cx="93980" cy="99060"/>
          </a:xfrm>
          <a:custGeom>
            <a:avLst/>
            <a:gdLst/>
            <a:ahLst/>
            <a:cxnLst/>
            <a:rect l="l" t="t" r="r" b="b"/>
            <a:pathLst>
              <a:path w="93979" h="99060">
                <a:moveTo>
                  <a:pt x="41679" y="0"/>
                </a:moveTo>
                <a:lnTo>
                  <a:pt x="7924" y="21743"/>
                </a:lnTo>
                <a:lnTo>
                  <a:pt x="0" y="49188"/>
                </a:lnTo>
                <a:lnTo>
                  <a:pt x="365" y="55373"/>
                </a:lnTo>
                <a:lnTo>
                  <a:pt x="21309" y="90498"/>
                </a:lnTo>
                <a:lnTo>
                  <a:pt x="47699" y="98716"/>
                </a:lnTo>
                <a:lnTo>
                  <a:pt x="60127" y="96796"/>
                </a:lnTo>
                <a:lnTo>
                  <a:pt x="92243" y="56451"/>
                </a:lnTo>
                <a:lnTo>
                  <a:pt x="93503" y="39147"/>
                </a:lnTo>
                <a:lnTo>
                  <a:pt x="89031" y="26393"/>
                </a:lnTo>
                <a:lnTo>
                  <a:pt x="81266" y="15545"/>
                </a:lnTo>
                <a:lnTo>
                  <a:pt x="70555" y="7160"/>
                </a:lnTo>
                <a:lnTo>
                  <a:pt x="57243" y="1793"/>
                </a:lnTo>
                <a:lnTo>
                  <a:pt x="41679" y="0"/>
                </a:lnTo>
                <a:close/>
              </a:path>
            </a:pathLst>
          </a:custGeom>
          <a:solidFill>
            <a:srgbClr val="4966AC"/>
          </a:solidFill>
        </p:spPr>
        <p:txBody>
          <a:bodyPr wrap="square" lIns="0" tIns="0" rIns="0" bIns="0" rtlCol="0"/>
          <a:lstStyle/>
          <a:p>
            <a:endParaRPr/>
          </a:p>
        </p:txBody>
      </p:sp>
      <p:sp>
        <p:nvSpPr>
          <p:cNvPr id="16" name="object 18"/>
          <p:cNvSpPr/>
          <p:nvPr/>
        </p:nvSpPr>
        <p:spPr>
          <a:xfrm>
            <a:off x="6648242" y="4642696"/>
            <a:ext cx="93980" cy="99060"/>
          </a:xfrm>
          <a:custGeom>
            <a:avLst/>
            <a:gdLst/>
            <a:ahLst/>
            <a:cxnLst/>
            <a:rect l="l" t="t" r="r" b="b"/>
            <a:pathLst>
              <a:path w="93979" h="99060">
                <a:moveTo>
                  <a:pt x="41679" y="0"/>
                </a:moveTo>
                <a:lnTo>
                  <a:pt x="7924" y="21765"/>
                </a:lnTo>
                <a:lnTo>
                  <a:pt x="0" y="49187"/>
                </a:lnTo>
                <a:lnTo>
                  <a:pt x="364" y="55354"/>
                </a:lnTo>
                <a:lnTo>
                  <a:pt x="21303" y="90482"/>
                </a:lnTo>
                <a:lnTo>
                  <a:pt x="47688" y="98715"/>
                </a:lnTo>
                <a:lnTo>
                  <a:pt x="60119" y="96794"/>
                </a:lnTo>
                <a:lnTo>
                  <a:pt x="92243" y="56443"/>
                </a:lnTo>
                <a:lnTo>
                  <a:pt x="93502" y="39160"/>
                </a:lnTo>
                <a:lnTo>
                  <a:pt x="89031" y="26414"/>
                </a:lnTo>
                <a:lnTo>
                  <a:pt x="81266" y="15565"/>
                </a:lnTo>
                <a:lnTo>
                  <a:pt x="70555" y="7172"/>
                </a:lnTo>
                <a:lnTo>
                  <a:pt x="57243" y="1796"/>
                </a:lnTo>
                <a:lnTo>
                  <a:pt x="41679" y="0"/>
                </a:lnTo>
                <a:close/>
              </a:path>
            </a:pathLst>
          </a:custGeom>
          <a:solidFill>
            <a:srgbClr val="4966AC"/>
          </a:solidFill>
        </p:spPr>
        <p:txBody>
          <a:bodyPr wrap="square" lIns="0" tIns="0" rIns="0" bIns="0" rtlCol="0"/>
          <a:lstStyle/>
          <a:p>
            <a:endParaRPr/>
          </a:p>
        </p:txBody>
      </p:sp>
      <p:sp>
        <p:nvSpPr>
          <p:cNvPr id="17" name="object 19"/>
          <p:cNvSpPr/>
          <p:nvPr/>
        </p:nvSpPr>
        <p:spPr>
          <a:xfrm>
            <a:off x="5825282" y="5816245"/>
            <a:ext cx="95250" cy="99060"/>
          </a:xfrm>
          <a:custGeom>
            <a:avLst/>
            <a:gdLst/>
            <a:ahLst/>
            <a:cxnLst/>
            <a:rect l="l" t="t" r="r" b="b"/>
            <a:pathLst>
              <a:path w="95250" h="99060">
                <a:moveTo>
                  <a:pt x="41787" y="0"/>
                </a:moveTo>
                <a:lnTo>
                  <a:pt x="7913" y="21855"/>
                </a:lnTo>
                <a:lnTo>
                  <a:pt x="0" y="49119"/>
                </a:lnTo>
                <a:lnTo>
                  <a:pt x="591" y="56910"/>
                </a:lnTo>
                <a:lnTo>
                  <a:pt x="22488" y="90759"/>
                </a:lnTo>
                <a:lnTo>
                  <a:pt x="49871" y="98612"/>
                </a:lnTo>
                <a:lnTo>
                  <a:pt x="62197" y="96379"/>
                </a:lnTo>
                <a:lnTo>
                  <a:pt x="93667" y="55516"/>
                </a:lnTo>
                <a:lnTo>
                  <a:pt x="94801" y="38088"/>
                </a:lnTo>
                <a:lnTo>
                  <a:pt x="90094" y="25630"/>
                </a:lnTo>
                <a:lnTo>
                  <a:pt x="82126" y="15058"/>
                </a:lnTo>
                <a:lnTo>
                  <a:pt x="71212" y="6907"/>
                </a:lnTo>
                <a:lnTo>
                  <a:pt x="57661" y="1709"/>
                </a:lnTo>
                <a:lnTo>
                  <a:pt x="41787" y="0"/>
                </a:lnTo>
                <a:close/>
              </a:path>
            </a:pathLst>
          </a:custGeom>
          <a:solidFill>
            <a:srgbClr val="4966AC"/>
          </a:solidFill>
        </p:spPr>
        <p:txBody>
          <a:bodyPr wrap="square" lIns="0" tIns="0" rIns="0" bIns="0" rtlCol="0"/>
          <a:lstStyle/>
          <a:p>
            <a:endParaRPr/>
          </a:p>
        </p:txBody>
      </p:sp>
    </p:spTree>
    <p:extLst>
      <p:ext uri="{BB962C8B-B14F-4D97-AF65-F5344CB8AC3E}">
        <p14:creationId xmlns:p14="http://schemas.microsoft.com/office/powerpoint/2010/main" val="16351782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ASM: test</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smtClean="0"/>
                  <a:t>Construct local features for each point in the training samples</a:t>
                </a:r>
              </a:p>
              <a:p>
                <a:pPr lvl="1"/>
                <a:r>
                  <a:rPr lang="en-US" dirty="0"/>
                  <a:t>For a given point, we sample along a profile </a:t>
                </a:r>
                <a:r>
                  <a:rPr lang="en-US" i="1" dirty="0" smtClean="0">
                    <a:latin typeface="Times New Roman" panose="02020603050405020304" pitchFamily="18" charset="0"/>
                    <a:cs typeface="Times New Roman" panose="02020603050405020304" pitchFamily="18" charset="0"/>
                  </a:rPr>
                  <a:t>k</a:t>
                </a:r>
                <a:r>
                  <a:rPr lang="en-US" dirty="0" smtClean="0"/>
                  <a:t> pixels </a:t>
                </a:r>
                <a:r>
                  <a:rPr lang="en-US" dirty="0"/>
                  <a:t>either side of the model point in the </a:t>
                </a:r>
                <a:r>
                  <a:rPr lang="en-US" i="1" dirty="0" err="1" smtClean="0">
                    <a:latin typeface="Times New Roman" panose="02020603050405020304" pitchFamily="18" charset="0"/>
                    <a:cs typeface="Times New Roman" panose="02020603050405020304" pitchFamily="18" charset="0"/>
                  </a:rPr>
                  <a:t>i</a:t>
                </a:r>
                <a:r>
                  <a:rPr lang="en-US" dirty="0" err="1" smtClean="0"/>
                  <a:t>th</a:t>
                </a:r>
                <a:r>
                  <a:rPr lang="en-US" dirty="0" smtClean="0"/>
                  <a:t> training </a:t>
                </a:r>
                <a:r>
                  <a:rPr lang="en-US" dirty="0"/>
                  <a:t>image.</a:t>
                </a:r>
              </a:p>
              <a:p>
                <a:pPr lvl="1"/>
                <a:r>
                  <a:rPr lang="en-US" dirty="0" smtClean="0"/>
                  <a:t>Instead </a:t>
                </a:r>
                <a:r>
                  <a:rPr lang="en-US" dirty="0"/>
                  <a:t>of sampling absolute grey-level values, we sample derivatives and put them in a vector </a:t>
                </a:r>
                <a14:m>
                  <m:oMath xmlns:m="http://schemas.openxmlformats.org/officeDocument/2006/math">
                    <m:sSub>
                      <m:sSubPr>
                        <m:ctrlPr>
                          <a:rPr lang="en-US" b="0" i="1" dirty="0" smtClean="0">
                            <a:latin typeface="Cambria Math" panose="02040503050406030204" pitchFamily="18" charset="0"/>
                          </a:rPr>
                        </m:ctrlPr>
                      </m:sSubPr>
                      <m:e>
                        <m:r>
                          <a:rPr lang="en-US" b="1" i="0" dirty="0" smtClean="0">
                            <a:latin typeface="Cambria Math" panose="02040503050406030204" pitchFamily="18" charset="0"/>
                          </a:rPr>
                          <m:t>𝐠</m:t>
                        </m:r>
                      </m:e>
                      <m:sub>
                        <m:r>
                          <a:rPr lang="en-US" i="1" dirty="0" smtClean="0">
                            <a:latin typeface="Cambria Math" panose="02040503050406030204" pitchFamily="18" charset="0"/>
                          </a:rPr>
                          <m:t>𝑖</m:t>
                        </m:r>
                      </m:sub>
                    </m:sSub>
                  </m:oMath>
                </a14:m>
                <a:endParaRPr lang="en-US" dirty="0"/>
              </a:p>
              <a:p>
                <a:pPr lvl="1"/>
                <a:r>
                  <a:rPr lang="en-US" dirty="0" smtClean="0"/>
                  <a:t>Normalize </a:t>
                </a:r>
                <a:r>
                  <a:rPr lang="en-US" dirty="0"/>
                  <a:t>the sample:</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r="-912"/>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83</a:t>
            </a:fld>
            <a:endParaRPr lang="en-US"/>
          </a:p>
        </p:txBody>
      </p:sp>
      <mc:AlternateContent xmlns:mc="http://schemas.openxmlformats.org/markup-compatibility/2006" xmlns:a14="http://schemas.microsoft.com/office/drawing/2010/main">
        <mc:Choice Requires="a14">
          <p:sp>
            <p:nvSpPr>
              <p:cNvPr id="7" name="文本框 6"/>
              <p:cNvSpPr txBox="1"/>
              <p:nvPr/>
            </p:nvSpPr>
            <p:spPr>
              <a:xfrm>
                <a:off x="1565564" y="2932579"/>
                <a:ext cx="1509837" cy="7593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altLang="zh-CN" sz="2400" b="1">
                              <a:latin typeface="Cambria Math" panose="02040503050406030204" pitchFamily="18" charset="0"/>
                            </a:rPr>
                            <m:t>𝐠</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𝐠</m:t>
                              </m:r>
                            </m:e>
                            <m:sub>
                              <m:r>
                                <a:rPr lang="en-US" sz="2400" b="0" i="1" smtClean="0">
                                  <a:latin typeface="Cambria Math" panose="02040503050406030204" pitchFamily="18" charset="0"/>
                                </a:rPr>
                                <m:t>𝑖</m:t>
                              </m:r>
                            </m:sub>
                          </m:sSub>
                        </m:num>
                        <m:den>
                          <m:nary>
                            <m:naryPr>
                              <m:chr m:val="∑"/>
                              <m:supHide m:val="on"/>
                              <m:ctrlPr>
                                <a:rPr lang="en-US" sz="2400" b="0" i="1" smtClean="0">
                                  <a:latin typeface="Cambria Math" panose="02040503050406030204" pitchFamily="18" charset="0"/>
                                </a:rPr>
                              </m:ctrlPr>
                            </m:naryPr>
                            <m:sub>
                              <m:r>
                                <a:rPr lang="en-US" sz="2400" b="0" i="1" smtClean="0">
                                  <a:latin typeface="Cambria Math" panose="02040503050406030204" pitchFamily="18" charset="0"/>
                                </a:rPr>
                                <m:t>𝑗</m:t>
                              </m:r>
                            </m:sub>
                            <m:sup/>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𝑖𝑗</m:t>
                                  </m:r>
                                </m:sub>
                              </m:sSub>
                            </m:e>
                          </m:nary>
                        </m:den>
                      </m:f>
                    </m:oMath>
                  </m:oMathPara>
                </a14:m>
                <a:endParaRPr lang="en-US" sz="2000" dirty="0"/>
              </a:p>
            </p:txBody>
          </p:sp>
        </mc:Choice>
        <mc:Fallback xmlns="">
          <p:sp>
            <p:nvSpPr>
              <p:cNvPr id="7" name="文本框 6"/>
              <p:cNvSpPr txBox="1">
                <a:spLocks noRot="1" noChangeAspect="1" noMove="1" noResize="1" noEditPoints="1" noAdjustHandles="1" noChangeArrowheads="1" noChangeShapeType="1" noTextEdit="1"/>
              </p:cNvSpPr>
              <p:nvPr/>
            </p:nvSpPr>
            <p:spPr>
              <a:xfrm>
                <a:off x="1565564" y="2932579"/>
                <a:ext cx="1509837" cy="759310"/>
              </a:xfrm>
              <a:prstGeom prst="rect">
                <a:avLst/>
              </a:prstGeom>
              <a:blipFill rotWithShape="0">
                <a:blip r:embed="rId3"/>
                <a:stretch>
                  <a:fillRect/>
                </a:stretch>
              </a:blipFill>
            </p:spPr>
            <p:txBody>
              <a:bodyPr/>
              <a:lstStyle/>
              <a:p>
                <a:r>
                  <a:rPr lang="zh-CN" altLang="en-US">
                    <a:noFill/>
                  </a:rPr>
                  <a:t> </a:t>
                </a:r>
              </a:p>
            </p:txBody>
          </p:sp>
        </mc:Fallback>
      </mc:AlternateContent>
      <p:grpSp>
        <p:nvGrpSpPr>
          <p:cNvPr id="32" name="组合 31"/>
          <p:cNvGrpSpPr/>
          <p:nvPr/>
        </p:nvGrpSpPr>
        <p:grpSpPr>
          <a:xfrm>
            <a:off x="4293408" y="2932579"/>
            <a:ext cx="3595873" cy="3057414"/>
            <a:chOff x="4815840" y="3731926"/>
            <a:chExt cx="3595873" cy="3057414"/>
          </a:xfrm>
        </p:grpSpPr>
        <p:sp>
          <p:nvSpPr>
            <p:cNvPr id="8" name="object 4"/>
            <p:cNvSpPr/>
            <p:nvPr/>
          </p:nvSpPr>
          <p:spPr>
            <a:xfrm>
              <a:off x="4816602" y="4993385"/>
              <a:ext cx="2898140" cy="8255"/>
            </a:xfrm>
            <a:custGeom>
              <a:avLst/>
              <a:gdLst/>
              <a:ahLst/>
              <a:cxnLst/>
              <a:rect l="l" t="t" r="r" b="b"/>
              <a:pathLst>
                <a:path w="2898140" h="8254">
                  <a:moveTo>
                    <a:pt x="0" y="0"/>
                  </a:moveTo>
                  <a:lnTo>
                    <a:pt x="2897886" y="7746"/>
                  </a:lnTo>
                </a:path>
              </a:pathLst>
            </a:custGeom>
            <a:ln w="19812">
              <a:solidFill>
                <a:srgbClr val="000000"/>
              </a:solidFill>
            </a:ln>
          </p:spPr>
          <p:txBody>
            <a:bodyPr wrap="square" lIns="0" tIns="0" rIns="0" bIns="0" rtlCol="0"/>
            <a:lstStyle/>
            <a:p>
              <a:endParaRPr/>
            </a:p>
          </p:txBody>
        </p:sp>
        <p:sp>
          <p:nvSpPr>
            <p:cNvPr id="9" name="object 5"/>
            <p:cNvSpPr/>
            <p:nvPr/>
          </p:nvSpPr>
          <p:spPr>
            <a:xfrm>
              <a:off x="6195080" y="4920998"/>
              <a:ext cx="166370" cy="158750"/>
            </a:xfrm>
            <a:custGeom>
              <a:avLst/>
              <a:gdLst/>
              <a:ahLst/>
              <a:cxnLst/>
              <a:rect l="l" t="t" r="r" b="b"/>
              <a:pathLst>
                <a:path w="166370" h="158750">
                  <a:moveTo>
                    <a:pt x="82439" y="0"/>
                  </a:moveTo>
                  <a:lnTo>
                    <a:pt x="40806" y="10987"/>
                  </a:lnTo>
                  <a:lnTo>
                    <a:pt x="11230" y="39380"/>
                  </a:lnTo>
                  <a:lnTo>
                    <a:pt x="78" y="78182"/>
                  </a:lnTo>
                  <a:lnTo>
                    <a:pt x="0" y="81032"/>
                  </a:lnTo>
                  <a:lnTo>
                    <a:pt x="1623" y="95010"/>
                  </a:lnTo>
                  <a:lnTo>
                    <a:pt x="20285" y="131023"/>
                  </a:lnTo>
                  <a:lnTo>
                    <a:pt x="55136" y="153665"/>
                  </a:lnTo>
                  <a:lnTo>
                    <a:pt x="84511" y="158481"/>
                  </a:lnTo>
                  <a:lnTo>
                    <a:pt x="99205" y="156992"/>
                  </a:lnTo>
                  <a:lnTo>
                    <a:pt x="137119" y="139303"/>
                  </a:lnTo>
                  <a:lnTo>
                    <a:pt x="161000" y="106134"/>
                  </a:lnTo>
                  <a:lnTo>
                    <a:pt x="166088" y="78182"/>
                  </a:lnTo>
                  <a:lnTo>
                    <a:pt x="164578" y="64090"/>
                  </a:lnTo>
                  <a:lnTo>
                    <a:pt x="146126" y="27750"/>
                  </a:lnTo>
                  <a:lnTo>
                    <a:pt x="111506" y="4873"/>
                  </a:lnTo>
                  <a:lnTo>
                    <a:pt x="82439" y="0"/>
                  </a:lnTo>
                  <a:close/>
                </a:path>
              </a:pathLst>
            </a:custGeom>
            <a:solidFill>
              <a:srgbClr val="000000"/>
            </a:solidFill>
          </p:spPr>
          <p:txBody>
            <a:bodyPr wrap="square" lIns="0" tIns="0" rIns="0" bIns="0" rtlCol="0"/>
            <a:lstStyle/>
            <a:p>
              <a:endParaRPr/>
            </a:p>
          </p:txBody>
        </p:sp>
        <p:sp>
          <p:nvSpPr>
            <p:cNvPr id="10" name="object 6"/>
            <p:cNvSpPr/>
            <p:nvPr/>
          </p:nvSpPr>
          <p:spPr>
            <a:xfrm>
              <a:off x="5993891" y="4956217"/>
              <a:ext cx="79375" cy="91440"/>
            </a:xfrm>
            <a:custGeom>
              <a:avLst/>
              <a:gdLst/>
              <a:ahLst/>
              <a:cxnLst/>
              <a:rect l="l" t="t" r="r" b="b"/>
              <a:pathLst>
                <a:path w="79375" h="91439">
                  <a:moveTo>
                    <a:pt x="29006" y="0"/>
                  </a:moveTo>
                  <a:lnTo>
                    <a:pt x="17425" y="6298"/>
                  </a:lnTo>
                  <a:lnTo>
                    <a:pt x="8237" y="16438"/>
                  </a:lnTo>
                  <a:lnTo>
                    <a:pt x="2182" y="29555"/>
                  </a:lnTo>
                  <a:lnTo>
                    <a:pt x="0" y="44788"/>
                  </a:lnTo>
                  <a:lnTo>
                    <a:pt x="1951" y="59137"/>
                  </a:lnTo>
                  <a:lnTo>
                    <a:pt x="7709" y="72015"/>
                  </a:lnTo>
                  <a:lnTo>
                    <a:pt x="16747" y="82167"/>
                  </a:lnTo>
                  <a:lnTo>
                    <a:pt x="28540" y="88806"/>
                  </a:lnTo>
                  <a:lnTo>
                    <a:pt x="42561" y="91143"/>
                  </a:lnTo>
                  <a:lnTo>
                    <a:pt x="54235" y="87908"/>
                  </a:lnTo>
                  <a:lnTo>
                    <a:pt x="64290" y="80601"/>
                  </a:lnTo>
                  <a:lnTo>
                    <a:pt x="72135" y="69612"/>
                  </a:lnTo>
                  <a:lnTo>
                    <a:pt x="77182" y="55335"/>
                  </a:lnTo>
                  <a:lnTo>
                    <a:pt x="78839" y="38160"/>
                  </a:lnTo>
                  <a:lnTo>
                    <a:pt x="75415" y="25400"/>
                  </a:lnTo>
                  <a:lnTo>
                    <a:pt x="68606" y="14559"/>
                  </a:lnTo>
                  <a:lnTo>
                    <a:pt x="58527" y="6283"/>
                  </a:lnTo>
                  <a:lnTo>
                    <a:pt x="45289" y="1214"/>
                  </a:lnTo>
                  <a:lnTo>
                    <a:pt x="29006" y="0"/>
                  </a:lnTo>
                  <a:close/>
                </a:path>
              </a:pathLst>
            </a:custGeom>
            <a:solidFill>
              <a:srgbClr val="000000"/>
            </a:solidFill>
          </p:spPr>
          <p:txBody>
            <a:bodyPr wrap="square" lIns="0" tIns="0" rIns="0" bIns="0" rtlCol="0"/>
            <a:lstStyle/>
            <a:p>
              <a:endParaRPr/>
            </a:p>
          </p:txBody>
        </p:sp>
        <p:sp>
          <p:nvSpPr>
            <p:cNvPr id="11" name="object 7"/>
            <p:cNvSpPr/>
            <p:nvPr/>
          </p:nvSpPr>
          <p:spPr>
            <a:xfrm>
              <a:off x="5759196" y="4956217"/>
              <a:ext cx="79375" cy="91440"/>
            </a:xfrm>
            <a:custGeom>
              <a:avLst/>
              <a:gdLst/>
              <a:ahLst/>
              <a:cxnLst/>
              <a:rect l="l" t="t" r="r" b="b"/>
              <a:pathLst>
                <a:path w="79375" h="91439">
                  <a:moveTo>
                    <a:pt x="29006" y="0"/>
                  </a:moveTo>
                  <a:lnTo>
                    <a:pt x="17425" y="6298"/>
                  </a:lnTo>
                  <a:lnTo>
                    <a:pt x="8237" y="16438"/>
                  </a:lnTo>
                  <a:lnTo>
                    <a:pt x="2182" y="29555"/>
                  </a:lnTo>
                  <a:lnTo>
                    <a:pt x="0" y="44788"/>
                  </a:lnTo>
                  <a:lnTo>
                    <a:pt x="1951" y="59137"/>
                  </a:lnTo>
                  <a:lnTo>
                    <a:pt x="7709" y="72015"/>
                  </a:lnTo>
                  <a:lnTo>
                    <a:pt x="16747" y="82167"/>
                  </a:lnTo>
                  <a:lnTo>
                    <a:pt x="28540" y="88806"/>
                  </a:lnTo>
                  <a:lnTo>
                    <a:pt x="42561" y="91143"/>
                  </a:lnTo>
                  <a:lnTo>
                    <a:pt x="54235" y="87908"/>
                  </a:lnTo>
                  <a:lnTo>
                    <a:pt x="64290" y="80601"/>
                  </a:lnTo>
                  <a:lnTo>
                    <a:pt x="72135" y="69612"/>
                  </a:lnTo>
                  <a:lnTo>
                    <a:pt x="77182" y="55335"/>
                  </a:lnTo>
                  <a:lnTo>
                    <a:pt x="78839" y="38160"/>
                  </a:lnTo>
                  <a:lnTo>
                    <a:pt x="75415" y="25400"/>
                  </a:lnTo>
                  <a:lnTo>
                    <a:pt x="68606" y="14559"/>
                  </a:lnTo>
                  <a:lnTo>
                    <a:pt x="58527" y="6283"/>
                  </a:lnTo>
                  <a:lnTo>
                    <a:pt x="45289" y="1214"/>
                  </a:lnTo>
                  <a:lnTo>
                    <a:pt x="29006" y="0"/>
                  </a:lnTo>
                  <a:close/>
                </a:path>
              </a:pathLst>
            </a:custGeom>
            <a:solidFill>
              <a:srgbClr val="000000"/>
            </a:solidFill>
          </p:spPr>
          <p:txBody>
            <a:bodyPr wrap="square" lIns="0" tIns="0" rIns="0" bIns="0" rtlCol="0"/>
            <a:lstStyle/>
            <a:p>
              <a:endParaRPr/>
            </a:p>
          </p:txBody>
        </p:sp>
        <p:sp>
          <p:nvSpPr>
            <p:cNvPr id="12" name="object 8"/>
            <p:cNvSpPr/>
            <p:nvPr/>
          </p:nvSpPr>
          <p:spPr>
            <a:xfrm>
              <a:off x="5524500" y="4956217"/>
              <a:ext cx="79375" cy="91440"/>
            </a:xfrm>
            <a:custGeom>
              <a:avLst/>
              <a:gdLst/>
              <a:ahLst/>
              <a:cxnLst/>
              <a:rect l="l" t="t" r="r" b="b"/>
              <a:pathLst>
                <a:path w="79375" h="91439">
                  <a:moveTo>
                    <a:pt x="29006" y="0"/>
                  </a:moveTo>
                  <a:lnTo>
                    <a:pt x="17425" y="6298"/>
                  </a:lnTo>
                  <a:lnTo>
                    <a:pt x="8237" y="16438"/>
                  </a:lnTo>
                  <a:lnTo>
                    <a:pt x="2182" y="29555"/>
                  </a:lnTo>
                  <a:lnTo>
                    <a:pt x="0" y="44788"/>
                  </a:lnTo>
                  <a:lnTo>
                    <a:pt x="1951" y="59137"/>
                  </a:lnTo>
                  <a:lnTo>
                    <a:pt x="7709" y="72015"/>
                  </a:lnTo>
                  <a:lnTo>
                    <a:pt x="16747" y="82167"/>
                  </a:lnTo>
                  <a:lnTo>
                    <a:pt x="28540" y="88806"/>
                  </a:lnTo>
                  <a:lnTo>
                    <a:pt x="42561" y="91143"/>
                  </a:lnTo>
                  <a:lnTo>
                    <a:pt x="54235" y="87908"/>
                  </a:lnTo>
                  <a:lnTo>
                    <a:pt x="64290" y="80601"/>
                  </a:lnTo>
                  <a:lnTo>
                    <a:pt x="72135" y="69612"/>
                  </a:lnTo>
                  <a:lnTo>
                    <a:pt x="77182" y="55335"/>
                  </a:lnTo>
                  <a:lnTo>
                    <a:pt x="78839" y="38160"/>
                  </a:lnTo>
                  <a:lnTo>
                    <a:pt x="75415" y="25400"/>
                  </a:lnTo>
                  <a:lnTo>
                    <a:pt x="68606" y="14559"/>
                  </a:lnTo>
                  <a:lnTo>
                    <a:pt x="58527" y="6283"/>
                  </a:lnTo>
                  <a:lnTo>
                    <a:pt x="45289" y="1214"/>
                  </a:lnTo>
                  <a:lnTo>
                    <a:pt x="29006" y="0"/>
                  </a:lnTo>
                  <a:close/>
                </a:path>
              </a:pathLst>
            </a:custGeom>
            <a:solidFill>
              <a:srgbClr val="000000"/>
            </a:solidFill>
          </p:spPr>
          <p:txBody>
            <a:bodyPr wrap="square" lIns="0" tIns="0" rIns="0" bIns="0" rtlCol="0"/>
            <a:lstStyle/>
            <a:p>
              <a:endParaRPr/>
            </a:p>
          </p:txBody>
        </p:sp>
        <p:sp>
          <p:nvSpPr>
            <p:cNvPr id="13" name="object 9"/>
            <p:cNvSpPr/>
            <p:nvPr/>
          </p:nvSpPr>
          <p:spPr>
            <a:xfrm>
              <a:off x="5289803" y="4956217"/>
              <a:ext cx="79375" cy="91440"/>
            </a:xfrm>
            <a:custGeom>
              <a:avLst/>
              <a:gdLst/>
              <a:ahLst/>
              <a:cxnLst/>
              <a:rect l="l" t="t" r="r" b="b"/>
              <a:pathLst>
                <a:path w="79375" h="91439">
                  <a:moveTo>
                    <a:pt x="29006" y="0"/>
                  </a:moveTo>
                  <a:lnTo>
                    <a:pt x="17425" y="6298"/>
                  </a:lnTo>
                  <a:lnTo>
                    <a:pt x="8237" y="16438"/>
                  </a:lnTo>
                  <a:lnTo>
                    <a:pt x="2182" y="29555"/>
                  </a:lnTo>
                  <a:lnTo>
                    <a:pt x="0" y="44788"/>
                  </a:lnTo>
                  <a:lnTo>
                    <a:pt x="1951" y="59137"/>
                  </a:lnTo>
                  <a:lnTo>
                    <a:pt x="7709" y="72015"/>
                  </a:lnTo>
                  <a:lnTo>
                    <a:pt x="16747" y="82167"/>
                  </a:lnTo>
                  <a:lnTo>
                    <a:pt x="28540" y="88806"/>
                  </a:lnTo>
                  <a:lnTo>
                    <a:pt x="42561" y="91143"/>
                  </a:lnTo>
                  <a:lnTo>
                    <a:pt x="54235" y="87908"/>
                  </a:lnTo>
                  <a:lnTo>
                    <a:pt x="64290" y="80601"/>
                  </a:lnTo>
                  <a:lnTo>
                    <a:pt x="72135" y="69612"/>
                  </a:lnTo>
                  <a:lnTo>
                    <a:pt x="77182" y="55335"/>
                  </a:lnTo>
                  <a:lnTo>
                    <a:pt x="78839" y="38160"/>
                  </a:lnTo>
                  <a:lnTo>
                    <a:pt x="75415" y="25400"/>
                  </a:lnTo>
                  <a:lnTo>
                    <a:pt x="68606" y="14559"/>
                  </a:lnTo>
                  <a:lnTo>
                    <a:pt x="58527" y="6283"/>
                  </a:lnTo>
                  <a:lnTo>
                    <a:pt x="45289" y="1214"/>
                  </a:lnTo>
                  <a:lnTo>
                    <a:pt x="29006" y="0"/>
                  </a:lnTo>
                  <a:close/>
                </a:path>
              </a:pathLst>
            </a:custGeom>
            <a:solidFill>
              <a:srgbClr val="000000"/>
            </a:solidFill>
          </p:spPr>
          <p:txBody>
            <a:bodyPr wrap="square" lIns="0" tIns="0" rIns="0" bIns="0" rtlCol="0"/>
            <a:lstStyle/>
            <a:p>
              <a:endParaRPr/>
            </a:p>
          </p:txBody>
        </p:sp>
        <p:sp>
          <p:nvSpPr>
            <p:cNvPr id="14" name="object 10"/>
            <p:cNvSpPr/>
            <p:nvPr/>
          </p:nvSpPr>
          <p:spPr>
            <a:xfrm>
              <a:off x="5053584" y="4947073"/>
              <a:ext cx="79375" cy="91440"/>
            </a:xfrm>
            <a:custGeom>
              <a:avLst/>
              <a:gdLst/>
              <a:ahLst/>
              <a:cxnLst/>
              <a:rect l="l" t="t" r="r" b="b"/>
              <a:pathLst>
                <a:path w="79375" h="91439">
                  <a:moveTo>
                    <a:pt x="29006" y="0"/>
                  </a:moveTo>
                  <a:lnTo>
                    <a:pt x="17425" y="6298"/>
                  </a:lnTo>
                  <a:lnTo>
                    <a:pt x="8237" y="16438"/>
                  </a:lnTo>
                  <a:lnTo>
                    <a:pt x="2182" y="29555"/>
                  </a:lnTo>
                  <a:lnTo>
                    <a:pt x="0" y="44788"/>
                  </a:lnTo>
                  <a:lnTo>
                    <a:pt x="1951" y="59137"/>
                  </a:lnTo>
                  <a:lnTo>
                    <a:pt x="7709" y="72015"/>
                  </a:lnTo>
                  <a:lnTo>
                    <a:pt x="16747" y="82167"/>
                  </a:lnTo>
                  <a:lnTo>
                    <a:pt x="28540" y="88806"/>
                  </a:lnTo>
                  <a:lnTo>
                    <a:pt x="42561" y="91143"/>
                  </a:lnTo>
                  <a:lnTo>
                    <a:pt x="54235" y="87908"/>
                  </a:lnTo>
                  <a:lnTo>
                    <a:pt x="64290" y="80601"/>
                  </a:lnTo>
                  <a:lnTo>
                    <a:pt x="72135" y="69612"/>
                  </a:lnTo>
                  <a:lnTo>
                    <a:pt x="77182" y="55335"/>
                  </a:lnTo>
                  <a:lnTo>
                    <a:pt x="78839" y="38160"/>
                  </a:lnTo>
                  <a:lnTo>
                    <a:pt x="75415" y="25400"/>
                  </a:lnTo>
                  <a:lnTo>
                    <a:pt x="68606" y="14559"/>
                  </a:lnTo>
                  <a:lnTo>
                    <a:pt x="58527" y="6283"/>
                  </a:lnTo>
                  <a:lnTo>
                    <a:pt x="45289" y="1214"/>
                  </a:lnTo>
                  <a:lnTo>
                    <a:pt x="29006" y="0"/>
                  </a:lnTo>
                  <a:close/>
                </a:path>
              </a:pathLst>
            </a:custGeom>
            <a:solidFill>
              <a:srgbClr val="000000"/>
            </a:solidFill>
          </p:spPr>
          <p:txBody>
            <a:bodyPr wrap="square" lIns="0" tIns="0" rIns="0" bIns="0" rtlCol="0"/>
            <a:lstStyle/>
            <a:p>
              <a:endParaRPr/>
            </a:p>
          </p:txBody>
        </p:sp>
        <p:sp>
          <p:nvSpPr>
            <p:cNvPr id="15" name="object 11"/>
            <p:cNvSpPr/>
            <p:nvPr/>
          </p:nvSpPr>
          <p:spPr>
            <a:xfrm>
              <a:off x="4815840" y="4947073"/>
              <a:ext cx="79375" cy="91440"/>
            </a:xfrm>
            <a:custGeom>
              <a:avLst/>
              <a:gdLst/>
              <a:ahLst/>
              <a:cxnLst/>
              <a:rect l="l" t="t" r="r" b="b"/>
              <a:pathLst>
                <a:path w="79375" h="91439">
                  <a:moveTo>
                    <a:pt x="29006" y="0"/>
                  </a:moveTo>
                  <a:lnTo>
                    <a:pt x="17425" y="6298"/>
                  </a:lnTo>
                  <a:lnTo>
                    <a:pt x="8237" y="16438"/>
                  </a:lnTo>
                  <a:lnTo>
                    <a:pt x="2182" y="29555"/>
                  </a:lnTo>
                  <a:lnTo>
                    <a:pt x="0" y="44788"/>
                  </a:lnTo>
                  <a:lnTo>
                    <a:pt x="1951" y="59137"/>
                  </a:lnTo>
                  <a:lnTo>
                    <a:pt x="7709" y="72015"/>
                  </a:lnTo>
                  <a:lnTo>
                    <a:pt x="16747" y="82167"/>
                  </a:lnTo>
                  <a:lnTo>
                    <a:pt x="28540" y="88806"/>
                  </a:lnTo>
                  <a:lnTo>
                    <a:pt x="42561" y="91143"/>
                  </a:lnTo>
                  <a:lnTo>
                    <a:pt x="54235" y="87908"/>
                  </a:lnTo>
                  <a:lnTo>
                    <a:pt x="64290" y="80601"/>
                  </a:lnTo>
                  <a:lnTo>
                    <a:pt x="72135" y="69612"/>
                  </a:lnTo>
                  <a:lnTo>
                    <a:pt x="77182" y="55335"/>
                  </a:lnTo>
                  <a:lnTo>
                    <a:pt x="78839" y="38160"/>
                  </a:lnTo>
                  <a:lnTo>
                    <a:pt x="75415" y="25400"/>
                  </a:lnTo>
                  <a:lnTo>
                    <a:pt x="68606" y="14559"/>
                  </a:lnTo>
                  <a:lnTo>
                    <a:pt x="58527" y="6283"/>
                  </a:lnTo>
                  <a:lnTo>
                    <a:pt x="45289" y="1214"/>
                  </a:lnTo>
                  <a:lnTo>
                    <a:pt x="29006" y="0"/>
                  </a:lnTo>
                  <a:close/>
                </a:path>
              </a:pathLst>
            </a:custGeom>
            <a:solidFill>
              <a:srgbClr val="000000"/>
            </a:solidFill>
          </p:spPr>
          <p:txBody>
            <a:bodyPr wrap="square" lIns="0" tIns="0" rIns="0" bIns="0" rtlCol="0"/>
            <a:lstStyle/>
            <a:p>
              <a:endParaRPr/>
            </a:p>
          </p:txBody>
        </p:sp>
        <p:sp>
          <p:nvSpPr>
            <p:cNvPr id="16" name="object 12"/>
            <p:cNvSpPr/>
            <p:nvPr/>
          </p:nvSpPr>
          <p:spPr>
            <a:xfrm>
              <a:off x="6461759" y="4956351"/>
              <a:ext cx="80645" cy="91440"/>
            </a:xfrm>
            <a:custGeom>
              <a:avLst/>
              <a:gdLst/>
              <a:ahLst/>
              <a:cxnLst/>
              <a:rect l="l" t="t" r="r" b="b"/>
              <a:pathLst>
                <a:path w="80645" h="91439">
                  <a:moveTo>
                    <a:pt x="29121" y="0"/>
                  </a:moveTo>
                  <a:lnTo>
                    <a:pt x="17463" y="6367"/>
                  </a:lnTo>
                  <a:lnTo>
                    <a:pt x="8243" y="16494"/>
                  </a:lnTo>
                  <a:lnTo>
                    <a:pt x="2181" y="29537"/>
                  </a:lnTo>
                  <a:lnTo>
                    <a:pt x="0" y="44654"/>
                  </a:lnTo>
                  <a:lnTo>
                    <a:pt x="17" y="46031"/>
                  </a:lnTo>
                  <a:lnTo>
                    <a:pt x="17836" y="82406"/>
                  </a:lnTo>
                  <a:lnTo>
                    <a:pt x="44678" y="90875"/>
                  </a:lnTo>
                  <a:lnTo>
                    <a:pt x="56227" y="87303"/>
                  </a:lnTo>
                  <a:lnTo>
                    <a:pt x="66115" y="79800"/>
                  </a:lnTo>
                  <a:lnTo>
                    <a:pt x="73782" y="68692"/>
                  </a:lnTo>
                  <a:lnTo>
                    <a:pt x="78667" y="54304"/>
                  </a:lnTo>
                  <a:lnTo>
                    <a:pt x="80210" y="36964"/>
                  </a:lnTo>
                  <a:lnTo>
                    <a:pt x="76533" y="24521"/>
                  </a:lnTo>
                  <a:lnTo>
                    <a:pt x="69501" y="13984"/>
                  </a:lnTo>
                  <a:lnTo>
                    <a:pt x="59198" y="5971"/>
                  </a:lnTo>
                  <a:lnTo>
                    <a:pt x="45709" y="1103"/>
                  </a:lnTo>
                  <a:lnTo>
                    <a:pt x="29121" y="0"/>
                  </a:lnTo>
                  <a:close/>
                </a:path>
              </a:pathLst>
            </a:custGeom>
            <a:solidFill>
              <a:srgbClr val="000000"/>
            </a:solidFill>
          </p:spPr>
          <p:txBody>
            <a:bodyPr wrap="square" lIns="0" tIns="0" rIns="0" bIns="0" rtlCol="0"/>
            <a:lstStyle/>
            <a:p>
              <a:endParaRPr/>
            </a:p>
          </p:txBody>
        </p:sp>
        <p:sp>
          <p:nvSpPr>
            <p:cNvPr id="17" name="object 13"/>
            <p:cNvSpPr/>
            <p:nvPr/>
          </p:nvSpPr>
          <p:spPr>
            <a:xfrm>
              <a:off x="6696456" y="4946892"/>
              <a:ext cx="79375" cy="90170"/>
            </a:xfrm>
            <a:custGeom>
              <a:avLst/>
              <a:gdLst/>
              <a:ahLst/>
              <a:cxnLst/>
              <a:rect l="l" t="t" r="r" b="b"/>
              <a:pathLst>
                <a:path w="79375" h="90170">
                  <a:moveTo>
                    <a:pt x="29486" y="0"/>
                  </a:moveTo>
                  <a:lnTo>
                    <a:pt x="17727" y="6103"/>
                  </a:lnTo>
                  <a:lnTo>
                    <a:pt x="8386" y="16084"/>
                  </a:lnTo>
                  <a:lnTo>
                    <a:pt x="2223" y="29074"/>
                  </a:lnTo>
                  <a:lnTo>
                    <a:pt x="0" y="44207"/>
                  </a:lnTo>
                  <a:lnTo>
                    <a:pt x="1552" y="56888"/>
                  </a:lnTo>
                  <a:lnTo>
                    <a:pt x="7052" y="70103"/>
                  </a:lnTo>
                  <a:lnTo>
                    <a:pt x="15909" y="80561"/>
                  </a:lnTo>
                  <a:lnTo>
                    <a:pt x="27478" y="87433"/>
                  </a:lnTo>
                  <a:lnTo>
                    <a:pt x="41114" y="89895"/>
                  </a:lnTo>
                  <a:lnTo>
                    <a:pt x="53201" y="87109"/>
                  </a:lnTo>
                  <a:lnTo>
                    <a:pt x="63656" y="80141"/>
                  </a:lnTo>
                  <a:lnTo>
                    <a:pt x="71851" y="69441"/>
                  </a:lnTo>
                  <a:lnTo>
                    <a:pt x="77159" y="55460"/>
                  </a:lnTo>
                  <a:lnTo>
                    <a:pt x="78953" y="38648"/>
                  </a:lnTo>
                  <a:lnTo>
                    <a:pt x="75716" y="25802"/>
                  </a:lnTo>
                  <a:lnTo>
                    <a:pt x="69015" y="14861"/>
                  </a:lnTo>
                  <a:lnTo>
                    <a:pt x="58985" y="6479"/>
                  </a:lnTo>
                  <a:lnTo>
                    <a:pt x="45763" y="1308"/>
                  </a:lnTo>
                  <a:lnTo>
                    <a:pt x="29486" y="0"/>
                  </a:lnTo>
                  <a:close/>
                </a:path>
              </a:pathLst>
            </a:custGeom>
            <a:solidFill>
              <a:srgbClr val="000000"/>
            </a:solidFill>
          </p:spPr>
          <p:txBody>
            <a:bodyPr wrap="square" lIns="0" tIns="0" rIns="0" bIns="0" rtlCol="0"/>
            <a:lstStyle/>
            <a:p>
              <a:endParaRPr/>
            </a:p>
          </p:txBody>
        </p:sp>
        <p:sp>
          <p:nvSpPr>
            <p:cNvPr id="18" name="object 14"/>
            <p:cNvSpPr/>
            <p:nvPr/>
          </p:nvSpPr>
          <p:spPr>
            <a:xfrm>
              <a:off x="6931152" y="4951464"/>
              <a:ext cx="79375" cy="90170"/>
            </a:xfrm>
            <a:custGeom>
              <a:avLst/>
              <a:gdLst/>
              <a:ahLst/>
              <a:cxnLst/>
              <a:rect l="l" t="t" r="r" b="b"/>
              <a:pathLst>
                <a:path w="79375" h="90170">
                  <a:moveTo>
                    <a:pt x="29486" y="0"/>
                  </a:moveTo>
                  <a:lnTo>
                    <a:pt x="17727" y="6103"/>
                  </a:lnTo>
                  <a:lnTo>
                    <a:pt x="8386" y="16084"/>
                  </a:lnTo>
                  <a:lnTo>
                    <a:pt x="2223" y="29074"/>
                  </a:lnTo>
                  <a:lnTo>
                    <a:pt x="0" y="44207"/>
                  </a:lnTo>
                  <a:lnTo>
                    <a:pt x="1552" y="56888"/>
                  </a:lnTo>
                  <a:lnTo>
                    <a:pt x="7052" y="70103"/>
                  </a:lnTo>
                  <a:lnTo>
                    <a:pt x="15909" y="80561"/>
                  </a:lnTo>
                  <a:lnTo>
                    <a:pt x="27478" y="87433"/>
                  </a:lnTo>
                  <a:lnTo>
                    <a:pt x="41114" y="89895"/>
                  </a:lnTo>
                  <a:lnTo>
                    <a:pt x="53201" y="87109"/>
                  </a:lnTo>
                  <a:lnTo>
                    <a:pt x="63656" y="80141"/>
                  </a:lnTo>
                  <a:lnTo>
                    <a:pt x="71851" y="69441"/>
                  </a:lnTo>
                  <a:lnTo>
                    <a:pt x="77159" y="55460"/>
                  </a:lnTo>
                  <a:lnTo>
                    <a:pt x="78953" y="38648"/>
                  </a:lnTo>
                  <a:lnTo>
                    <a:pt x="75716" y="25802"/>
                  </a:lnTo>
                  <a:lnTo>
                    <a:pt x="69015" y="14861"/>
                  </a:lnTo>
                  <a:lnTo>
                    <a:pt x="58985" y="6479"/>
                  </a:lnTo>
                  <a:lnTo>
                    <a:pt x="45763" y="1308"/>
                  </a:lnTo>
                  <a:lnTo>
                    <a:pt x="29486" y="0"/>
                  </a:lnTo>
                  <a:close/>
                </a:path>
              </a:pathLst>
            </a:custGeom>
            <a:solidFill>
              <a:srgbClr val="000000"/>
            </a:solidFill>
          </p:spPr>
          <p:txBody>
            <a:bodyPr wrap="square" lIns="0" tIns="0" rIns="0" bIns="0" rtlCol="0"/>
            <a:lstStyle/>
            <a:p>
              <a:endParaRPr/>
            </a:p>
          </p:txBody>
        </p:sp>
        <p:sp>
          <p:nvSpPr>
            <p:cNvPr id="19" name="object 15"/>
            <p:cNvSpPr/>
            <p:nvPr/>
          </p:nvSpPr>
          <p:spPr>
            <a:xfrm>
              <a:off x="7165847" y="4956217"/>
              <a:ext cx="79375" cy="91440"/>
            </a:xfrm>
            <a:custGeom>
              <a:avLst/>
              <a:gdLst/>
              <a:ahLst/>
              <a:cxnLst/>
              <a:rect l="l" t="t" r="r" b="b"/>
              <a:pathLst>
                <a:path w="79375" h="91439">
                  <a:moveTo>
                    <a:pt x="29006" y="0"/>
                  </a:moveTo>
                  <a:lnTo>
                    <a:pt x="17425" y="6298"/>
                  </a:lnTo>
                  <a:lnTo>
                    <a:pt x="8237" y="16438"/>
                  </a:lnTo>
                  <a:lnTo>
                    <a:pt x="2182" y="29555"/>
                  </a:lnTo>
                  <a:lnTo>
                    <a:pt x="0" y="44788"/>
                  </a:lnTo>
                  <a:lnTo>
                    <a:pt x="1951" y="59137"/>
                  </a:lnTo>
                  <a:lnTo>
                    <a:pt x="7709" y="72015"/>
                  </a:lnTo>
                  <a:lnTo>
                    <a:pt x="16747" y="82167"/>
                  </a:lnTo>
                  <a:lnTo>
                    <a:pt x="28540" y="88806"/>
                  </a:lnTo>
                  <a:lnTo>
                    <a:pt x="42561" y="91143"/>
                  </a:lnTo>
                  <a:lnTo>
                    <a:pt x="54235" y="87908"/>
                  </a:lnTo>
                  <a:lnTo>
                    <a:pt x="64290" y="80601"/>
                  </a:lnTo>
                  <a:lnTo>
                    <a:pt x="72135" y="69612"/>
                  </a:lnTo>
                  <a:lnTo>
                    <a:pt x="77182" y="55335"/>
                  </a:lnTo>
                  <a:lnTo>
                    <a:pt x="78839" y="38160"/>
                  </a:lnTo>
                  <a:lnTo>
                    <a:pt x="75415" y="25400"/>
                  </a:lnTo>
                  <a:lnTo>
                    <a:pt x="68606" y="14559"/>
                  </a:lnTo>
                  <a:lnTo>
                    <a:pt x="58527" y="6283"/>
                  </a:lnTo>
                  <a:lnTo>
                    <a:pt x="45289" y="1214"/>
                  </a:lnTo>
                  <a:lnTo>
                    <a:pt x="29006" y="0"/>
                  </a:lnTo>
                  <a:close/>
                </a:path>
              </a:pathLst>
            </a:custGeom>
            <a:solidFill>
              <a:srgbClr val="000000"/>
            </a:solidFill>
          </p:spPr>
          <p:txBody>
            <a:bodyPr wrap="square" lIns="0" tIns="0" rIns="0" bIns="0" rtlCol="0"/>
            <a:lstStyle/>
            <a:p>
              <a:endParaRPr/>
            </a:p>
          </p:txBody>
        </p:sp>
        <p:sp>
          <p:nvSpPr>
            <p:cNvPr id="20" name="object 16"/>
            <p:cNvSpPr/>
            <p:nvPr/>
          </p:nvSpPr>
          <p:spPr>
            <a:xfrm>
              <a:off x="7400543" y="4956036"/>
              <a:ext cx="79375" cy="90170"/>
            </a:xfrm>
            <a:custGeom>
              <a:avLst/>
              <a:gdLst/>
              <a:ahLst/>
              <a:cxnLst/>
              <a:rect l="l" t="t" r="r" b="b"/>
              <a:pathLst>
                <a:path w="79375" h="90170">
                  <a:moveTo>
                    <a:pt x="29486" y="0"/>
                  </a:moveTo>
                  <a:lnTo>
                    <a:pt x="17727" y="6103"/>
                  </a:lnTo>
                  <a:lnTo>
                    <a:pt x="8386" y="16084"/>
                  </a:lnTo>
                  <a:lnTo>
                    <a:pt x="2223" y="29074"/>
                  </a:lnTo>
                  <a:lnTo>
                    <a:pt x="0" y="44207"/>
                  </a:lnTo>
                  <a:lnTo>
                    <a:pt x="1552" y="56888"/>
                  </a:lnTo>
                  <a:lnTo>
                    <a:pt x="7052" y="70103"/>
                  </a:lnTo>
                  <a:lnTo>
                    <a:pt x="15909" y="80561"/>
                  </a:lnTo>
                  <a:lnTo>
                    <a:pt x="27478" y="87433"/>
                  </a:lnTo>
                  <a:lnTo>
                    <a:pt x="41114" y="89895"/>
                  </a:lnTo>
                  <a:lnTo>
                    <a:pt x="53201" y="87109"/>
                  </a:lnTo>
                  <a:lnTo>
                    <a:pt x="63656" y="80141"/>
                  </a:lnTo>
                  <a:lnTo>
                    <a:pt x="71851" y="69441"/>
                  </a:lnTo>
                  <a:lnTo>
                    <a:pt x="77159" y="55460"/>
                  </a:lnTo>
                  <a:lnTo>
                    <a:pt x="78953" y="38648"/>
                  </a:lnTo>
                  <a:lnTo>
                    <a:pt x="75716" y="25802"/>
                  </a:lnTo>
                  <a:lnTo>
                    <a:pt x="69015" y="14861"/>
                  </a:lnTo>
                  <a:lnTo>
                    <a:pt x="58985" y="6479"/>
                  </a:lnTo>
                  <a:lnTo>
                    <a:pt x="45763" y="1308"/>
                  </a:lnTo>
                  <a:lnTo>
                    <a:pt x="29486" y="0"/>
                  </a:lnTo>
                  <a:close/>
                </a:path>
              </a:pathLst>
            </a:custGeom>
            <a:solidFill>
              <a:srgbClr val="000000"/>
            </a:solidFill>
          </p:spPr>
          <p:txBody>
            <a:bodyPr wrap="square" lIns="0" tIns="0" rIns="0" bIns="0" rtlCol="0"/>
            <a:lstStyle/>
            <a:p>
              <a:endParaRPr/>
            </a:p>
          </p:txBody>
        </p:sp>
        <p:sp>
          <p:nvSpPr>
            <p:cNvPr id="21" name="object 17"/>
            <p:cNvSpPr/>
            <p:nvPr/>
          </p:nvSpPr>
          <p:spPr>
            <a:xfrm>
              <a:off x="7633716" y="4956166"/>
              <a:ext cx="80645" cy="90170"/>
            </a:xfrm>
            <a:custGeom>
              <a:avLst/>
              <a:gdLst/>
              <a:ahLst/>
              <a:cxnLst/>
              <a:rect l="l" t="t" r="r" b="b"/>
              <a:pathLst>
                <a:path w="80645" h="90170">
                  <a:moveTo>
                    <a:pt x="29597" y="0"/>
                  </a:moveTo>
                  <a:lnTo>
                    <a:pt x="17762" y="6176"/>
                  </a:lnTo>
                  <a:lnTo>
                    <a:pt x="8389" y="16145"/>
                  </a:lnTo>
                  <a:lnTo>
                    <a:pt x="2221" y="29061"/>
                  </a:lnTo>
                  <a:lnTo>
                    <a:pt x="0" y="44077"/>
                  </a:lnTo>
                  <a:lnTo>
                    <a:pt x="1960" y="58138"/>
                  </a:lnTo>
                  <a:lnTo>
                    <a:pt x="7798" y="70833"/>
                  </a:lnTo>
                  <a:lnTo>
                    <a:pt x="16984" y="80836"/>
                  </a:lnTo>
                  <a:lnTo>
                    <a:pt x="28989" y="87376"/>
                  </a:lnTo>
                  <a:lnTo>
                    <a:pt x="43281" y="89681"/>
                  </a:lnTo>
                  <a:lnTo>
                    <a:pt x="55236" y="86530"/>
                  </a:lnTo>
                  <a:lnTo>
                    <a:pt x="65514" y="79352"/>
                  </a:lnTo>
                  <a:lnTo>
                    <a:pt x="73520" y="68525"/>
                  </a:lnTo>
                  <a:lnTo>
                    <a:pt x="78661" y="54426"/>
                  </a:lnTo>
                  <a:lnTo>
                    <a:pt x="80342" y="37432"/>
                  </a:lnTo>
                  <a:lnTo>
                    <a:pt x="76843" y="24907"/>
                  </a:lnTo>
                  <a:lnTo>
                    <a:pt x="69913" y="14275"/>
                  </a:lnTo>
                  <a:lnTo>
                    <a:pt x="59658" y="6163"/>
                  </a:lnTo>
                  <a:lnTo>
                    <a:pt x="46184" y="1196"/>
                  </a:lnTo>
                  <a:lnTo>
                    <a:pt x="29597" y="0"/>
                  </a:lnTo>
                  <a:close/>
                </a:path>
              </a:pathLst>
            </a:custGeom>
            <a:solidFill>
              <a:srgbClr val="000000"/>
            </a:solidFill>
          </p:spPr>
          <p:txBody>
            <a:bodyPr wrap="square" lIns="0" tIns="0" rIns="0" bIns="0" rtlCol="0"/>
            <a:lstStyle/>
            <a:p>
              <a:endParaRPr/>
            </a:p>
          </p:txBody>
        </p:sp>
        <p:sp>
          <p:nvSpPr>
            <p:cNvPr id="22" name="object 18"/>
            <p:cNvSpPr/>
            <p:nvPr/>
          </p:nvSpPr>
          <p:spPr>
            <a:xfrm>
              <a:off x="6278117" y="3976878"/>
              <a:ext cx="593725" cy="944244"/>
            </a:xfrm>
            <a:custGeom>
              <a:avLst/>
              <a:gdLst/>
              <a:ahLst/>
              <a:cxnLst/>
              <a:rect l="l" t="t" r="r" b="b"/>
              <a:pathLst>
                <a:path w="593725" h="944245">
                  <a:moveTo>
                    <a:pt x="0" y="944245"/>
                  </a:moveTo>
                  <a:lnTo>
                    <a:pt x="593725" y="0"/>
                  </a:lnTo>
                </a:path>
              </a:pathLst>
            </a:custGeom>
            <a:ln w="19812">
              <a:solidFill>
                <a:srgbClr val="000000"/>
              </a:solidFill>
            </a:ln>
          </p:spPr>
          <p:txBody>
            <a:bodyPr wrap="square" lIns="0" tIns="0" rIns="0" bIns="0" rtlCol="0"/>
            <a:lstStyle/>
            <a:p>
              <a:endParaRPr/>
            </a:p>
          </p:txBody>
        </p:sp>
        <p:sp>
          <p:nvSpPr>
            <p:cNvPr id="23" name="object 19"/>
            <p:cNvSpPr/>
            <p:nvPr/>
          </p:nvSpPr>
          <p:spPr>
            <a:xfrm>
              <a:off x="6278117" y="5080253"/>
              <a:ext cx="739140" cy="1438275"/>
            </a:xfrm>
            <a:custGeom>
              <a:avLst/>
              <a:gdLst/>
              <a:ahLst/>
              <a:cxnLst/>
              <a:rect l="l" t="t" r="r" b="b"/>
              <a:pathLst>
                <a:path w="739140" h="1438275">
                  <a:moveTo>
                    <a:pt x="0" y="0"/>
                  </a:moveTo>
                  <a:lnTo>
                    <a:pt x="738632" y="1438135"/>
                  </a:lnTo>
                </a:path>
              </a:pathLst>
            </a:custGeom>
            <a:ln w="19812">
              <a:solidFill>
                <a:srgbClr val="000000"/>
              </a:solidFill>
            </a:ln>
          </p:spPr>
          <p:txBody>
            <a:bodyPr wrap="square" lIns="0" tIns="0" rIns="0" bIns="0" rtlCol="0"/>
            <a:lstStyle/>
            <a:p>
              <a:endParaRPr/>
            </a:p>
          </p:txBody>
        </p:sp>
        <p:sp>
          <p:nvSpPr>
            <p:cNvPr id="24" name="object 20"/>
            <p:cNvSpPr txBox="1"/>
            <p:nvPr/>
          </p:nvSpPr>
          <p:spPr>
            <a:xfrm>
              <a:off x="5466334" y="4559839"/>
              <a:ext cx="840105" cy="330200"/>
            </a:xfrm>
            <a:prstGeom prst="rect">
              <a:avLst/>
            </a:prstGeom>
          </p:spPr>
          <p:txBody>
            <a:bodyPr vert="horz" wrap="square" lIns="0" tIns="0" rIns="0" bIns="0" rtlCol="0">
              <a:spAutoFit/>
            </a:bodyPr>
            <a:lstStyle/>
            <a:p>
              <a:pPr marL="12700">
                <a:lnSpc>
                  <a:spcPct val="100000"/>
                </a:lnSpc>
              </a:pPr>
              <a:r>
                <a:rPr sz="2400" dirty="0">
                  <a:latin typeface="Arial"/>
                  <a:cs typeface="Arial"/>
                </a:rPr>
                <a:t>po</a:t>
              </a:r>
              <a:r>
                <a:rPr sz="2400" spc="-10" dirty="0">
                  <a:latin typeface="Arial"/>
                  <a:cs typeface="Arial"/>
                </a:rPr>
                <a:t>i</a:t>
              </a:r>
              <a:r>
                <a:rPr sz="2400" dirty="0">
                  <a:latin typeface="Arial"/>
                  <a:cs typeface="Arial"/>
                </a:rPr>
                <a:t>nt</a:t>
              </a:r>
              <a:r>
                <a:rPr sz="2400" spc="15" dirty="0">
                  <a:latin typeface="Arial"/>
                  <a:cs typeface="Arial"/>
                </a:rPr>
                <a:t> </a:t>
              </a:r>
              <a:r>
                <a:rPr sz="2400" i="1" dirty="0">
                  <a:latin typeface="Arial"/>
                  <a:cs typeface="Arial"/>
                </a:rPr>
                <a:t>i</a:t>
              </a:r>
              <a:endParaRPr sz="2400">
                <a:latin typeface="Arial"/>
                <a:cs typeface="Arial"/>
              </a:endParaRPr>
            </a:p>
          </p:txBody>
        </p:sp>
        <p:sp>
          <p:nvSpPr>
            <p:cNvPr id="25" name="object 21"/>
            <p:cNvSpPr txBox="1"/>
            <p:nvPr/>
          </p:nvSpPr>
          <p:spPr>
            <a:xfrm>
              <a:off x="7018781" y="3731926"/>
              <a:ext cx="1111250" cy="330200"/>
            </a:xfrm>
            <a:prstGeom prst="rect">
              <a:avLst/>
            </a:prstGeom>
          </p:spPr>
          <p:txBody>
            <a:bodyPr vert="horz" wrap="square" lIns="0" tIns="0" rIns="0" bIns="0" rtlCol="0">
              <a:spAutoFit/>
            </a:bodyPr>
            <a:lstStyle/>
            <a:p>
              <a:pPr marL="12700">
                <a:lnSpc>
                  <a:spcPct val="100000"/>
                </a:lnSpc>
              </a:pPr>
              <a:r>
                <a:rPr sz="2400" dirty="0">
                  <a:latin typeface="Arial"/>
                  <a:cs typeface="Arial"/>
                </a:rPr>
                <a:t>po</a:t>
              </a:r>
              <a:r>
                <a:rPr sz="2400" spc="-10" dirty="0">
                  <a:latin typeface="Arial"/>
                  <a:cs typeface="Arial"/>
                </a:rPr>
                <a:t>i</a:t>
              </a:r>
              <a:r>
                <a:rPr sz="2400" dirty="0">
                  <a:latin typeface="Arial"/>
                  <a:cs typeface="Arial"/>
                </a:rPr>
                <a:t>nt</a:t>
              </a:r>
              <a:r>
                <a:rPr sz="2400" spc="15" dirty="0">
                  <a:latin typeface="Arial"/>
                  <a:cs typeface="Arial"/>
                </a:rPr>
                <a:t> </a:t>
              </a:r>
              <a:r>
                <a:rPr sz="2400" i="1" spc="-5" dirty="0">
                  <a:latin typeface="Arial"/>
                  <a:cs typeface="Arial"/>
                </a:rPr>
                <a:t>i</a:t>
              </a:r>
              <a:r>
                <a:rPr sz="2400" dirty="0">
                  <a:latin typeface="Arial"/>
                  <a:cs typeface="Arial"/>
                </a:rPr>
                <a:t>-1</a:t>
              </a:r>
            </a:p>
          </p:txBody>
        </p:sp>
        <p:sp>
          <p:nvSpPr>
            <p:cNvPr id="26" name="object 22"/>
            <p:cNvSpPr/>
            <p:nvPr/>
          </p:nvSpPr>
          <p:spPr>
            <a:xfrm>
              <a:off x="4883661" y="5180838"/>
              <a:ext cx="2750820" cy="344805"/>
            </a:xfrm>
            <a:custGeom>
              <a:avLst/>
              <a:gdLst/>
              <a:ahLst/>
              <a:cxnLst/>
              <a:rect l="l" t="t" r="r" b="b"/>
              <a:pathLst>
                <a:path w="2750820" h="344804">
                  <a:moveTo>
                    <a:pt x="2750816" y="0"/>
                  </a:moveTo>
                  <a:lnTo>
                    <a:pt x="2745980" y="51180"/>
                  </a:lnTo>
                  <a:lnTo>
                    <a:pt x="2732442" y="96280"/>
                  </a:lnTo>
                  <a:lnTo>
                    <a:pt x="2711655" y="132984"/>
                  </a:lnTo>
                  <a:lnTo>
                    <a:pt x="2675180" y="164859"/>
                  </a:lnTo>
                  <a:lnTo>
                    <a:pt x="1483991" y="172974"/>
                  </a:lnTo>
                  <a:lnTo>
                    <a:pt x="1472948" y="173858"/>
                  </a:lnTo>
                  <a:lnTo>
                    <a:pt x="1432478" y="193655"/>
                  </a:lnTo>
                  <a:lnTo>
                    <a:pt x="1407518" y="223173"/>
                  </a:lnTo>
                  <a:lnTo>
                    <a:pt x="1388797" y="262694"/>
                  </a:lnTo>
                  <a:lnTo>
                    <a:pt x="1377769" y="309902"/>
                  </a:lnTo>
                  <a:lnTo>
                    <a:pt x="1375409" y="344501"/>
                  </a:lnTo>
                  <a:lnTo>
                    <a:pt x="1374847" y="327059"/>
                  </a:lnTo>
                  <a:lnTo>
                    <a:pt x="1366855" y="277962"/>
                  </a:lnTo>
                  <a:lnTo>
                    <a:pt x="1350559" y="235591"/>
                  </a:lnTo>
                  <a:lnTo>
                    <a:pt x="1327440" y="202359"/>
                  </a:lnTo>
                  <a:lnTo>
                    <a:pt x="1288558" y="176441"/>
                  </a:lnTo>
                  <a:lnTo>
                    <a:pt x="108581" y="172974"/>
                  </a:lnTo>
                  <a:lnTo>
                    <a:pt x="97538" y="172089"/>
                  </a:lnTo>
                  <a:lnTo>
                    <a:pt x="57068" y="152292"/>
                  </a:lnTo>
                  <a:lnTo>
                    <a:pt x="32108" y="122774"/>
                  </a:lnTo>
                  <a:lnTo>
                    <a:pt x="13387" y="83253"/>
                  </a:lnTo>
                  <a:lnTo>
                    <a:pt x="2359" y="36045"/>
                  </a:lnTo>
                  <a:lnTo>
                    <a:pt x="644" y="19001"/>
                  </a:lnTo>
                  <a:lnTo>
                    <a:pt x="0" y="1446"/>
                  </a:lnTo>
                </a:path>
              </a:pathLst>
            </a:custGeom>
            <a:ln w="19812">
              <a:solidFill>
                <a:srgbClr val="000000"/>
              </a:solidFill>
            </a:ln>
          </p:spPr>
          <p:txBody>
            <a:bodyPr wrap="square" lIns="0" tIns="0" rIns="0" bIns="0" rtlCol="0"/>
            <a:lstStyle/>
            <a:p>
              <a:endParaRPr/>
            </a:p>
          </p:txBody>
        </p:sp>
        <p:sp>
          <p:nvSpPr>
            <p:cNvPr id="27" name="object 23"/>
            <p:cNvSpPr txBox="1"/>
            <p:nvPr/>
          </p:nvSpPr>
          <p:spPr>
            <a:xfrm>
              <a:off x="5732145" y="5561691"/>
              <a:ext cx="801370" cy="659765"/>
            </a:xfrm>
            <a:prstGeom prst="rect">
              <a:avLst/>
            </a:prstGeom>
          </p:spPr>
          <p:txBody>
            <a:bodyPr vert="horz" wrap="square" lIns="0" tIns="0" rIns="0" bIns="0" rtlCol="0">
              <a:spAutoFit/>
            </a:bodyPr>
            <a:lstStyle/>
            <a:p>
              <a:pPr marL="12700">
                <a:lnSpc>
                  <a:spcPts val="2735"/>
                </a:lnSpc>
              </a:pPr>
              <a:r>
                <a:rPr sz="2400" spc="-5" dirty="0">
                  <a:latin typeface="Arial"/>
                  <a:cs typeface="Arial"/>
                </a:rPr>
                <a:t>2</a:t>
              </a:r>
              <a:r>
                <a:rPr sz="2400" i="1" dirty="0">
                  <a:latin typeface="Arial"/>
                  <a:cs typeface="Arial"/>
                </a:rPr>
                <a:t>k</a:t>
              </a:r>
              <a:r>
                <a:rPr sz="2400" dirty="0">
                  <a:latin typeface="Arial"/>
                  <a:cs typeface="Arial"/>
                </a:rPr>
                <a:t>+1</a:t>
              </a:r>
              <a:endParaRPr sz="2400">
                <a:latin typeface="Arial"/>
                <a:cs typeface="Arial"/>
              </a:endParaRPr>
            </a:p>
            <a:p>
              <a:pPr marL="12700">
                <a:lnSpc>
                  <a:spcPts val="2735"/>
                </a:lnSpc>
              </a:pPr>
              <a:r>
                <a:rPr sz="2400" dirty="0">
                  <a:latin typeface="Arial"/>
                  <a:cs typeface="Arial"/>
                </a:rPr>
                <a:t>p</a:t>
              </a:r>
              <a:r>
                <a:rPr sz="2400" spc="-10" dirty="0">
                  <a:latin typeface="Arial"/>
                  <a:cs typeface="Arial"/>
                </a:rPr>
                <a:t>i</a:t>
              </a:r>
              <a:r>
                <a:rPr sz="2400" spc="-15" dirty="0">
                  <a:latin typeface="Arial"/>
                  <a:cs typeface="Arial"/>
                </a:rPr>
                <a:t>x</a:t>
              </a:r>
              <a:r>
                <a:rPr sz="2400" dirty="0">
                  <a:latin typeface="Arial"/>
                  <a:cs typeface="Arial"/>
                </a:rPr>
                <a:t>e</a:t>
              </a:r>
              <a:r>
                <a:rPr sz="2400" spc="-10" dirty="0">
                  <a:latin typeface="Arial"/>
                  <a:cs typeface="Arial"/>
                </a:rPr>
                <a:t>l</a:t>
              </a:r>
              <a:r>
                <a:rPr sz="2400" dirty="0">
                  <a:latin typeface="Arial"/>
                  <a:cs typeface="Arial"/>
                </a:rPr>
                <a:t>s</a:t>
              </a:r>
              <a:endParaRPr sz="2400">
                <a:latin typeface="Arial"/>
                <a:cs typeface="Arial"/>
              </a:endParaRPr>
            </a:p>
          </p:txBody>
        </p:sp>
        <p:sp>
          <p:nvSpPr>
            <p:cNvPr id="28" name="object 24"/>
            <p:cNvSpPr/>
            <p:nvPr/>
          </p:nvSpPr>
          <p:spPr>
            <a:xfrm>
              <a:off x="6822966" y="3878581"/>
              <a:ext cx="165100" cy="160020"/>
            </a:xfrm>
            <a:custGeom>
              <a:avLst/>
              <a:gdLst/>
              <a:ahLst/>
              <a:cxnLst/>
              <a:rect l="l" t="t" r="r" b="b"/>
              <a:pathLst>
                <a:path w="165100" h="160020">
                  <a:moveTo>
                    <a:pt x="81708" y="0"/>
                  </a:moveTo>
                  <a:lnTo>
                    <a:pt x="40429" y="11094"/>
                  </a:lnTo>
                  <a:lnTo>
                    <a:pt x="11124" y="39770"/>
                  </a:lnTo>
                  <a:lnTo>
                    <a:pt x="75" y="78986"/>
                  </a:lnTo>
                  <a:lnTo>
                    <a:pt x="0" y="81725"/>
                  </a:lnTo>
                  <a:lnTo>
                    <a:pt x="1594" y="95841"/>
                  </a:lnTo>
                  <a:lnTo>
                    <a:pt x="20053" y="132234"/>
                  </a:lnTo>
                  <a:lnTo>
                    <a:pt x="54576" y="155133"/>
                  </a:lnTo>
                  <a:lnTo>
                    <a:pt x="83689" y="160006"/>
                  </a:lnTo>
                  <a:lnTo>
                    <a:pt x="98266" y="158508"/>
                  </a:lnTo>
                  <a:lnTo>
                    <a:pt x="135860" y="140650"/>
                  </a:lnTo>
                  <a:lnTo>
                    <a:pt x="159526" y="107173"/>
                  </a:lnTo>
                  <a:lnTo>
                    <a:pt x="164566" y="78986"/>
                  </a:lnTo>
                  <a:lnTo>
                    <a:pt x="163081" y="64761"/>
                  </a:lnTo>
                  <a:lnTo>
                    <a:pt x="144821" y="28053"/>
                  </a:lnTo>
                  <a:lnTo>
                    <a:pt x="110522" y="4929"/>
                  </a:lnTo>
                  <a:lnTo>
                    <a:pt x="81708" y="0"/>
                  </a:lnTo>
                  <a:close/>
                </a:path>
              </a:pathLst>
            </a:custGeom>
            <a:solidFill>
              <a:srgbClr val="000000"/>
            </a:solidFill>
          </p:spPr>
          <p:txBody>
            <a:bodyPr wrap="square" lIns="0" tIns="0" rIns="0" bIns="0" rtlCol="0"/>
            <a:lstStyle/>
            <a:p>
              <a:endParaRPr/>
            </a:p>
          </p:txBody>
        </p:sp>
        <p:sp>
          <p:nvSpPr>
            <p:cNvPr id="29" name="object 25"/>
            <p:cNvSpPr/>
            <p:nvPr/>
          </p:nvSpPr>
          <p:spPr>
            <a:xfrm>
              <a:off x="6967746" y="6435854"/>
              <a:ext cx="165100" cy="160020"/>
            </a:xfrm>
            <a:custGeom>
              <a:avLst/>
              <a:gdLst/>
              <a:ahLst/>
              <a:cxnLst/>
              <a:rect l="l" t="t" r="r" b="b"/>
              <a:pathLst>
                <a:path w="165100" h="160020">
                  <a:moveTo>
                    <a:pt x="81708" y="0"/>
                  </a:moveTo>
                  <a:lnTo>
                    <a:pt x="40429" y="11097"/>
                  </a:lnTo>
                  <a:lnTo>
                    <a:pt x="11124" y="39776"/>
                  </a:lnTo>
                  <a:lnTo>
                    <a:pt x="75" y="78986"/>
                  </a:lnTo>
                  <a:lnTo>
                    <a:pt x="0" y="81724"/>
                  </a:lnTo>
                  <a:lnTo>
                    <a:pt x="1594" y="95837"/>
                  </a:lnTo>
                  <a:lnTo>
                    <a:pt x="20053" y="132229"/>
                  </a:lnTo>
                  <a:lnTo>
                    <a:pt x="54575" y="155131"/>
                  </a:lnTo>
                  <a:lnTo>
                    <a:pt x="83689" y="160006"/>
                  </a:lnTo>
                  <a:lnTo>
                    <a:pt x="98266" y="158507"/>
                  </a:lnTo>
                  <a:lnTo>
                    <a:pt x="135860" y="140646"/>
                  </a:lnTo>
                  <a:lnTo>
                    <a:pt x="159526" y="107168"/>
                  </a:lnTo>
                  <a:lnTo>
                    <a:pt x="164566" y="78986"/>
                  </a:lnTo>
                  <a:lnTo>
                    <a:pt x="163081" y="64765"/>
                  </a:lnTo>
                  <a:lnTo>
                    <a:pt x="144821" y="28059"/>
                  </a:lnTo>
                  <a:lnTo>
                    <a:pt x="110522" y="4930"/>
                  </a:lnTo>
                  <a:lnTo>
                    <a:pt x="81708" y="0"/>
                  </a:lnTo>
                  <a:close/>
                </a:path>
              </a:pathLst>
            </a:custGeom>
            <a:solidFill>
              <a:srgbClr val="000000"/>
            </a:solidFill>
          </p:spPr>
          <p:txBody>
            <a:bodyPr wrap="square" lIns="0" tIns="0" rIns="0" bIns="0" rtlCol="0"/>
            <a:lstStyle/>
            <a:p>
              <a:endParaRPr/>
            </a:p>
          </p:txBody>
        </p:sp>
        <p:sp>
          <p:nvSpPr>
            <p:cNvPr id="30" name="object 31"/>
            <p:cNvSpPr txBox="1"/>
            <p:nvPr/>
          </p:nvSpPr>
          <p:spPr>
            <a:xfrm>
              <a:off x="7197090" y="6420008"/>
              <a:ext cx="1214623" cy="369332"/>
            </a:xfrm>
            <a:prstGeom prst="rect">
              <a:avLst/>
            </a:prstGeom>
          </p:spPr>
          <p:txBody>
            <a:bodyPr vert="horz" wrap="square" lIns="0" tIns="0" rIns="0" bIns="0" rtlCol="0">
              <a:spAutoFit/>
            </a:bodyPr>
            <a:lstStyle/>
            <a:p>
              <a:pPr marL="12700"/>
              <a:r>
                <a:rPr lang="en-US" sz="2400" dirty="0">
                  <a:latin typeface="Arial"/>
                  <a:cs typeface="Arial"/>
                </a:rPr>
                <a:t>p</a:t>
              </a:r>
              <a:r>
                <a:rPr sz="2400" dirty="0" smtClean="0">
                  <a:latin typeface="Arial"/>
                  <a:cs typeface="Arial"/>
                </a:rPr>
                <a:t>o</a:t>
              </a:r>
              <a:r>
                <a:rPr sz="2400" spc="-10" dirty="0" smtClean="0">
                  <a:latin typeface="Arial"/>
                  <a:cs typeface="Arial"/>
                </a:rPr>
                <a:t>i</a:t>
              </a:r>
              <a:r>
                <a:rPr sz="2400" dirty="0" smtClean="0">
                  <a:latin typeface="Arial"/>
                  <a:cs typeface="Arial"/>
                </a:rPr>
                <a:t>nt</a:t>
              </a:r>
              <a:r>
                <a:rPr lang="en-US" sz="2400" dirty="0" smtClean="0">
                  <a:latin typeface="Arial"/>
                  <a:cs typeface="Arial"/>
                </a:rPr>
                <a:t> </a:t>
              </a:r>
              <a:r>
                <a:rPr lang="en-US" sz="2400" i="1" spc="-5" dirty="0" smtClean="0">
                  <a:latin typeface="Arial"/>
                  <a:cs typeface="Arial"/>
                </a:rPr>
                <a:t>i</a:t>
              </a:r>
              <a:r>
                <a:rPr lang="en-US" sz="2400" dirty="0">
                  <a:latin typeface="Arial"/>
                  <a:cs typeface="Arial"/>
                </a:rPr>
                <a:t>+</a:t>
              </a:r>
              <a:r>
                <a:rPr lang="en-US" sz="2400" dirty="0" smtClean="0">
                  <a:latin typeface="Arial"/>
                  <a:cs typeface="Arial"/>
                </a:rPr>
                <a:t>1</a:t>
              </a:r>
              <a:endParaRPr lang="en-US" sz="2400" dirty="0">
                <a:latin typeface="Arial"/>
                <a:cs typeface="Arial"/>
              </a:endParaRPr>
            </a:p>
          </p:txBody>
        </p:sp>
      </p:grpSp>
    </p:spTree>
    <p:extLst>
      <p:ext uri="{BB962C8B-B14F-4D97-AF65-F5344CB8AC3E}">
        <p14:creationId xmlns:p14="http://schemas.microsoft.com/office/powerpoint/2010/main" val="34222204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ASM: test</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smtClean="0"/>
                  <a:t>For training image </a:t>
                </a:r>
                <a:r>
                  <a:rPr lang="en-US" altLang="zh-CN" dirty="0" smtClean="0">
                    <a:latin typeface="Times New Roman" panose="02020603050405020304" pitchFamily="18" charset="0"/>
                    <a:cs typeface="Times New Roman" panose="02020603050405020304" pitchFamily="18" charset="0"/>
                  </a:rPr>
                  <a:t>1~</a:t>
                </a:r>
                <a:r>
                  <a:rPr lang="en-US" altLang="zh-CN" i="1" dirty="0" smtClean="0">
                    <a:latin typeface="Times New Roman" panose="02020603050405020304" pitchFamily="18" charset="0"/>
                    <a:cs typeface="Times New Roman" panose="02020603050405020304" pitchFamily="18" charset="0"/>
                  </a:rPr>
                  <a:t>N</a:t>
                </a:r>
                <a:r>
                  <a:rPr lang="en-US" dirty="0" smtClean="0"/>
                  <a:t>, we can get a set of normalized samples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a:latin typeface="Cambria Math" panose="02040503050406030204" pitchFamily="18" charset="0"/>
                          </a:rPr>
                          <m:t>𝐠</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a:latin typeface="Cambria Math" panose="02040503050406030204" pitchFamily="18" charset="0"/>
                          </a:rPr>
                          <m:t>𝐠</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𝐠</m:t>
                        </m:r>
                      </m:e>
                      <m:sub>
                        <m:r>
                          <a:rPr lang="en-US" b="0" i="1" smtClean="0">
                            <a:latin typeface="Cambria Math" panose="02040503050406030204" pitchFamily="18" charset="0"/>
                          </a:rPr>
                          <m:t>𝑁</m:t>
                        </m:r>
                      </m:sub>
                    </m:sSub>
                    <m:r>
                      <a:rPr lang="en-US" b="0" i="1" smtClean="0">
                        <a:latin typeface="Cambria Math" panose="02040503050406030204" pitchFamily="18" charset="0"/>
                      </a:rPr>
                      <m:t>}</m:t>
                    </m:r>
                  </m:oMath>
                </a14:m>
                <a:r>
                  <a:rPr lang="en-US" dirty="0" smtClean="0"/>
                  <a:t> for point </a:t>
                </a:r>
                <a14:m>
                  <m:oMath xmlns:m="http://schemas.openxmlformats.org/officeDocument/2006/math">
                    <m:r>
                      <a:rPr lang="en-US" i="1" dirty="0" smtClean="0">
                        <a:latin typeface="Cambria Math" panose="02040503050406030204" pitchFamily="18" charset="0"/>
                      </a:rPr>
                      <m:t>𝑖</m:t>
                    </m:r>
                  </m:oMath>
                </a14:m>
                <a:endParaRPr lang="en-US" dirty="0" smtClean="0"/>
              </a:p>
              <a:p>
                <a:r>
                  <a:rPr lang="en-US" dirty="0"/>
                  <a:t>We assume that these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𝐠</m:t>
                        </m:r>
                      </m:e>
                      <m:sub>
                        <m:r>
                          <a:rPr lang="en-US" b="0" i="1" smtClean="0">
                            <a:latin typeface="Cambria Math" panose="02040503050406030204" pitchFamily="18" charset="0"/>
                          </a:rPr>
                          <m:t>𝑖</m:t>
                        </m:r>
                      </m:sub>
                    </m:sSub>
                  </m:oMath>
                </a14:m>
                <a:r>
                  <a:rPr lang="en-US" dirty="0" smtClean="0"/>
                  <a:t> are </a:t>
                </a:r>
                <a:r>
                  <a:rPr lang="en-US" dirty="0"/>
                  <a:t>distributed as a multivariate Gaussian, and estimate their </a:t>
                </a:r>
                <a:r>
                  <a:rPr lang="en-US" dirty="0" smtClean="0"/>
                  <a:t>mean </a:t>
                </a:r>
                <a14:m>
                  <m:oMath xmlns:m="http://schemas.openxmlformats.org/officeDocument/2006/math">
                    <m:acc>
                      <m:accPr>
                        <m:chr m:val="̅"/>
                        <m:ctrlPr>
                          <a:rPr lang="en-US" b="0" i="1" dirty="0" smtClean="0">
                            <a:latin typeface="Cambria Math" panose="02040503050406030204" pitchFamily="18" charset="0"/>
                          </a:rPr>
                        </m:ctrlPr>
                      </m:accPr>
                      <m:e>
                        <m:sSub>
                          <m:sSubPr>
                            <m:ctrlPr>
                              <a:rPr lang="en-US" i="1">
                                <a:latin typeface="Cambria Math" panose="02040503050406030204" pitchFamily="18" charset="0"/>
                              </a:rPr>
                            </m:ctrlPr>
                          </m:sSubPr>
                          <m:e>
                            <m:r>
                              <a:rPr lang="en-US" b="1">
                                <a:latin typeface="Cambria Math" panose="02040503050406030204" pitchFamily="18" charset="0"/>
                              </a:rPr>
                              <m:t>𝐠</m:t>
                            </m:r>
                          </m:e>
                          <m:sub>
                            <m:r>
                              <a:rPr lang="en-US" i="1">
                                <a:latin typeface="Cambria Math" panose="02040503050406030204" pitchFamily="18" charset="0"/>
                              </a:rPr>
                              <m:t>𝑖</m:t>
                            </m:r>
                          </m:sub>
                        </m:sSub>
                      </m:e>
                    </m:acc>
                  </m:oMath>
                </a14:m>
                <a:r>
                  <a:rPr lang="en-US" dirty="0" smtClean="0"/>
                  <a:t> and </a:t>
                </a:r>
                <a:r>
                  <a:rPr lang="en-US" dirty="0"/>
                  <a:t>covariance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𝑆</m:t>
                        </m:r>
                      </m:e>
                      <m:sub>
                        <m:sSub>
                          <m:sSubPr>
                            <m:ctrlPr>
                              <a:rPr lang="en-US" b="0" i="1" dirty="0" smtClean="0">
                                <a:latin typeface="Cambria Math" panose="02040503050406030204" pitchFamily="18" charset="0"/>
                              </a:rPr>
                            </m:ctrlPr>
                          </m:sSubPr>
                          <m:e>
                            <m:r>
                              <a:rPr lang="en-US" b="1" i="0" dirty="0" smtClean="0">
                                <a:latin typeface="Cambria Math" panose="02040503050406030204" pitchFamily="18" charset="0"/>
                              </a:rPr>
                              <m:t>𝐠</m:t>
                            </m:r>
                          </m:e>
                          <m:sub>
                            <m:r>
                              <a:rPr lang="en-US" b="0" i="1" dirty="0" smtClean="0">
                                <a:latin typeface="Cambria Math" panose="02040503050406030204" pitchFamily="18" charset="0"/>
                              </a:rPr>
                              <m:t>𝑖</m:t>
                            </m:r>
                          </m:sub>
                        </m:sSub>
                      </m:sub>
                    </m:sSub>
                  </m:oMath>
                </a14:m>
                <a:r>
                  <a:rPr lang="en-US" dirty="0" smtClean="0"/>
                  <a:t>.</a:t>
                </a:r>
              </a:p>
              <a:p>
                <a:r>
                  <a:rPr lang="en-US" dirty="0"/>
                  <a:t>This gives a statistical model for the grey-level profile about the point </a:t>
                </a:r>
                <a14:m>
                  <m:oMath xmlns:m="http://schemas.openxmlformats.org/officeDocument/2006/math">
                    <m:r>
                      <a:rPr lang="en-US" i="1" dirty="0" smtClean="0">
                        <a:latin typeface="Cambria Math" panose="02040503050406030204" pitchFamily="18" charset="0"/>
                      </a:rPr>
                      <m:t>𝑖</m:t>
                    </m:r>
                  </m:oMath>
                </a14:m>
                <a:endParaRPr lang="en-US" dirty="0"/>
              </a:p>
              <a:p>
                <a:r>
                  <a:rPr lang="en-US" dirty="0"/>
                  <a:t>Given a new sample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𝐠</m:t>
                        </m:r>
                      </m:e>
                      <m:sub>
                        <m:r>
                          <a:rPr lang="en-US" b="0" i="1" smtClean="0">
                            <a:latin typeface="Cambria Math" panose="02040503050406030204" pitchFamily="18" charset="0"/>
                          </a:rPr>
                          <m:t>𝑠</m:t>
                        </m:r>
                      </m:sub>
                    </m:sSub>
                  </m:oMath>
                </a14:m>
                <a:r>
                  <a:rPr lang="en-US" dirty="0"/>
                  <a:t>, the distance of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𝐠</m:t>
                        </m:r>
                      </m:e>
                      <m:sub>
                        <m:r>
                          <a:rPr lang="en-US" i="1">
                            <a:latin typeface="Cambria Math" panose="02040503050406030204" pitchFamily="18" charset="0"/>
                          </a:rPr>
                          <m:t>𝑠</m:t>
                        </m:r>
                      </m:sub>
                    </m:sSub>
                  </m:oMath>
                </a14:m>
                <a:r>
                  <a:rPr lang="en-US" dirty="0" smtClean="0"/>
                  <a:t> to </a:t>
                </a:r>
                <a14:m>
                  <m:oMath xmlns:m="http://schemas.openxmlformats.org/officeDocument/2006/math">
                    <m:acc>
                      <m:accPr>
                        <m:chr m:val="̅"/>
                        <m:ctrlPr>
                          <a:rPr lang="en-US" i="1" dirty="0">
                            <a:latin typeface="Cambria Math" panose="02040503050406030204" pitchFamily="18" charset="0"/>
                          </a:rPr>
                        </m:ctrlPr>
                      </m:accPr>
                      <m:e>
                        <m:sSub>
                          <m:sSubPr>
                            <m:ctrlPr>
                              <a:rPr lang="en-US" i="1">
                                <a:latin typeface="Cambria Math" panose="02040503050406030204" pitchFamily="18" charset="0"/>
                              </a:rPr>
                            </m:ctrlPr>
                          </m:sSubPr>
                          <m:e>
                            <m:r>
                              <a:rPr lang="en-US" b="1">
                                <a:latin typeface="Cambria Math" panose="02040503050406030204" pitchFamily="18" charset="0"/>
                              </a:rPr>
                              <m:t>𝐠</m:t>
                            </m:r>
                          </m:e>
                          <m:sub>
                            <m:r>
                              <a:rPr lang="en-US" i="1">
                                <a:latin typeface="Cambria Math" panose="02040503050406030204" pitchFamily="18" charset="0"/>
                              </a:rPr>
                              <m:t>𝑖</m:t>
                            </m:r>
                          </m:sub>
                        </m:sSub>
                      </m:e>
                    </m:acc>
                  </m:oMath>
                </a14:m>
                <a:r>
                  <a:rPr lang="en-US" dirty="0" smtClean="0"/>
                  <a:t> can </a:t>
                </a:r>
                <a:r>
                  <a:rPr lang="en-US" dirty="0"/>
                  <a:t>be computed using the </a:t>
                </a:r>
                <a:r>
                  <a:rPr lang="en-US" dirty="0" err="1" smtClean="0"/>
                  <a:t>Mahalanobis</a:t>
                </a:r>
                <a:r>
                  <a:rPr lang="en-US" dirty="0" smtClean="0"/>
                  <a:t> distance</a:t>
                </a:r>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680" r="-174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84</a:t>
            </a:fld>
            <a:endParaRPr lang="en-US"/>
          </a:p>
        </p:txBody>
      </p:sp>
      <mc:AlternateContent xmlns:mc="http://schemas.openxmlformats.org/markup-compatibility/2006" xmlns:a14="http://schemas.microsoft.com/office/drawing/2010/main">
        <mc:Choice Requires="a14">
          <p:sp>
            <p:nvSpPr>
              <p:cNvPr id="7" name="文本框 6"/>
              <p:cNvSpPr txBox="1"/>
              <p:nvPr/>
            </p:nvSpPr>
            <p:spPr>
              <a:xfrm>
                <a:off x="2242359" y="4378036"/>
                <a:ext cx="4661661" cy="412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𝑑</m:t>
                      </m:r>
                      <m:d>
                        <m:dPr>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𝐠</m:t>
                              </m:r>
                            </m:e>
                            <m:sub>
                              <m:r>
                                <a:rPr lang="en-US" sz="2400" i="1">
                                  <a:latin typeface="Cambria Math" panose="02040503050406030204" pitchFamily="18" charset="0"/>
                                </a:rPr>
                                <m:t>𝑠</m:t>
                              </m:r>
                            </m:sub>
                          </m:sSub>
                          <m:r>
                            <a:rPr lang="en-US" sz="2400" b="0" i="1" smtClean="0">
                              <a:latin typeface="Cambria Math" panose="02040503050406030204" pitchFamily="18" charset="0"/>
                            </a:rPr>
                            <m:t>,</m:t>
                          </m:r>
                          <m:acc>
                            <m:accPr>
                              <m:chr m:val="̅"/>
                              <m:ctrlPr>
                                <a:rPr lang="en-US" sz="2400" i="1" dirty="0">
                                  <a:latin typeface="Cambria Math" panose="02040503050406030204" pitchFamily="18" charset="0"/>
                                </a:rPr>
                              </m:ctrlPr>
                            </m:accPr>
                            <m:e>
                              <m:sSub>
                                <m:sSubPr>
                                  <m:ctrlPr>
                                    <a:rPr lang="en-US" sz="2400" i="1">
                                      <a:latin typeface="Cambria Math" panose="02040503050406030204" pitchFamily="18" charset="0"/>
                                    </a:rPr>
                                  </m:ctrlPr>
                                </m:sSubPr>
                                <m:e>
                                  <m:r>
                                    <a:rPr lang="en-US" sz="2400" b="1">
                                      <a:latin typeface="Cambria Math" panose="02040503050406030204" pitchFamily="18" charset="0"/>
                                    </a:rPr>
                                    <m:t>𝐠</m:t>
                                  </m:r>
                                </m:e>
                                <m:sub>
                                  <m:r>
                                    <a:rPr lang="en-US" sz="2400" i="1">
                                      <a:latin typeface="Cambria Math" panose="02040503050406030204" pitchFamily="18" charset="0"/>
                                    </a:rPr>
                                    <m:t>𝑖</m:t>
                                  </m:r>
                                </m:sub>
                              </m:sSub>
                            </m:e>
                          </m:acc>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𝐠</m:t>
                                  </m:r>
                                </m:e>
                                <m:sub>
                                  <m:r>
                                    <a:rPr lang="en-US" sz="2400" i="1">
                                      <a:latin typeface="Cambria Math" panose="02040503050406030204" pitchFamily="18" charset="0"/>
                                    </a:rPr>
                                    <m:t>𝑠</m:t>
                                  </m:r>
                                </m:sub>
                              </m:sSub>
                              <m:r>
                                <a:rPr lang="en-US" sz="2400" b="0" i="1" smtClean="0">
                                  <a:latin typeface="Cambria Math" panose="02040503050406030204" pitchFamily="18" charset="0"/>
                                </a:rPr>
                                <m:t>−</m:t>
                              </m:r>
                              <m:acc>
                                <m:accPr>
                                  <m:chr m:val="̅"/>
                                  <m:ctrlPr>
                                    <a:rPr lang="en-US" sz="2400" i="1" dirty="0">
                                      <a:latin typeface="Cambria Math" panose="02040503050406030204" pitchFamily="18" charset="0"/>
                                    </a:rPr>
                                  </m:ctrlPr>
                                </m:accPr>
                                <m:e>
                                  <m:sSub>
                                    <m:sSubPr>
                                      <m:ctrlPr>
                                        <a:rPr lang="en-US" sz="2400" i="1">
                                          <a:latin typeface="Cambria Math" panose="02040503050406030204" pitchFamily="18" charset="0"/>
                                        </a:rPr>
                                      </m:ctrlPr>
                                    </m:sSubPr>
                                    <m:e>
                                      <m:r>
                                        <a:rPr lang="en-US" sz="2400" b="1">
                                          <a:latin typeface="Cambria Math" panose="02040503050406030204" pitchFamily="18" charset="0"/>
                                        </a:rPr>
                                        <m:t>𝐠</m:t>
                                      </m:r>
                                    </m:e>
                                    <m:sub>
                                      <m:r>
                                        <a:rPr lang="en-US" sz="2400" i="1">
                                          <a:latin typeface="Cambria Math" panose="02040503050406030204" pitchFamily="18" charset="0"/>
                                        </a:rPr>
                                        <m:t>𝑖</m:t>
                                      </m:r>
                                    </m:sub>
                                  </m:sSub>
                                </m:e>
                              </m:acc>
                            </m:e>
                          </m:d>
                        </m:e>
                        <m:sup>
                          <m:r>
                            <a:rPr lang="en-US" sz="2400" b="0" i="1" smtClean="0">
                              <a:latin typeface="Cambria Math" panose="02040503050406030204" pitchFamily="18" charset="0"/>
                            </a:rPr>
                            <m:t>𝑇</m:t>
                          </m:r>
                        </m:sup>
                      </m:sSup>
                      <m:sSubSup>
                        <m:sSubSupPr>
                          <m:ctrlPr>
                            <a:rPr lang="en-US" sz="2400" b="0" i="1" smtClean="0">
                              <a:latin typeface="Cambria Math" panose="02040503050406030204" pitchFamily="18" charset="0"/>
                            </a:rPr>
                          </m:ctrlPr>
                        </m:sSubSupPr>
                        <m:e>
                          <m:r>
                            <a:rPr lang="en-US" sz="2400" i="1">
                              <a:latin typeface="Cambria Math" panose="02040503050406030204" pitchFamily="18" charset="0"/>
                            </a:rPr>
                            <m:t>𝑆</m:t>
                          </m:r>
                        </m:e>
                        <m:sub>
                          <m:sSub>
                            <m:sSubPr>
                              <m:ctrlPr>
                                <a:rPr lang="en-US" sz="2400" i="1">
                                  <a:latin typeface="Cambria Math" panose="02040503050406030204" pitchFamily="18" charset="0"/>
                                </a:rPr>
                              </m:ctrlPr>
                            </m:sSubPr>
                            <m:e>
                              <m:r>
                                <a:rPr lang="en-US" sz="2400" i="1">
                                  <a:latin typeface="Cambria Math" panose="02040503050406030204" pitchFamily="18" charset="0"/>
                                </a:rPr>
                                <m:t>𝑔</m:t>
                              </m:r>
                            </m:e>
                            <m:sub>
                              <m:r>
                                <a:rPr lang="en-US" sz="2400" i="1">
                                  <a:latin typeface="Cambria Math" panose="02040503050406030204" pitchFamily="18" charset="0"/>
                                </a:rPr>
                                <m:t>𝑖</m:t>
                              </m:r>
                            </m:sub>
                          </m:sSub>
                        </m:sub>
                        <m:sup>
                          <m:r>
                            <a:rPr lang="en-US" sz="2400" b="0" i="1" smtClean="0">
                              <a:latin typeface="Cambria Math" panose="02040503050406030204" pitchFamily="18" charset="0"/>
                            </a:rPr>
                            <m:t>−1</m:t>
                          </m:r>
                        </m:sup>
                      </m:sSubSup>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b="1">
                              <a:latin typeface="Cambria Math" panose="02040503050406030204" pitchFamily="18" charset="0"/>
                            </a:rPr>
                            <m:t>𝐠</m:t>
                          </m:r>
                        </m:e>
                        <m:sub>
                          <m:r>
                            <a:rPr lang="en-US" sz="2400" i="1">
                              <a:latin typeface="Cambria Math" panose="02040503050406030204" pitchFamily="18" charset="0"/>
                            </a:rPr>
                            <m:t>𝑠</m:t>
                          </m:r>
                        </m:sub>
                      </m:sSub>
                      <m:r>
                        <a:rPr lang="en-US" sz="2400" i="1">
                          <a:latin typeface="Cambria Math" panose="02040503050406030204" pitchFamily="18" charset="0"/>
                        </a:rPr>
                        <m:t>−</m:t>
                      </m:r>
                      <m:acc>
                        <m:accPr>
                          <m:chr m:val="̅"/>
                          <m:ctrlPr>
                            <a:rPr lang="en-US" sz="2400" i="1" dirty="0">
                              <a:latin typeface="Cambria Math" panose="02040503050406030204" pitchFamily="18" charset="0"/>
                            </a:rPr>
                          </m:ctrlPr>
                        </m:accPr>
                        <m:e>
                          <m:sSub>
                            <m:sSubPr>
                              <m:ctrlPr>
                                <a:rPr lang="en-US" sz="2400" i="1">
                                  <a:latin typeface="Cambria Math" panose="02040503050406030204" pitchFamily="18" charset="0"/>
                                </a:rPr>
                              </m:ctrlPr>
                            </m:sSubPr>
                            <m:e>
                              <m:r>
                                <a:rPr lang="en-US" sz="2400" b="1">
                                  <a:latin typeface="Cambria Math" panose="02040503050406030204" pitchFamily="18" charset="0"/>
                                </a:rPr>
                                <m:t>𝐠</m:t>
                              </m:r>
                            </m:e>
                            <m:sub>
                              <m:r>
                                <a:rPr lang="en-US" sz="2400" i="1">
                                  <a:latin typeface="Cambria Math" panose="02040503050406030204" pitchFamily="18" charset="0"/>
                                </a:rPr>
                                <m:t>𝑖</m:t>
                              </m:r>
                            </m:sub>
                          </m:sSub>
                        </m:e>
                      </m:acc>
                      <m:r>
                        <a:rPr lang="en-US" sz="2400" b="0" i="1" smtClean="0">
                          <a:latin typeface="Cambria Math" panose="02040503050406030204" pitchFamily="18" charset="0"/>
                        </a:rPr>
                        <m:t>)</m:t>
                      </m:r>
                    </m:oMath>
                  </m:oMathPara>
                </a14:m>
                <a:endParaRPr 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2242359" y="4378036"/>
                <a:ext cx="4661661" cy="412998"/>
              </a:xfrm>
              <a:prstGeom prst="rect">
                <a:avLst/>
              </a:prstGeom>
              <a:blipFill>
                <a:blip r:embed="rId3"/>
                <a:stretch>
                  <a:fillRect l="-1176" r="-7190" b="-23529"/>
                </a:stretch>
              </a:blipFill>
            </p:spPr>
            <p:txBody>
              <a:bodyPr/>
              <a:lstStyle/>
              <a:p>
                <a:r>
                  <a:rPr lang="en-US">
                    <a:noFill/>
                  </a:rPr>
                  <a:t> </a:t>
                </a:r>
              </a:p>
            </p:txBody>
          </p:sp>
        </mc:Fallback>
      </mc:AlternateContent>
    </p:spTree>
    <p:extLst>
      <p:ext uri="{BB962C8B-B14F-4D97-AF65-F5344CB8AC3E}">
        <p14:creationId xmlns:p14="http://schemas.microsoft.com/office/powerpoint/2010/main" val="19492398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ASM: test</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a:t>During search we sample a profile </a:t>
                </a:r>
                <a:r>
                  <a:rPr lang="en-US" i="1" dirty="0">
                    <a:latin typeface="Times New Roman" panose="02020603050405020304" pitchFamily="18" charset="0"/>
                    <a:cs typeface="Times New Roman" panose="02020603050405020304" pitchFamily="18" charset="0"/>
                  </a:rPr>
                  <a:t>m</a:t>
                </a:r>
                <a:r>
                  <a:rPr lang="en-US" dirty="0"/>
                  <a:t> </a:t>
                </a:r>
                <a:r>
                  <a:rPr lang="en-US" dirty="0" smtClean="0"/>
                  <a:t>pixels from </a:t>
                </a:r>
                <a:r>
                  <a:rPr lang="en-US" dirty="0"/>
                  <a:t>either side of each initial point (</a:t>
                </a: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&gt;</m:t>
                    </m:r>
                    <m:r>
                      <a:rPr lang="en-US" i="1" dirty="0" smtClean="0">
                        <a:latin typeface="Cambria Math" panose="02040503050406030204" pitchFamily="18" charset="0"/>
                      </a:rPr>
                      <m:t>𝑘</m:t>
                    </m:r>
                    <m:r>
                      <a:rPr lang="en-US" i="1" dirty="0" smtClean="0">
                        <a:latin typeface="Cambria Math" panose="02040503050406030204" pitchFamily="18" charset="0"/>
                      </a:rPr>
                      <m:t> </m:t>
                    </m:r>
                  </m:oMath>
                </a14:m>
                <a:r>
                  <a:rPr lang="en-US" dirty="0" smtClean="0"/>
                  <a:t>) on </a:t>
                </a:r>
                <a:r>
                  <a:rPr lang="en-US" dirty="0"/>
                  <a:t>the new face.</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680"/>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85</a:t>
            </a:fld>
            <a:endParaRPr lang="en-US"/>
          </a:p>
        </p:txBody>
      </p:sp>
      <p:sp>
        <p:nvSpPr>
          <p:cNvPr id="8" name="object 2"/>
          <p:cNvSpPr/>
          <p:nvPr/>
        </p:nvSpPr>
        <p:spPr>
          <a:xfrm>
            <a:off x="4732020" y="1835538"/>
            <a:ext cx="4411980" cy="3813143"/>
          </a:xfrm>
          <a:prstGeom prst="rect">
            <a:avLst/>
          </a:prstGeom>
          <a:blipFill>
            <a:blip r:embed="rId3" cstate="print"/>
            <a:stretch>
              <a:fillRect/>
            </a:stretch>
          </a:blipFill>
        </p:spPr>
        <p:txBody>
          <a:bodyPr wrap="square" lIns="0" tIns="0" rIns="0" bIns="0" rtlCol="0"/>
          <a:lstStyle/>
          <a:p>
            <a:endParaRPr/>
          </a:p>
        </p:txBody>
      </p:sp>
      <p:grpSp>
        <p:nvGrpSpPr>
          <p:cNvPr id="39" name="组合 38"/>
          <p:cNvGrpSpPr/>
          <p:nvPr/>
        </p:nvGrpSpPr>
        <p:grpSpPr>
          <a:xfrm>
            <a:off x="134112" y="2073068"/>
            <a:ext cx="4302124" cy="2869600"/>
            <a:chOff x="134112" y="2461002"/>
            <a:chExt cx="4302124" cy="2869600"/>
          </a:xfrm>
        </p:grpSpPr>
        <p:sp>
          <p:nvSpPr>
            <p:cNvPr id="9" name="object 3"/>
            <p:cNvSpPr/>
            <p:nvPr/>
          </p:nvSpPr>
          <p:spPr>
            <a:xfrm>
              <a:off x="148589" y="3577590"/>
              <a:ext cx="4244340" cy="0"/>
            </a:xfrm>
            <a:custGeom>
              <a:avLst/>
              <a:gdLst/>
              <a:ahLst/>
              <a:cxnLst/>
              <a:rect l="l" t="t" r="r" b="b"/>
              <a:pathLst>
                <a:path w="4244340">
                  <a:moveTo>
                    <a:pt x="0" y="0"/>
                  </a:moveTo>
                  <a:lnTo>
                    <a:pt x="4244340" y="0"/>
                  </a:lnTo>
                </a:path>
              </a:pathLst>
            </a:custGeom>
            <a:ln w="19812">
              <a:solidFill>
                <a:srgbClr val="000000"/>
              </a:solidFill>
            </a:ln>
          </p:spPr>
          <p:txBody>
            <a:bodyPr wrap="square" lIns="0" tIns="0" rIns="0" bIns="0" rtlCol="0"/>
            <a:lstStyle/>
            <a:p>
              <a:endParaRPr/>
            </a:p>
          </p:txBody>
        </p:sp>
        <p:sp>
          <p:nvSpPr>
            <p:cNvPr id="10" name="object 4"/>
            <p:cNvSpPr/>
            <p:nvPr/>
          </p:nvSpPr>
          <p:spPr>
            <a:xfrm>
              <a:off x="2215980" y="3500636"/>
              <a:ext cx="166370" cy="160020"/>
            </a:xfrm>
            <a:custGeom>
              <a:avLst/>
              <a:gdLst/>
              <a:ahLst/>
              <a:cxnLst/>
              <a:rect l="l" t="t" r="r" b="b"/>
              <a:pathLst>
                <a:path w="166369" h="160020">
                  <a:moveTo>
                    <a:pt x="81750" y="0"/>
                  </a:moveTo>
                  <a:lnTo>
                    <a:pt x="40407" y="11287"/>
                  </a:lnTo>
                  <a:lnTo>
                    <a:pt x="11068" y="39932"/>
                  </a:lnTo>
                  <a:lnTo>
                    <a:pt x="116" y="77822"/>
                  </a:lnTo>
                  <a:lnTo>
                    <a:pt x="0" y="83647"/>
                  </a:lnTo>
                  <a:lnTo>
                    <a:pt x="1906" y="97460"/>
                  </a:lnTo>
                  <a:lnTo>
                    <a:pt x="21031" y="132977"/>
                  </a:lnTo>
                  <a:lnTo>
                    <a:pt x="56202" y="155246"/>
                  </a:lnTo>
                  <a:lnTo>
                    <a:pt x="85985" y="159959"/>
                  </a:lnTo>
                  <a:lnTo>
                    <a:pt x="100438" y="158233"/>
                  </a:lnTo>
                  <a:lnTo>
                    <a:pt x="137656" y="140010"/>
                  </a:lnTo>
                  <a:lnTo>
                    <a:pt x="161037" y="106303"/>
                  </a:lnTo>
                  <a:lnTo>
                    <a:pt x="166001" y="77822"/>
                  </a:lnTo>
                  <a:lnTo>
                    <a:pt x="164319" y="63778"/>
                  </a:lnTo>
                  <a:lnTo>
                    <a:pt x="145614" y="27594"/>
                  </a:lnTo>
                  <a:lnTo>
                    <a:pt x="110914" y="4841"/>
                  </a:lnTo>
                  <a:lnTo>
                    <a:pt x="81750" y="0"/>
                  </a:lnTo>
                  <a:close/>
                </a:path>
              </a:pathLst>
            </a:custGeom>
            <a:solidFill>
              <a:srgbClr val="000000"/>
            </a:solidFill>
          </p:spPr>
          <p:txBody>
            <a:bodyPr wrap="square" lIns="0" tIns="0" rIns="0" bIns="0" rtlCol="0"/>
            <a:lstStyle/>
            <a:p>
              <a:endParaRPr/>
            </a:p>
          </p:txBody>
        </p:sp>
        <p:sp>
          <p:nvSpPr>
            <p:cNvPr id="11" name="object 5"/>
            <p:cNvSpPr/>
            <p:nvPr/>
          </p:nvSpPr>
          <p:spPr>
            <a:xfrm>
              <a:off x="2014727" y="3537192"/>
              <a:ext cx="79375" cy="90170"/>
            </a:xfrm>
            <a:custGeom>
              <a:avLst/>
              <a:gdLst/>
              <a:ahLst/>
              <a:cxnLst/>
              <a:rect l="l" t="t" r="r" b="b"/>
              <a:pathLst>
                <a:path w="79375" h="90170">
                  <a:moveTo>
                    <a:pt x="29486" y="0"/>
                  </a:moveTo>
                  <a:lnTo>
                    <a:pt x="17727" y="6103"/>
                  </a:lnTo>
                  <a:lnTo>
                    <a:pt x="8386" y="16084"/>
                  </a:lnTo>
                  <a:lnTo>
                    <a:pt x="2223" y="29074"/>
                  </a:lnTo>
                  <a:lnTo>
                    <a:pt x="0" y="44207"/>
                  </a:lnTo>
                  <a:lnTo>
                    <a:pt x="1552" y="56888"/>
                  </a:lnTo>
                  <a:lnTo>
                    <a:pt x="7052" y="70103"/>
                  </a:lnTo>
                  <a:lnTo>
                    <a:pt x="15909" y="80561"/>
                  </a:lnTo>
                  <a:lnTo>
                    <a:pt x="27478" y="87433"/>
                  </a:lnTo>
                  <a:lnTo>
                    <a:pt x="41114" y="89895"/>
                  </a:lnTo>
                  <a:lnTo>
                    <a:pt x="53201" y="87109"/>
                  </a:lnTo>
                  <a:lnTo>
                    <a:pt x="63656" y="80141"/>
                  </a:lnTo>
                  <a:lnTo>
                    <a:pt x="71851" y="69441"/>
                  </a:lnTo>
                  <a:lnTo>
                    <a:pt x="77159" y="55460"/>
                  </a:lnTo>
                  <a:lnTo>
                    <a:pt x="78953" y="38648"/>
                  </a:lnTo>
                  <a:lnTo>
                    <a:pt x="75716" y="25802"/>
                  </a:lnTo>
                  <a:lnTo>
                    <a:pt x="69015" y="14861"/>
                  </a:lnTo>
                  <a:lnTo>
                    <a:pt x="58985" y="6479"/>
                  </a:lnTo>
                  <a:lnTo>
                    <a:pt x="45763" y="1308"/>
                  </a:lnTo>
                  <a:lnTo>
                    <a:pt x="29486" y="0"/>
                  </a:lnTo>
                  <a:close/>
                </a:path>
              </a:pathLst>
            </a:custGeom>
            <a:solidFill>
              <a:srgbClr val="000000"/>
            </a:solidFill>
          </p:spPr>
          <p:txBody>
            <a:bodyPr wrap="square" lIns="0" tIns="0" rIns="0" bIns="0" rtlCol="0"/>
            <a:lstStyle/>
            <a:p>
              <a:endParaRPr/>
            </a:p>
          </p:txBody>
        </p:sp>
        <p:sp>
          <p:nvSpPr>
            <p:cNvPr id="12" name="object 6"/>
            <p:cNvSpPr/>
            <p:nvPr/>
          </p:nvSpPr>
          <p:spPr>
            <a:xfrm>
              <a:off x="1780032" y="3537192"/>
              <a:ext cx="79375" cy="90170"/>
            </a:xfrm>
            <a:custGeom>
              <a:avLst/>
              <a:gdLst/>
              <a:ahLst/>
              <a:cxnLst/>
              <a:rect l="l" t="t" r="r" b="b"/>
              <a:pathLst>
                <a:path w="79375" h="90170">
                  <a:moveTo>
                    <a:pt x="29486" y="0"/>
                  </a:moveTo>
                  <a:lnTo>
                    <a:pt x="17727" y="6103"/>
                  </a:lnTo>
                  <a:lnTo>
                    <a:pt x="8386" y="16084"/>
                  </a:lnTo>
                  <a:lnTo>
                    <a:pt x="2223" y="29074"/>
                  </a:lnTo>
                  <a:lnTo>
                    <a:pt x="0" y="44207"/>
                  </a:lnTo>
                  <a:lnTo>
                    <a:pt x="1552" y="56888"/>
                  </a:lnTo>
                  <a:lnTo>
                    <a:pt x="7052" y="70103"/>
                  </a:lnTo>
                  <a:lnTo>
                    <a:pt x="15909" y="80561"/>
                  </a:lnTo>
                  <a:lnTo>
                    <a:pt x="27478" y="87433"/>
                  </a:lnTo>
                  <a:lnTo>
                    <a:pt x="41114" y="89895"/>
                  </a:lnTo>
                  <a:lnTo>
                    <a:pt x="53201" y="87109"/>
                  </a:lnTo>
                  <a:lnTo>
                    <a:pt x="63656" y="80141"/>
                  </a:lnTo>
                  <a:lnTo>
                    <a:pt x="71851" y="69441"/>
                  </a:lnTo>
                  <a:lnTo>
                    <a:pt x="77159" y="55460"/>
                  </a:lnTo>
                  <a:lnTo>
                    <a:pt x="78953" y="38648"/>
                  </a:lnTo>
                  <a:lnTo>
                    <a:pt x="75716" y="25802"/>
                  </a:lnTo>
                  <a:lnTo>
                    <a:pt x="69015" y="14861"/>
                  </a:lnTo>
                  <a:lnTo>
                    <a:pt x="58985" y="6479"/>
                  </a:lnTo>
                  <a:lnTo>
                    <a:pt x="45763" y="1308"/>
                  </a:lnTo>
                  <a:lnTo>
                    <a:pt x="29486" y="0"/>
                  </a:lnTo>
                  <a:close/>
                </a:path>
              </a:pathLst>
            </a:custGeom>
            <a:solidFill>
              <a:srgbClr val="000000"/>
            </a:solidFill>
          </p:spPr>
          <p:txBody>
            <a:bodyPr wrap="square" lIns="0" tIns="0" rIns="0" bIns="0" rtlCol="0"/>
            <a:lstStyle/>
            <a:p>
              <a:endParaRPr/>
            </a:p>
          </p:txBody>
        </p:sp>
        <p:sp>
          <p:nvSpPr>
            <p:cNvPr id="13" name="object 7"/>
            <p:cNvSpPr/>
            <p:nvPr/>
          </p:nvSpPr>
          <p:spPr>
            <a:xfrm>
              <a:off x="1545336" y="3537192"/>
              <a:ext cx="79375" cy="90170"/>
            </a:xfrm>
            <a:custGeom>
              <a:avLst/>
              <a:gdLst/>
              <a:ahLst/>
              <a:cxnLst/>
              <a:rect l="l" t="t" r="r" b="b"/>
              <a:pathLst>
                <a:path w="79375" h="90170">
                  <a:moveTo>
                    <a:pt x="29486" y="0"/>
                  </a:moveTo>
                  <a:lnTo>
                    <a:pt x="17727" y="6103"/>
                  </a:lnTo>
                  <a:lnTo>
                    <a:pt x="8386" y="16084"/>
                  </a:lnTo>
                  <a:lnTo>
                    <a:pt x="2223" y="29074"/>
                  </a:lnTo>
                  <a:lnTo>
                    <a:pt x="0" y="44207"/>
                  </a:lnTo>
                  <a:lnTo>
                    <a:pt x="1552" y="56888"/>
                  </a:lnTo>
                  <a:lnTo>
                    <a:pt x="7052" y="70103"/>
                  </a:lnTo>
                  <a:lnTo>
                    <a:pt x="15909" y="80561"/>
                  </a:lnTo>
                  <a:lnTo>
                    <a:pt x="27478" y="87433"/>
                  </a:lnTo>
                  <a:lnTo>
                    <a:pt x="41114" y="89895"/>
                  </a:lnTo>
                  <a:lnTo>
                    <a:pt x="53201" y="87109"/>
                  </a:lnTo>
                  <a:lnTo>
                    <a:pt x="63656" y="80141"/>
                  </a:lnTo>
                  <a:lnTo>
                    <a:pt x="71851" y="69441"/>
                  </a:lnTo>
                  <a:lnTo>
                    <a:pt x="77159" y="55460"/>
                  </a:lnTo>
                  <a:lnTo>
                    <a:pt x="78953" y="38648"/>
                  </a:lnTo>
                  <a:lnTo>
                    <a:pt x="75716" y="25802"/>
                  </a:lnTo>
                  <a:lnTo>
                    <a:pt x="69015" y="14861"/>
                  </a:lnTo>
                  <a:lnTo>
                    <a:pt x="58985" y="6479"/>
                  </a:lnTo>
                  <a:lnTo>
                    <a:pt x="45763" y="1308"/>
                  </a:lnTo>
                  <a:lnTo>
                    <a:pt x="29486" y="0"/>
                  </a:lnTo>
                  <a:close/>
                </a:path>
              </a:pathLst>
            </a:custGeom>
            <a:solidFill>
              <a:srgbClr val="000000"/>
            </a:solidFill>
          </p:spPr>
          <p:txBody>
            <a:bodyPr wrap="square" lIns="0" tIns="0" rIns="0" bIns="0" rtlCol="0"/>
            <a:lstStyle/>
            <a:p>
              <a:endParaRPr/>
            </a:p>
          </p:txBody>
        </p:sp>
        <p:sp>
          <p:nvSpPr>
            <p:cNvPr id="14" name="object 8"/>
            <p:cNvSpPr/>
            <p:nvPr/>
          </p:nvSpPr>
          <p:spPr>
            <a:xfrm>
              <a:off x="1310639" y="3537192"/>
              <a:ext cx="79375" cy="90170"/>
            </a:xfrm>
            <a:custGeom>
              <a:avLst/>
              <a:gdLst/>
              <a:ahLst/>
              <a:cxnLst/>
              <a:rect l="l" t="t" r="r" b="b"/>
              <a:pathLst>
                <a:path w="79375" h="90170">
                  <a:moveTo>
                    <a:pt x="29486" y="0"/>
                  </a:moveTo>
                  <a:lnTo>
                    <a:pt x="17727" y="6103"/>
                  </a:lnTo>
                  <a:lnTo>
                    <a:pt x="8386" y="16084"/>
                  </a:lnTo>
                  <a:lnTo>
                    <a:pt x="2223" y="29074"/>
                  </a:lnTo>
                  <a:lnTo>
                    <a:pt x="0" y="44207"/>
                  </a:lnTo>
                  <a:lnTo>
                    <a:pt x="1552" y="56888"/>
                  </a:lnTo>
                  <a:lnTo>
                    <a:pt x="7052" y="70103"/>
                  </a:lnTo>
                  <a:lnTo>
                    <a:pt x="15909" y="80561"/>
                  </a:lnTo>
                  <a:lnTo>
                    <a:pt x="27478" y="87433"/>
                  </a:lnTo>
                  <a:lnTo>
                    <a:pt x="41114" y="89895"/>
                  </a:lnTo>
                  <a:lnTo>
                    <a:pt x="53201" y="87109"/>
                  </a:lnTo>
                  <a:lnTo>
                    <a:pt x="63656" y="80141"/>
                  </a:lnTo>
                  <a:lnTo>
                    <a:pt x="71851" y="69441"/>
                  </a:lnTo>
                  <a:lnTo>
                    <a:pt x="77159" y="55460"/>
                  </a:lnTo>
                  <a:lnTo>
                    <a:pt x="78953" y="38648"/>
                  </a:lnTo>
                  <a:lnTo>
                    <a:pt x="75716" y="25802"/>
                  </a:lnTo>
                  <a:lnTo>
                    <a:pt x="69015" y="14861"/>
                  </a:lnTo>
                  <a:lnTo>
                    <a:pt x="58985" y="6479"/>
                  </a:lnTo>
                  <a:lnTo>
                    <a:pt x="45763" y="1308"/>
                  </a:lnTo>
                  <a:lnTo>
                    <a:pt x="29486" y="0"/>
                  </a:lnTo>
                  <a:close/>
                </a:path>
              </a:pathLst>
            </a:custGeom>
            <a:solidFill>
              <a:srgbClr val="000000"/>
            </a:solidFill>
          </p:spPr>
          <p:txBody>
            <a:bodyPr wrap="square" lIns="0" tIns="0" rIns="0" bIns="0" rtlCol="0"/>
            <a:lstStyle/>
            <a:p>
              <a:endParaRPr/>
            </a:p>
          </p:txBody>
        </p:sp>
        <p:sp>
          <p:nvSpPr>
            <p:cNvPr id="15" name="object 9"/>
            <p:cNvSpPr/>
            <p:nvPr/>
          </p:nvSpPr>
          <p:spPr>
            <a:xfrm>
              <a:off x="1074419" y="3528048"/>
              <a:ext cx="79375" cy="90170"/>
            </a:xfrm>
            <a:custGeom>
              <a:avLst/>
              <a:gdLst/>
              <a:ahLst/>
              <a:cxnLst/>
              <a:rect l="l" t="t" r="r" b="b"/>
              <a:pathLst>
                <a:path w="79375" h="90170">
                  <a:moveTo>
                    <a:pt x="29473" y="0"/>
                  </a:moveTo>
                  <a:lnTo>
                    <a:pt x="17711" y="6103"/>
                  </a:lnTo>
                  <a:lnTo>
                    <a:pt x="8374" y="16084"/>
                  </a:lnTo>
                  <a:lnTo>
                    <a:pt x="2219" y="29074"/>
                  </a:lnTo>
                  <a:lnTo>
                    <a:pt x="0" y="44207"/>
                  </a:lnTo>
                  <a:lnTo>
                    <a:pt x="1551" y="56894"/>
                  </a:lnTo>
                  <a:lnTo>
                    <a:pt x="7045" y="70107"/>
                  </a:lnTo>
                  <a:lnTo>
                    <a:pt x="15897" y="80563"/>
                  </a:lnTo>
                  <a:lnTo>
                    <a:pt x="27470" y="87434"/>
                  </a:lnTo>
                  <a:lnTo>
                    <a:pt x="41123" y="89895"/>
                  </a:lnTo>
                  <a:lnTo>
                    <a:pt x="53221" y="87107"/>
                  </a:lnTo>
                  <a:lnTo>
                    <a:pt x="63675" y="80137"/>
                  </a:lnTo>
                  <a:lnTo>
                    <a:pt x="71863" y="69436"/>
                  </a:lnTo>
                  <a:lnTo>
                    <a:pt x="77163" y="55453"/>
                  </a:lnTo>
                  <a:lnTo>
                    <a:pt x="78953" y="38639"/>
                  </a:lnTo>
                  <a:lnTo>
                    <a:pt x="75719" y="25795"/>
                  </a:lnTo>
                  <a:lnTo>
                    <a:pt x="69023" y="14857"/>
                  </a:lnTo>
                  <a:lnTo>
                    <a:pt x="58995" y="6477"/>
                  </a:lnTo>
                  <a:lnTo>
                    <a:pt x="45768" y="1308"/>
                  </a:lnTo>
                  <a:lnTo>
                    <a:pt x="29473" y="0"/>
                  </a:lnTo>
                  <a:close/>
                </a:path>
              </a:pathLst>
            </a:custGeom>
            <a:solidFill>
              <a:srgbClr val="000000"/>
            </a:solidFill>
          </p:spPr>
          <p:txBody>
            <a:bodyPr wrap="square" lIns="0" tIns="0" rIns="0" bIns="0" rtlCol="0"/>
            <a:lstStyle/>
            <a:p>
              <a:endParaRPr/>
            </a:p>
          </p:txBody>
        </p:sp>
        <p:sp>
          <p:nvSpPr>
            <p:cNvPr id="16" name="object 10"/>
            <p:cNvSpPr/>
            <p:nvPr/>
          </p:nvSpPr>
          <p:spPr>
            <a:xfrm>
              <a:off x="836675" y="3528048"/>
              <a:ext cx="79375" cy="90170"/>
            </a:xfrm>
            <a:custGeom>
              <a:avLst/>
              <a:gdLst/>
              <a:ahLst/>
              <a:cxnLst/>
              <a:rect l="l" t="t" r="r" b="b"/>
              <a:pathLst>
                <a:path w="79375" h="90170">
                  <a:moveTo>
                    <a:pt x="29473" y="0"/>
                  </a:moveTo>
                  <a:lnTo>
                    <a:pt x="17711" y="6103"/>
                  </a:lnTo>
                  <a:lnTo>
                    <a:pt x="8374" y="16084"/>
                  </a:lnTo>
                  <a:lnTo>
                    <a:pt x="2219" y="29074"/>
                  </a:lnTo>
                  <a:lnTo>
                    <a:pt x="0" y="44207"/>
                  </a:lnTo>
                  <a:lnTo>
                    <a:pt x="1551" y="56894"/>
                  </a:lnTo>
                  <a:lnTo>
                    <a:pt x="7045" y="70107"/>
                  </a:lnTo>
                  <a:lnTo>
                    <a:pt x="15897" y="80563"/>
                  </a:lnTo>
                  <a:lnTo>
                    <a:pt x="27470" y="87434"/>
                  </a:lnTo>
                  <a:lnTo>
                    <a:pt x="41123" y="89895"/>
                  </a:lnTo>
                  <a:lnTo>
                    <a:pt x="53221" y="87107"/>
                  </a:lnTo>
                  <a:lnTo>
                    <a:pt x="63675" y="80137"/>
                  </a:lnTo>
                  <a:lnTo>
                    <a:pt x="71863" y="69436"/>
                  </a:lnTo>
                  <a:lnTo>
                    <a:pt x="77163" y="55453"/>
                  </a:lnTo>
                  <a:lnTo>
                    <a:pt x="78953" y="38639"/>
                  </a:lnTo>
                  <a:lnTo>
                    <a:pt x="75719" y="25795"/>
                  </a:lnTo>
                  <a:lnTo>
                    <a:pt x="69023" y="14857"/>
                  </a:lnTo>
                  <a:lnTo>
                    <a:pt x="58995" y="6477"/>
                  </a:lnTo>
                  <a:lnTo>
                    <a:pt x="45768" y="1308"/>
                  </a:lnTo>
                  <a:lnTo>
                    <a:pt x="29473" y="0"/>
                  </a:lnTo>
                  <a:close/>
                </a:path>
              </a:pathLst>
            </a:custGeom>
            <a:solidFill>
              <a:srgbClr val="000000"/>
            </a:solidFill>
          </p:spPr>
          <p:txBody>
            <a:bodyPr wrap="square" lIns="0" tIns="0" rIns="0" bIns="0" rtlCol="0"/>
            <a:lstStyle/>
            <a:p>
              <a:endParaRPr/>
            </a:p>
          </p:txBody>
        </p:sp>
        <p:sp>
          <p:nvSpPr>
            <p:cNvPr id="17" name="object 11"/>
            <p:cNvSpPr/>
            <p:nvPr/>
          </p:nvSpPr>
          <p:spPr>
            <a:xfrm>
              <a:off x="2482595" y="3537192"/>
              <a:ext cx="79375" cy="90170"/>
            </a:xfrm>
            <a:custGeom>
              <a:avLst/>
              <a:gdLst/>
              <a:ahLst/>
              <a:cxnLst/>
              <a:rect l="l" t="t" r="r" b="b"/>
              <a:pathLst>
                <a:path w="79375" h="90170">
                  <a:moveTo>
                    <a:pt x="29486" y="0"/>
                  </a:moveTo>
                  <a:lnTo>
                    <a:pt x="17727" y="6103"/>
                  </a:lnTo>
                  <a:lnTo>
                    <a:pt x="8386" y="16084"/>
                  </a:lnTo>
                  <a:lnTo>
                    <a:pt x="2223" y="29074"/>
                  </a:lnTo>
                  <a:lnTo>
                    <a:pt x="0" y="44207"/>
                  </a:lnTo>
                  <a:lnTo>
                    <a:pt x="1552" y="56888"/>
                  </a:lnTo>
                  <a:lnTo>
                    <a:pt x="7052" y="70103"/>
                  </a:lnTo>
                  <a:lnTo>
                    <a:pt x="15909" y="80561"/>
                  </a:lnTo>
                  <a:lnTo>
                    <a:pt x="27478" y="87433"/>
                  </a:lnTo>
                  <a:lnTo>
                    <a:pt x="41114" y="89895"/>
                  </a:lnTo>
                  <a:lnTo>
                    <a:pt x="53201" y="87109"/>
                  </a:lnTo>
                  <a:lnTo>
                    <a:pt x="63656" y="80141"/>
                  </a:lnTo>
                  <a:lnTo>
                    <a:pt x="71851" y="69441"/>
                  </a:lnTo>
                  <a:lnTo>
                    <a:pt x="77159" y="55460"/>
                  </a:lnTo>
                  <a:lnTo>
                    <a:pt x="78953" y="38648"/>
                  </a:lnTo>
                  <a:lnTo>
                    <a:pt x="75716" y="25802"/>
                  </a:lnTo>
                  <a:lnTo>
                    <a:pt x="69015" y="14861"/>
                  </a:lnTo>
                  <a:lnTo>
                    <a:pt x="58985" y="6479"/>
                  </a:lnTo>
                  <a:lnTo>
                    <a:pt x="45763" y="1308"/>
                  </a:lnTo>
                  <a:lnTo>
                    <a:pt x="29486" y="0"/>
                  </a:lnTo>
                  <a:close/>
                </a:path>
              </a:pathLst>
            </a:custGeom>
            <a:solidFill>
              <a:srgbClr val="000000"/>
            </a:solidFill>
          </p:spPr>
          <p:txBody>
            <a:bodyPr wrap="square" lIns="0" tIns="0" rIns="0" bIns="0" rtlCol="0"/>
            <a:lstStyle/>
            <a:p>
              <a:endParaRPr/>
            </a:p>
          </p:txBody>
        </p:sp>
        <p:sp>
          <p:nvSpPr>
            <p:cNvPr id="18" name="object 12"/>
            <p:cNvSpPr/>
            <p:nvPr/>
          </p:nvSpPr>
          <p:spPr>
            <a:xfrm>
              <a:off x="2717292" y="3528048"/>
              <a:ext cx="79375" cy="90170"/>
            </a:xfrm>
            <a:custGeom>
              <a:avLst/>
              <a:gdLst/>
              <a:ahLst/>
              <a:cxnLst/>
              <a:rect l="l" t="t" r="r" b="b"/>
              <a:pathLst>
                <a:path w="79375" h="90170">
                  <a:moveTo>
                    <a:pt x="29486" y="0"/>
                  </a:moveTo>
                  <a:lnTo>
                    <a:pt x="17727" y="6103"/>
                  </a:lnTo>
                  <a:lnTo>
                    <a:pt x="8386" y="16084"/>
                  </a:lnTo>
                  <a:lnTo>
                    <a:pt x="2223" y="29074"/>
                  </a:lnTo>
                  <a:lnTo>
                    <a:pt x="0" y="44207"/>
                  </a:lnTo>
                  <a:lnTo>
                    <a:pt x="1552" y="56888"/>
                  </a:lnTo>
                  <a:lnTo>
                    <a:pt x="7052" y="70103"/>
                  </a:lnTo>
                  <a:lnTo>
                    <a:pt x="15909" y="80561"/>
                  </a:lnTo>
                  <a:lnTo>
                    <a:pt x="27478" y="87433"/>
                  </a:lnTo>
                  <a:lnTo>
                    <a:pt x="41114" y="89895"/>
                  </a:lnTo>
                  <a:lnTo>
                    <a:pt x="53201" y="87109"/>
                  </a:lnTo>
                  <a:lnTo>
                    <a:pt x="63656" y="80141"/>
                  </a:lnTo>
                  <a:lnTo>
                    <a:pt x="71851" y="69441"/>
                  </a:lnTo>
                  <a:lnTo>
                    <a:pt x="77159" y="55460"/>
                  </a:lnTo>
                  <a:lnTo>
                    <a:pt x="78953" y="38648"/>
                  </a:lnTo>
                  <a:lnTo>
                    <a:pt x="75716" y="25802"/>
                  </a:lnTo>
                  <a:lnTo>
                    <a:pt x="69015" y="14861"/>
                  </a:lnTo>
                  <a:lnTo>
                    <a:pt x="58985" y="6479"/>
                  </a:lnTo>
                  <a:lnTo>
                    <a:pt x="45763" y="1308"/>
                  </a:lnTo>
                  <a:lnTo>
                    <a:pt x="29486" y="0"/>
                  </a:lnTo>
                  <a:close/>
                </a:path>
              </a:pathLst>
            </a:custGeom>
            <a:solidFill>
              <a:srgbClr val="000000"/>
            </a:solidFill>
          </p:spPr>
          <p:txBody>
            <a:bodyPr wrap="square" lIns="0" tIns="0" rIns="0" bIns="0" rtlCol="0"/>
            <a:lstStyle/>
            <a:p>
              <a:endParaRPr/>
            </a:p>
          </p:txBody>
        </p:sp>
        <p:sp>
          <p:nvSpPr>
            <p:cNvPr id="19" name="object 13"/>
            <p:cNvSpPr/>
            <p:nvPr/>
          </p:nvSpPr>
          <p:spPr>
            <a:xfrm>
              <a:off x="2951988" y="3531277"/>
              <a:ext cx="79375" cy="91440"/>
            </a:xfrm>
            <a:custGeom>
              <a:avLst/>
              <a:gdLst/>
              <a:ahLst/>
              <a:cxnLst/>
              <a:rect l="l" t="t" r="r" b="b"/>
              <a:pathLst>
                <a:path w="79375" h="91439">
                  <a:moveTo>
                    <a:pt x="29006" y="0"/>
                  </a:moveTo>
                  <a:lnTo>
                    <a:pt x="17425" y="6298"/>
                  </a:lnTo>
                  <a:lnTo>
                    <a:pt x="8237" y="16438"/>
                  </a:lnTo>
                  <a:lnTo>
                    <a:pt x="2182" y="29555"/>
                  </a:lnTo>
                  <a:lnTo>
                    <a:pt x="0" y="44788"/>
                  </a:lnTo>
                  <a:lnTo>
                    <a:pt x="1951" y="59137"/>
                  </a:lnTo>
                  <a:lnTo>
                    <a:pt x="7709" y="72015"/>
                  </a:lnTo>
                  <a:lnTo>
                    <a:pt x="16747" y="82167"/>
                  </a:lnTo>
                  <a:lnTo>
                    <a:pt x="28540" y="88806"/>
                  </a:lnTo>
                  <a:lnTo>
                    <a:pt x="42561" y="91143"/>
                  </a:lnTo>
                  <a:lnTo>
                    <a:pt x="54235" y="87908"/>
                  </a:lnTo>
                  <a:lnTo>
                    <a:pt x="64290" y="80601"/>
                  </a:lnTo>
                  <a:lnTo>
                    <a:pt x="72135" y="69612"/>
                  </a:lnTo>
                  <a:lnTo>
                    <a:pt x="77182" y="55335"/>
                  </a:lnTo>
                  <a:lnTo>
                    <a:pt x="78839" y="38160"/>
                  </a:lnTo>
                  <a:lnTo>
                    <a:pt x="75415" y="25400"/>
                  </a:lnTo>
                  <a:lnTo>
                    <a:pt x="68606" y="14559"/>
                  </a:lnTo>
                  <a:lnTo>
                    <a:pt x="58527" y="6283"/>
                  </a:lnTo>
                  <a:lnTo>
                    <a:pt x="45289" y="1214"/>
                  </a:lnTo>
                  <a:lnTo>
                    <a:pt x="29006" y="0"/>
                  </a:lnTo>
                  <a:close/>
                </a:path>
              </a:pathLst>
            </a:custGeom>
            <a:solidFill>
              <a:srgbClr val="000000"/>
            </a:solidFill>
          </p:spPr>
          <p:txBody>
            <a:bodyPr wrap="square" lIns="0" tIns="0" rIns="0" bIns="0" rtlCol="0"/>
            <a:lstStyle/>
            <a:p>
              <a:endParaRPr/>
            </a:p>
          </p:txBody>
        </p:sp>
        <p:sp>
          <p:nvSpPr>
            <p:cNvPr id="20" name="object 14"/>
            <p:cNvSpPr/>
            <p:nvPr/>
          </p:nvSpPr>
          <p:spPr>
            <a:xfrm>
              <a:off x="3186683" y="3537192"/>
              <a:ext cx="79375" cy="90170"/>
            </a:xfrm>
            <a:custGeom>
              <a:avLst/>
              <a:gdLst/>
              <a:ahLst/>
              <a:cxnLst/>
              <a:rect l="l" t="t" r="r" b="b"/>
              <a:pathLst>
                <a:path w="79375" h="90170">
                  <a:moveTo>
                    <a:pt x="29486" y="0"/>
                  </a:moveTo>
                  <a:lnTo>
                    <a:pt x="17727" y="6103"/>
                  </a:lnTo>
                  <a:lnTo>
                    <a:pt x="8386" y="16084"/>
                  </a:lnTo>
                  <a:lnTo>
                    <a:pt x="2223" y="29074"/>
                  </a:lnTo>
                  <a:lnTo>
                    <a:pt x="0" y="44207"/>
                  </a:lnTo>
                  <a:lnTo>
                    <a:pt x="1552" y="56888"/>
                  </a:lnTo>
                  <a:lnTo>
                    <a:pt x="7052" y="70103"/>
                  </a:lnTo>
                  <a:lnTo>
                    <a:pt x="15909" y="80561"/>
                  </a:lnTo>
                  <a:lnTo>
                    <a:pt x="27478" y="87433"/>
                  </a:lnTo>
                  <a:lnTo>
                    <a:pt x="41114" y="89895"/>
                  </a:lnTo>
                  <a:lnTo>
                    <a:pt x="53201" y="87109"/>
                  </a:lnTo>
                  <a:lnTo>
                    <a:pt x="63656" y="80141"/>
                  </a:lnTo>
                  <a:lnTo>
                    <a:pt x="71851" y="69441"/>
                  </a:lnTo>
                  <a:lnTo>
                    <a:pt x="77159" y="55460"/>
                  </a:lnTo>
                  <a:lnTo>
                    <a:pt x="78953" y="38648"/>
                  </a:lnTo>
                  <a:lnTo>
                    <a:pt x="75716" y="25802"/>
                  </a:lnTo>
                  <a:lnTo>
                    <a:pt x="69015" y="14861"/>
                  </a:lnTo>
                  <a:lnTo>
                    <a:pt x="58985" y="6479"/>
                  </a:lnTo>
                  <a:lnTo>
                    <a:pt x="45763" y="1308"/>
                  </a:lnTo>
                  <a:lnTo>
                    <a:pt x="29486" y="0"/>
                  </a:lnTo>
                  <a:close/>
                </a:path>
              </a:pathLst>
            </a:custGeom>
            <a:solidFill>
              <a:srgbClr val="000000"/>
            </a:solidFill>
          </p:spPr>
          <p:txBody>
            <a:bodyPr wrap="square" lIns="0" tIns="0" rIns="0" bIns="0" rtlCol="0"/>
            <a:lstStyle/>
            <a:p>
              <a:endParaRPr/>
            </a:p>
          </p:txBody>
        </p:sp>
        <p:sp>
          <p:nvSpPr>
            <p:cNvPr id="21" name="object 15"/>
            <p:cNvSpPr/>
            <p:nvPr/>
          </p:nvSpPr>
          <p:spPr>
            <a:xfrm>
              <a:off x="3419855" y="3535983"/>
              <a:ext cx="80645" cy="91440"/>
            </a:xfrm>
            <a:custGeom>
              <a:avLst/>
              <a:gdLst/>
              <a:ahLst/>
              <a:cxnLst/>
              <a:rect l="l" t="t" r="r" b="b"/>
              <a:pathLst>
                <a:path w="80645" h="91439">
                  <a:moveTo>
                    <a:pt x="29121" y="0"/>
                  </a:moveTo>
                  <a:lnTo>
                    <a:pt x="17463" y="6367"/>
                  </a:lnTo>
                  <a:lnTo>
                    <a:pt x="8243" y="16494"/>
                  </a:lnTo>
                  <a:lnTo>
                    <a:pt x="2181" y="29537"/>
                  </a:lnTo>
                  <a:lnTo>
                    <a:pt x="0" y="44654"/>
                  </a:lnTo>
                  <a:lnTo>
                    <a:pt x="17" y="46031"/>
                  </a:lnTo>
                  <a:lnTo>
                    <a:pt x="17836" y="82406"/>
                  </a:lnTo>
                  <a:lnTo>
                    <a:pt x="44678" y="90875"/>
                  </a:lnTo>
                  <a:lnTo>
                    <a:pt x="56227" y="87303"/>
                  </a:lnTo>
                  <a:lnTo>
                    <a:pt x="66115" y="79800"/>
                  </a:lnTo>
                  <a:lnTo>
                    <a:pt x="73782" y="68692"/>
                  </a:lnTo>
                  <a:lnTo>
                    <a:pt x="78667" y="54304"/>
                  </a:lnTo>
                  <a:lnTo>
                    <a:pt x="80210" y="36964"/>
                  </a:lnTo>
                  <a:lnTo>
                    <a:pt x="76533" y="24521"/>
                  </a:lnTo>
                  <a:lnTo>
                    <a:pt x="69501" y="13984"/>
                  </a:lnTo>
                  <a:lnTo>
                    <a:pt x="59198" y="5971"/>
                  </a:lnTo>
                  <a:lnTo>
                    <a:pt x="45709" y="1103"/>
                  </a:lnTo>
                  <a:lnTo>
                    <a:pt x="29121" y="0"/>
                  </a:lnTo>
                  <a:close/>
                </a:path>
              </a:pathLst>
            </a:custGeom>
            <a:solidFill>
              <a:srgbClr val="000000"/>
            </a:solidFill>
          </p:spPr>
          <p:txBody>
            <a:bodyPr wrap="square" lIns="0" tIns="0" rIns="0" bIns="0" rtlCol="0"/>
            <a:lstStyle/>
            <a:p>
              <a:endParaRPr/>
            </a:p>
          </p:txBody>
        </p:sp>
        <p:sp>
          <p:nvSpPr>
            <p:cNvPr id="22" name="object 16"/>
            <p:cNvSpPr/>
            <p:nvPr/>
          </p:nvSpPr>
          <p:spPr>
            <a:xfrm>
              <a:off x="3654552" y="3535983"/>
              <a:ext cx="80645" cy="91440"/>
            </a:xfrm>
            <a:custGeom>
              <a:avLst/>
              <a:gdLst/>
              <a:ahLst/>
              <a:cxnLst/>
              <a:rect l="l" t="t" r="r" b="b"/>
              <a:pathLst>
                <a:path w="80645" h="91439">
                  <a:moveTo>
                    <a:pt x="29121" y="0"/>
                  </a:moveTo>
                  <a:lnTo>
                    <a:pt x="17463" y="6367"/>
                  </a:lnTo>
                  <a:lnTo>
                    <a:pt x="8243" y="16494"/>
                  </a:lnTo>
                  <a:lnTo>
                    <a:pt x="2181" y="29537"/>
                  </a:lnTo>
                  <a:lnTo>
                    <a:pt x="0" y="44654"/>
                  </a:lnTo>
                  <a:lnTo>
                    <a:pt x="17" y="46031"/>
                  </a:lnTo>
                  <a:lnTo>
                    <a:pt x="17836" y="82406"/>
                  </a:lnTo>
                  <a:lnTo>
                    <a:pt x="44678" y="90875"/>
                  </a:lnTo>
                  <a:lnTo>
                    <a:pt x="56227" y="87303"/>
                  </a:lnTo>
                  <a:lnTo>
                    <a:pt x="66115" y="79800"/>
                  </a:lnTo>
                  <a:lnTo>
                    <a:pt x="73782" y="68692"/>
                  </a:lnTo>
                  <a:lnTo>
                    <a:pt x="78667" y="54304"/>
                  </a:lnTo>
                  <a:lnTo>
                    <a:pt x="80210" y="36964"/>
                  </a:lnTo>
                  <a:lnTo>
                    <a:pt x="76533" y="24521"/>
                  </a:lnTo>
                  <a:lnTo>
                    <a:pt x="69501" y="13984"/>
                  </a:lnTo>
                  <a:lnTo>
                    <a:pt x="59198" y="5971"/>
                  </a:lnTo>
                  <a:lnTo>
                    <a:pt x="45709" y="1103"/>
                  </a:lnTo>
                  <a:lnTo>
                    <a:pt x="29121" y="0"/>
                  </a:lnTo>
                  <a:close/>
                </a:path>
              </a:pathLst>
            </a:custGeom>
            <a:solidFill>
              <a:srgbClr val="000000"/>
            </a:solidFill>
          </p:spPr>
          <p:txBody>
            <a:bodyPr wrap="square" lIns="0" tIns="0" rIns="0" bIns="0" rtlCol="0"/>
            <a:lstStyle/>
            <a:p>
              <a:endParaRPr/>
            </a:p>
          </p:txBody>
        </p:sp>
        <p:sp>
          <p:nvSpPr>
            <p:cNvPr id="23" name="object 17"/>
            <p:cNvSpPr/>
            <p:nvPr/>
          </p:nvSpPr>
          <p:spPr>
            <a:xfrm>
              <a:off x="2298954" y="2558033"/>
              <a:ext cx="593725" cy="944244"/>
            </a:xfrm>
            <a:custGeom>
              <a:avLst/>
              <a:gdLst/>
              <a:ahLst/>
              <a:cxnLst/>
              <a:rect l="l" t="t" r="r" b="b"/>
              <a:pathLst>
                <a:path w="593725" h="944245">
                  <a:moveTo>
                    <a:pt x="0" y="944244"/>
                  </a:moveTo>
                  <a:lnTo>
                    <a:pt x="593725" y="0"/>
                  </a:lnTo>
                </a:path>
              </a:pathLst>
            </a:custGeom>
            <a:ln w="19812">
              <a:solidFill>
                <a:srgbClr val="000000"/>
              </a:solidFill>
            </a:ln>
          </p:spPr>
          <p:txBody>
            <a:bodyPr wrap="square" lIns="0" tIns="0" rIns="0" bIns="0" rtlCol="0"/>
            <a:lstStyle/>
            <a:p>
              <a:endParaRPr/>
            </a:p>
          </p:txBody>
        </p:sp>
        <p:sp>
          <p:nvSpPr>
            <p:cNvPr id="24" name="object 18"/>
            <p:cNvSpPr/>
            <p:nvPr/>
          </p:nvSpPr>
          <p:spPr>
            <a:xfrm>
              <a:off x="2298954" y="3661409"/>
              <a:ext cx="739140" cy="1438275"/>
            </a:xfrm>
            <a:custGeom>
              <a:avLst/>
              <a:gdLst/>
              <a:ahLst/>
              <a:cxnLst/>
              <a:rect l="l" t="t" r="r" b="b"/>
              <a:pathLst>
                <a:path w="739139" h="1438275">
                  <a:moveTo>
                    <a:pt x="0" y="0"/>
                  </a:moveTo>
                  <a:lnTo>
                    <a:pt x="738632" y="1438147"/>
                  </a:lnTo>
                </a:path>
              </a:pathLst>
            </a:custGeom>
            <a:ln w="19812">
              <a:solidFill>
                <a:srgbClr val="000000"/>
              </a:solidFill>
            </a:ln>
          </p:spPr>
          <p:txBody>
            <a:bodyPr wrap="square" lIns="0" tIns="0" rIns="0" bIns="0" rtlCol="0"/>
            <a:lstStyle/>
            <a:p>
              <a:endParaRPr/>
            </a:p>
          </p:txBody>
        </p:sp>
        <p:sp>
          <p:nvSpPr>
            <p:cNvPr id="25" name="object 20"/>
            <p:cNvSpPr/>
            <p:nvPr/>
          </p:nvSpPr>
          <p:spPr>
            <a:xfrm>
              <a:off x="148593" y="3761994"/>
              <a:ext cx="4244340" cy="344805"/>
            </a:xfrm>
            <a:custGeom>
              <a:avLst/>
              <a:gdLst/>
              <a:ahLst/>
              <a:cxnLst/>
              <a:rect l="l" t="t" r="r" b="b"/>
              <a:pathLst>
                <a:path w="4244340" h="344804">
                  <a:moveTo>
                    <a:pt x="4244336" y="0"/>
                  </a:moveTo>
                  <a:lnTo>
                    <a:pt x="4239500" y="51180"/>
                  </a:lnTo>
                  <a:lnTo>
                    <a:pt x="4225961" y="96280"/>
                  </a:lnTo>
                  <a:lnTo>
                    <a:pt x="4205175" y="132984"/>
                  </a:lnTo>
                  <a:lnTo>
                    <a:pt x="4168700" y="164859"/>
                  </a:lnTo>
                  <a:lnTo>
                    <a:pt x="2230751" y="172973"/>
                  </a:lnTo>
                  <a:lnTo>
                    <a:pt x="2219708" y="173858"/>
                  </a:lnTo>
                  <a:lnTo>
                    <a:pt x="2179237" y="193655"/>
                  </a:lnTo>
                  <a:lnTo>
                    <a:pt x="2154278" y="223173"/>
                  </a:lnTo>
                  <a:lnTo>
                    <a:pt x="2135557" y="262694"/>
                  </a:lnTo>
                  <a:lnTo>
                    <a:pt x="2124529" y="309902"/>
                  </a:lnTo>
                  <a:lnTo>
                    <a:pt x="2122169" y="344501"/>
                  </a:lnTo>
                  <a:lnTo>
                    <a:pt x="2121607" y="327059"/>
                  </a:lnTo>
                  <a:lnTo>
                    <a:pt x="2113615" y="277962"/>
                  </a:lnTo>
                  <a:lnTo>
                    <a:pt x="2097319" y="235591"/>
                  </a:lnTo>
                  <a:lnTo>
                    <a:pt x="2074199" y="202359"/>
                  </a:lnTo>
                  <a:lnTo>
                    <a:pt x="2035318" y="176441"/>
                  </a:lnTo>
                  <a:lnTo>
                    <a:pt x="108606" y="172973"/>
                  </a:lnTo>
                  <a:lnTo>
                    <a:pt x="97558" y="172089"/>
                  </a:lnTo>
                  <a:lnTo>
                    <a:pt x="57073" y="152295"/>
                  </a:lnTo>
                  <a:lnTo>
                    <a:pt x="32110" y="122780"/>
                  </a:lnTo>
                  <a:lnTo>
                    <a:pt x="13389" y="83264"/>
                  </a:lnTo>
                  <a:lnTo>
                    <a:pt x="2361" y="36061"/>
                  </a:lnTo>
                  <a:lnTo>
                    <a:pt x="645" y="19018"/>
                  </a:lnTo>
                  <a:lnTo>
                    <a:pt x="0" y="1465"/>
                  </a:lnTo>
                </a:path>
              </a:pathLst>
            </a:custGeom>
            <a:ln w="19812">
              <a:solidFill>
                <a:srgbClr val="000000"/>
              </a:solidFill>
            </a:ln>
          </p:spPr>
          <p:txBody>
            <a:bodyPr wrap="square" lIns="0" tIns="0" rIns="0" bIns="0" rtlCol="0"/>
            <a:lstStyle/>
            <a:p>
              <a:endParaRPr/>
            </a:p>
          </p:txBody>
        </p:sp>
        <p:sp>
          <p:nvSpPr>
            <p:cNvPr id="26" name="object 21"/>
            <p:cNvSpPr/>
            <p:nvPr/>
          </p:nvSpPr>
          <p:spPr>
            <a:xfrm>
              <a:off x="2843783" y="2461002"/>
              <a:ext cx="163830" cy="156845"/>
            </a:xfrm>
            <a:custGeom>
              <a:avLst/>
              <a:gdLst/>
              <a:ahLst/>
              <a:cxnLst/>
              <a:rect l="l" t="t" r="r" b="b"/>
              <a:pathLst>
                <a:path w="163830" h="156844">
                  <a:moveTo>
                    <a:pt x="67550" y="0"/>
                  </a:moveTo>
                  <a:lnTo>
                    <a:pt x="29291" y="17336"/>
                  </a:lnTo>
                  <a:lnTo>
                    <a:pt x="5151" y="50298"/>
                  </a:lnTo>
                  <a:lnTo>
                    <a:pt x="0" y="77981"/>
                  </a:lnTo>
                  <a:lnTo>
                    <a:pt x="444" y="86251"/>
                  </a:lnTo>
                  <a:lnTo>
                    <a:pt x="14643" y="122363"/>
                  </a:lnTo>
                  <a:lnTo>
                    <a:pt x="46383" y="147506"/>
                  </a:lnTo>
                  <a:lnTo>
                    <a:pt x="92357" y="156639"/>
                  </a:lnTo>
                  <a:lnTo>
                    <a:pt x="105553" y="153956"/>
                  </a:lnTo>
                  <a:lnTo>
                    <a:pt x="139126" y="133837"/>
                  </a:lnTo>
                  <a:lnTo>
                    <a:pt x="159688" y="97663"/>
                  </a:lnTo>
                  <a:lnTo>
                    <a:pt x="163636" y="65930"/>
                  </a:lnTo>
                  <a:lnTo>
                    <a:pt x="160521" y="53604"/>
                  </a:lnTo>
                  <a:lnTo>
                    <a:pt x="128059" y="14487"/>
                  </a:lnTo>
                  <a:lnTo>
                    <a:pt x="85018" y="705"/>
                  </a:lnTo>
                  <a:lnTo>
                    <a:pt x="67550" y="0"/>
                  </a:lnTo>
                  <a:close/>
                </a:path>
              </a:pathLst>
            </a:custGeom>
            <a:solidFill>
              <a:srgbClr val="000000"/>
            </a:solidFill>
          </p:spPr>
          <p:txBody>
            <a:bodyPr wrap="square" lIns="0" tIns="0" rIns="0" bIns="0" rtlCol="0"/>
            <a:lstStyle/>
            <a:p>
              <a:endParaRPr/>
            </a:p>
          </p:txBody>
        </p:sp>
        <p:sp>
          <p:nvSpPr>
            <p:cNvPr id="27" name="object 22"/>
            <p:cNvSpPr/>
            <p:nvPr/>
          </p:nvSpPr>
          <p:spPr>
            <a:xfrm>
              <a:off x="2988564" y="5018274"/>
              <a:ext cx="163830" cy="156845"/>
            </a:xfrm>
            <a:custGeom>
              <a:avLst/>
              <a:gdLst/>
              <a:ahLst/>
              <a:cxnLst/>
              <a:rect l="l" t="t" r="r" b="b"/>
              <a:pathLst>
                <a:path w="163830" h="156845">
                  <a:moveTo>
                    <a:pt x="67550" y="0"/>
                  </a:moveTo>
                  <a:lnTo>
                    <a:pt x="29291" y="17336"/>
                  </a:lnTo>
                  <a:lnTo>
                    <a:pt x="5151" y="50298"/>
                  </a:lnTo>
                  <a:lnTo>
                    <a:pt x="0" y="77981"/>
                  </a:lnTo>
                  <a:lnTo>
                    <a:pt x="444" y="86251"/>
                  </a:lnTo>
                  <a:lnTo>
                    <a:pt x="14643" y="122363"/>
                  </a:lnTo>
                  <a:lnTo>
                    <a:pt x="46383" y="147506"/>
                  </a:lnTo>
                  <a:lnTo>
                    <a:pt x="92357" y="156639"/>
                  </a:lnTo>
                  <a:lnTo>
                    <a:pt x="105553" y="153956"/>
                  </a:lnTo>
                  <a:lnTo>
                    <a:pt x="139126" y="133837"/>
                  </a:lnTo>
                  <a:lnTo>
                    <a:pt x="159688" y="97663"/>
                  </a:lnTo>
                  <a:lnTo>
                    <a:pt x="163636" y="65930"/>
                  </a:lnTo>
                  <a:lnTo>
                    <a:pt x="160521" y="53604"/>
                  </a:lnTo>
                  <a:lnTo>
                    <a:pt x="128059" y="14487"/>
                  </a:lnTo>
                  <a:lnTo>
                    <a:pt x="85018" y="705"/>
                  </a:lnTo>
                  <a:lnTo>
                    <a:pt x="67550" y="0"/>
                  </a:lnTo>
                  <a:close/>
                </a:path>
              </a:pathLst>
            </a:custGeom>
            <a:solidFill>
              <a:srgbClr val="000000"/>
            </a:solidFill>
          </p:spPr>
          <p:txBody>
            <a:bodyPr wrap="square" lIns="0" tIns="0" rIns="0" bIns="0" rtlCol="0"/>
            <a:lstStyle/>
            <a:p>
              <a:endParaRPr/>
            </a:p>
          </p:txBody>
        </p:sp>
        <p:sp>
          <p:nvSpPr>
            <p:cNvPr id="28" name="object 23"/>
            <p:cNvSpPr/>
            <p:nvPr/>
          </p:nvSpPr>
          <p:spPr>
            <a:xfrm>
              <a:off x="598931" y="3535983"/>
              <a:ext cx="80645" cy="91440"/>
            </a:xfrm>
            <a:custGeom>
              <a:avLst/>
              <a:gdLst/>
              <a:ahLst/>
              <a:cxnLst/>
              <a:rect l="l" t="t" r="r" b="b"/>
              <a:pathLst>
                <a:path w="80645" h="91439">
                  <a:moveTo>
                    <a:pt x="29139" y="0"/>
                  </a:moveTo>
                  <a:lnTo>
                    <a:pt x="17485" y="6367"/>
                  </a:lnTo>
                  <a:lnTo>
                    <a:pt x="8258" y="16494"/>
                  </a:lnTo>
                  <a:lnTo>
                    <a:pt x="2186" y="29537"/>
                  </a:lnTo>
                  <a:lnTo>
                    <a:pt x="0" y="44654"/>
                  </a:lnTo>
                  <a:lnTo>
                    <a:pt x="17" y="46016"/>
                  </a:lnTo>
                  <a:lnTo>
                    <a:pt x="17850" y="82403"/>
                  </a:lnTo>
                  <a:lnTo>
                    <a:pt x="44660" y="90876"/>
                  </a:lnTo>
                  <a:lnTo>
                    <a:pt x="56199" y="87307"/>
                  </a:lnTo>
                  <a:lnTo>
                    <a:pt x="66090" y="79806"/>
                  </a:lnTo>
                  <a:lnTo>
                    <a:pt x="73767" y="68699"/>
                  </a:lnTo>
                  <a:lnTo>
                    <a:pt x="78663" y="54313"/>
                  </a:lnTo>
                  <a:lnTo>
                    <a:pt x="80210" y="36976"/>
                  </a:lnTo>
                  <a:lnTo>
                    <a:pt x="76529" y="24530"/>
                  </a:lnTo>
                  <a:lnTo>
                    <a:pt x="69490" y="13989"/>
                  </a:lnTo>
                  <a:lnTo>
                    <a:pt x="59184" y="5974"/>
                  </a:lnTo>
                  <a:lnTo>
                    <a:pt x="45704" y="1104"/>
                  </a:lnTo>
                  <a:lnTo>
                    <a:pt x="29139" y="0"/>
                  </a:lnTo>
                  <a:close/>
                </a:path>
              </a:pathLst>
            </a:custGeom>
            <a:solidFill>
              <a:srgbClr val="000000"/>
            </a:solidFill>
          </p:spPr>
          <p:txBody>
            <a:bodyPr wrap="square" lIns="0" tIns="0" rIns="0" bIns="0" rtlCol="0"/>
            <a:lstStyle/>
            <a:p>
              <a:endParaRPr/>
            </a:p>
          </p:txBody>
        </p:sp>
        <p:sp>
          <p:nvSpPr>
            <p:cNvPr id="29" name="object 24"/>
            <p:cNvSpPr/>
            <p:nvPr/>
          </p:nvSpPr>
          <p:spPr>
            <a:xfrm>
              <a:off x="367284" y="3535983"/>
              <a:ext cx="80645" cy="91440"/>
            </a:xfrm>
            <a:custGeom>
              <a:avLst/>
              <a:gdLst/>
              <a:ahLst/>
              <a:cxnLst/>
              <a:rect l="l" t="t" r="r" b="b"/>
              <a:pathLst>
                <a:path w="80645" h="91439">
                  <a:moveTo>
                    <a:pt x="29139" y="0"/>
                  </a:moveTo>
                  <a:lnTo>
                    <a:pt x="17485" y="6367"/>
                  </a:lnTo>
                  <a:lnTo>
                    <a:pt x="8258" y="16494"/>
                  </a:lnTo>
                  <a:lnTo>
                    <a:pt x="2186" y="29537"/>
                  </a:lnTo>
                  <a:lnTo>
                    <a:pt x="0" y="44654"/>
                  </a:lnTo>
                  <a:lnTo>
                    <a:pt x="17" y="46016"/>
                  </a:lnTo>
                  <a:lnTo>
                    <a:pt x="17850" y="82403"/>
                  </a:lnTo>
                  <a:lnTo>
                    <a:pt x="44660" y="90876"/>
                  </a:lnTo>
                  <a:lnTo>
                    <a:pt x="56199" y="87307"/>
                  </a:lnTo>
                  <a:lnTo>
                    <a:pt x="66090" y="79806"/>
                  </a:lnTo>
                  <a:lnTo>
                    <a:pt x="73767" y="68699"/>
                  </a:lnTo>
                  <a:lnTo>
                    <a:pt x="78663" y="54313"/>
                  </a:lnTo>
                  <a:lnTo>
                    <a:pt x="80210" y="36976"/>
                  </a:lnTo>
                  <a:lnTo>
                    <a:pt x="76529" y="24530"/>
                  </a:lnTo>
                  <a:lnTo>
                    <a:pt x="69490" y="13989"/>
                  </a:lnTo>
                  <a:lnTo>
                    <a:pt x="59184" y="5974"/>
                  </a:lnTo>
                  <a:lnTo>
                    <a:pt x="45704" y="1104"/>
                  </a:lnTo>
                  <a:lnTo>
                    <a:pt x="29139" y="0"/>
                  </a:lnTo>
                  <a:close/>
                </a:path>
              </a:pathLst>
            </a:custGeom>
            <a:solidFill>
              <a:srgbClr val="000000"/>
            </a:solidFill>
          </p:spPr>
          <p:txBody>
            <a:bodyPr wrap="square" lIns="0" tIns="0" rIns="0" bIns="0" rtlCol="0"/>
            <a:lstStyle/>
            <a:p>
              <a:endParaRPr/>
            </a:p>
          </p:txBody>
        </p:sp>
        <p:sp>
          <p:nvSpPr>
            <p:cNvPr id="30" name="object 25"/>
            <p:cNvSpPr/>
            <p:nvPr/>
          </p:nvSpPr>
          <p:spPr>
            <a:xfrm>
              <a:off x="134112" y="3528178"/>
              <a:ext cx="80645" cy="90170"/>
            </a:xfrm>
            <a:custGeom>
              <a:avLst/>
              <a:gdLst/>
              <a:ahLst/>
              <a:cxnLst/>
              <a:rect l="l" t="t" r="r" b="b"/>
              <a:pathLst>
                <a:path w="80645" h="90170">
                  <a:moveTo>
                    <a:pt x="29614" y="0"/>
                  </a:moveTo>
                  <a:lnTo>
                    <a:pt x="17784" y="6176"/>
                  </a:lnTo>
                  <a:lnTo>
                    <a:pt x="8404" y="16145"/>
                  </a:lnTo>
                  <a:lnTo>
                    <a:pt x="2226" y="29061"/>
                  </a:lnTo>
                  <a:lnTo>
                    <a:pt x="0" y="44077"/>
                  </a:lnTo>
                  <a:lnTo>
                    <a:pt x="1962" y="58128"/>
                  </a:lnTo>
                  <a:lnTo>
                    <a:pt x="7807" y="70827"/>
                  </a:lnTo>
                  <a:lnTo>
                    <a:pt x="16999" y="80833"/>
                  </a:lnTo>
                  <a:lnTo>
                    <a:pt x="28999" y="87376"/>
                  </a:lnTo>
                  <a:lnTo>
                    <a:pt x="43266" y="89682"/>
                  </a:lnTo>
                  <a:lnTo>
                    <a:pt x="55209" y="86533"/>
                  </a:lnTo>
                  <a:lnTo>
                    <a:pt x="65488" y="79357"/>
                  </a:lnTo>
                  <a:lnTo>
                    <a:pt x="73504" y="68532"/>
                  </a:lnTo>
                  <a:lnTo>
                    <a:pt x="78656" y="54435"/>
                  </a:lnTo>
                  <a:lnTo>
                    <a:pt x="80342" y="37444"/>
                  </a:lnTo>
                  <a:lnTo>
                    <a:pt x="76839" y="24916"/>
                  </a:lnTo>
                  <a:lnTo>
                    <a:pt x="69903" y="14281"/>
                  </a:lnTo>
                  <a:lnTo>
                    <a:pt x="59645" y="6166"/>
                  </a:lnTo>
                  <a:lnTo>
                    <a:pt x="46178" y="1196"/>
                  </a:lnTo>
                  <a:lnTo>
                    <a:pt x="29614" y="0"/>
                  </a:lnTo>
                  <a:close/>
                </a:path>
              </a:pathLst>
            </a:custGeom>
            <a:solidFill>
              <a:srgbClr val="000000"/>
            </a:solidFill>
          </p:spPr>
          <p:txBody>
            <a:bodyPr wrap="square" lIns="0" tIns="0" rIns="0" bIns="0" rtlCol="0"/>
            <a:lstStyle/>
            <a:p>
              <a:endParaRPr/>
            </a:p>
          </p:txBody>
        </p:sp>
        <p:sp>
          <p:nvSpPr>
            <p:cNvPr id="31" name="object 26"/>
            <p:cNvSpPr/>
            <p:nvPr/>
          </p:nvSpPr>
          <p:spPr>
            <a:xfrm>
              <a:off x="3887723" y="3535849"/>
              <a:ext cx="79375" cy="91440"/>
            </a:xfrm>
            <a:custGeom>
              <a:avLst/>
              <a:gdLst/>
              <a:ahLst/>
              <a:cxnLst/>
              <a:rect l="l" t="t" r="r" b="b"/>
              <a:pathLst>
                <a:path w="79375" h="91439">
                  <a:moveTo>
                    <a:pt x="29006" y="0"/>
                  </a:moveTo>
                  <a:lnTo>
                    <a:pt x="17425" y="6298"/>
                  </a:lnTo>
                  <a:lnTo>
                    <a:pt x="8237" y="16438"/>
                  </a:lnTo>
                  <a:lnTo>
                    <a:pt x="2182" y="29555"/>
                  </a:lnTo>
                  <a:lnTo>
                    <a:pt x="0" y="44788"/>
                  </a:lnTo>
                  <a:lnTo>
                    <a:pt x="1951" y="59137"/>
                  </a:lnTo>
                  <a:lnTo>
                    <a:pt x="7709" y="72015"/>
                  </a:lnTo>
                  <a:lnTo>
                    <a:pt x="16747" y="82167"/>
                  </a:lnTo>
                  <a:lnTo>
                    <a:pt x="28540" y="88806"/>
                  </a:lnTo>
                  <a:lnTo>
                    <a:pt x="42561" y="91143"/>
                  </a:lnTo>
                  <a:lnTo>
                    <a:pt x="54235" y="87908"/>
                  </a:lnTo>
                  <a:lnTo>
                    <a:pt x="64290" y="80601"/>
                  </a:lnTo>
                  <a:lnTo>
                    <a:pt x="72135" y="69612"/>
                  </a:lnTo>
                  <a:lnTo>
                    <a:pt x="77182" y="55335"/>
                  </a:lnTo>
                  <a:lnTo>
                    <a:pt x="78839" y="38160"/>
                  </a:lnTo>
                  <a:lnTo>
                    <a:pt x="75415" y="25400"/>
                  </a:lnTo>
                  <a:lnTo>
                    <a:pt x="68606" y="14559"/>
                  </a:lnTo>
                  <a:lnTo>
                    <a:pt x="58527" y="6283"/>
                  </a:lnTo>
                  <a:lnTo>
                    <a:pt x="45289" y="1214"/>
                  </a:lnTo>
                  <a:lnTo>
                    <a:pt x="29006" y="0"/>
                  </a:lnTo>
                  <a:close/>
                </a:path>
              </a:pathLst>
            </a:custGeom>
            <a:solidFill>
              <a:srgbClr val="000000"/>
            </a:solidFill>
          </p:spPr>
          <p:txBody>
            <a:bodyPr wrap="square" lIns="0" tIns="0" rIns="0" bIns="0" rtlCol="0"/>
            <a:lstStyle/>
            <a:p>
              <a:endParaRPr/>
            </a:p>
          </p:txBody>
        </p:sp>
        <p:sp>
          <p:nvSpPr>
            <p:cNvPr id="32" name="object 27"/>
            <p:cNvSpPr/>
            <p:nvPr/>
          </p:nvSpPr>
          <p:spPr>
            <a:xfrm>
              <a:off x="4128515" y="3537192"/>
              <a:ext cx="79375" cy="90170"/>
            </a:xfrm>
            <a:custGeom>
              <a:avLst/>
              <a:gdLst/>
              <a:ahLst/>
              <a:cxnLst/>
              <a:rect l="l" t="t" r="r" b="b"/>
              <a:pathLst>
                <a:path w="79375" h="90170">
                  <a:moveTo>
                    <a:pt x="29486" y="0"/>
                  </a:moveTo>
                  <a:lnTo>
                    <a:pt x="17727" y="6103"/>
                  </a:lnTo>
                  <a:lnTo>
                    <a:pt x="8386" y="16084"/>
                  </a:lnTo>
                  <a:lnTo>
                    <a:pt x="2223" y="29074"/>
                  </a:lnTo>
                  <a:lnTo>
                    <a:pt x="0" y="44207"/>
                  </a:lnTo>
                  <a:lnTo>
                    <a:pt x="1552" y="56888"/>
                  </a:lnTo>
                  <a:lnTo>
                    <a:pt x="7052" y="70103"/>
                  </a:lnTo>
                  <a:lnTo>
                    <a:pt x="15909" y="80561"/>
                  </a:lnTo>
                  <a:lnTo>
                    <a:pt x="27478" y="87433"/>
                  </a:lnTo>
                  <a:lnTo>
                    <a:pt x="41114" y="89895"/>
                  </a:lnTo>
                  <a:lnTo>
                    <a:pt x="53201" y="87109"/>
                  </a:lnTo>
                  <a:lnTo>
                    <a:pt x="63656" y="80141"/>
                  </a:lnTo>
                  <a:lnTo>
                    <a:pt x="71851" y="69441"/>
                  </a:lnTo>
                  <a:lnTo>
                    <a:pt x="77159" y="55460"/>
                  </a:lnTo>
                  <a:lnTo>
                    <a:pt x="78953" y="38648"/>
                  </a:lnTo>
                  <a:lnTo>
                    <a:pt x="75716" y="25802"/>
                  </a:lnTo>
                  <a:lnTo>
                    <a:pt x="69015" y="14861"/>
                  </a:lnTo>
                  <a:lnTo>
                    <a:pt x="58985" y="6479"/>
                  </a:lnTo>
                  <a:lnTo>
                    <a:pt x="45763" y="1308"/>
                  </a:lnTo>
                  <a:lnTo>
                    <a:pt x="29486" y="0"/>
                  </a:lnTo>
                  <a:close/>
                </a:path>
              </a:pathLst>
            </a:custGeom>
            <a:solidFill>
              <a:srgbClr val="000000"/>
            </a:solidFill>
          </p:spPr>
          <p:txBody>
            <a:bodyPr wrap="square" lIns="0" tIns="0" rIns="0" bIns="0" rtlCol="0"/>
            <a:lstStyle/>
            <a:p>
              <a:endParaRPr/>
            </a:p>
          </p:txBody>
        </p:sp>
        <p:sp>
          <p:nvSpPr>
            <p:cNvPr id="33" name="object 28"/>
            <p:cNvSpPr/>
            <p:nvPr/>
          </p:nvSpPr>
          <p:spPr>
            <a:xfrm>
              <a:off x="4355591" y="3537322"/>
              <a:ext cx="80645" cy="90170"/>
            </a:xfrm>
            <a:custGeom>
              <a:avLst/>
              <a:gdLst/>
              <a:ahLst/>
              <a:cxnLst/>
              <a:rect l="l" t="t" r="r" b="b"/>
              <a:pathLst>
                <a:path w="80645" h="90170">
                  <a:moveTo>
                    <a:pt x="29597" y="0"/>
                  </a:moveTo>
                  <a:lnTo>
                    <a:pt x="17762" y="6176"/>
                  </a:lnTo>
                  <a:lnTo>
                    <a:pt x="8389" y="16145"/>
                  </a:lnTo>
                  <a:lnTo>
                    <a:pt x="2221" y="29061"/>
                  </a:lnTo>
                  <a:lnTo>
                    <a:pt x="0" y="44077"/>
                  </a:lnTo>
                  <a:lnTo>
                    <a:pt x="1960" y="58138"/>
                  </a:lnTo>
                  <a:lnTo>
                    <a:pt x="7798" y="70833"/>
                  </a:lnTo>
                  <a:lnTo>
                    <a:pt x="16984" y="80836"/>
                  </a:lnTo>
                  <a:lnTo>
                    <a:pt x="28989" y="87376"/>
                  </a:lnTo>
                  <a:lnTo>
                    <a:pt x="43281" y="89681"/>
                  </a:lnTo>
                  <a:lnTo>
                    <a:pt x="55236" y="86530"/>
                  </a:lnTo>
                  <a:lnTo>
                    <a:pt x="65514" y="79352"/>
                  </a:lnTo>
                  <a:lnTo>
                    <a:pt x="73520" y="68525"/>
                  </a:lnTo>
                  <a:lnTo>
                    <a:pt x="78661" y="54426"/>
                  </a:lnTo>
                  <a:lnTo>
                    <a:pt x="80342" y="37432"/>
                  </a:lnTo>
                  <a:lnTo>
                    <a:pt x="76843" y="24907"/>
                  </a:lnTo>
                  <a:lnTo>
                    <a:pt x="69913" y="14275"/>
                  </a:lnTo>
                  <a:lnTo>
                    <a:pt x="59658" y="6163"/>
                  </a:lnTo>
                  <a:lnTo>
                    <a:pt x="46184" y="1196"/>
                  </a:lnTo>
                  <a:lnTo>
                    <a:pt x="29597" y="0"/>
                  </a:lnTo>
                  <a:close/>
                </a:path>
              </a:pathLst>
            </a:custGeom>
            <a:solidFill>
              <a:srgbClr val="000000"/>
            </a:solidFill>
          </p:spPr>
          <p:txBody>
            <a:bodyPr wrap="square" lIns="0" tIns="0" rIns="0" bIns="0" rtlCol="0"/>
            <a:lstStyle/>
            <a:p>
              <a:endParaRPr/>
            </a:p>
          </p:txBody>
        </p:sp>
        <p:sp>
          <p:nvSpPr>
            <p:cNvPr id="34" name="object 34"/>
            <p:cNvSpPr txBox="1"/>
            <p:nvPr/>
          </p:nvSpPr>
          <p:spPr>
            <a:xfrm>
              <a:off x="1486280" y="3140106"/>
              <a:ext cx="840740" cy="330200"/>
            </a:xfrm>
            <a:prstGeom prst="rect">
              <a:avLst/>
            </a:prstGeom>
          </p:spPr>
          <p:txBody>
            <a:bodyPr vert="horz" wrap="square" lIns="0" tIns="0" rIns="0" bIns="0" rtlCol="0">
              <a:spAutoFit/>
            </a:bodyPr>
            <a:lstStyle/>
            <a:p>
              <a:pPr marL="12700">
                <a:lnSpc>
                  <a:spcPct val="100000"/>
                </a:lnSpc>
              </a:pPr>
              <a:r>
                <a:rPr sz="2400" dirty="0">
                  <a:latin typeface="Arial"/>
                  <a:cs typeface="Arial"/>
                </a:rPr>
                <a:t>po</a:t>
              </a:r>
              <a:r>
                <a:rPr sz="2400" spc="-10" dirty="0">
                  <a:latin typeface="Arial"/>
                  <a:cs typeface="Arial"/>
                </a:rPr>
                <a:t>i</a:t>
              </a:r>
              <a:r>
                <a:rPr sz="2400" dirty="0">
                  <a:latin typeface="Arial"/>
                  <a:cs typeface="Arial"/>
                </a:rPr>
                <a:t>nt</a:t>
              </a:r>
              <a:r>
                <a:rPr sz="2400" spc="20" dirty="0">
                  <a:latin typeface="Arial"/>
                  <a:cs typeface="Arial"/>
                </a:rPr>
                <a:t> </a:t>
              </a:r>
              <a:r>
                <a:rPr sz="2400" i="1" dirty="0">
                  <a:latin typeface="Arial"/>
                  <a:cs typeface="Arial"/>
                </a:rPr>
                <a:t>i</a:t>
              </a:r>
              <a:endParaRPr sz="2400">
                <a:latin typeface="Arial"/>
                <a:cs typeface="Arial"/>
              </a:endParaRPr>
            </a:p>
          </p:txBody>
        </p:sp>
        <p:sp>
          <p:nvSpPr>
            <p:cNvPr id="35" name="object 35"/>
            <p:cNvSpPr txBox="1"/>
            <p:nvPr/>
          </p:nvSpPr>
          <p:spPr>
            <a:xfrm>
              <a:off x="1752092" y="4141882"/>
              <a:ext cx="2653030" cy="1188720"/>
            </a:xfrm>
            <a:prstGeom prst="rect">
              <a:avLst/>
            </a:prstGeom>
          </p:spPr>
          <p:txBody>
            <a:bodyPr vert="horz" wrap="square" lIns="0" tIns="0" rIns="0" bIns="0" rtlCol="0">
              <a:spAutoFit/>
            </a:bodyPr>
            <a:lstStyle/>
            <a:p>
              <a:pPr marL="12700">
                <a:lnSpc>
                  <a:spcPts val="2735"/>
                </a:lnSpc>
              </a:pPr>
              <a:r>
                <a:rPr sz="2400" spc="-5" dirty="0">
                  <a:latin typeface="Arial"/>
                  <a:cs typeface="Arial"/>
                </a:rPr>
                <a:t>2</a:t>
              </a:r>
              <a:r>
                <a:rPr sz="2400" i="1" spc="-20" dirty="0">
                  <a:latin typeface="Arial"/>
                  <a:cs typeface="Arial"/>
                </a:rPr>
                <a:t>m</a:t>
              </a:r>
              <a:r>
                <a:rPr sz="2400" dirty="0">
                  <a:latin typeface="Arial"/>
                  <a:cs typeface="Arial"/>
                </a:rPr>
                <a:t>+1</a:t>
              </a:r>
              <a:endParaRPr sz="2400">
                <a:latin typeface="Arial"/>
                <a:cs typeface="Arial"/>
              </a:endParaRPr>
            </a:p>
            <a:p>
              <a:pPr marL="12700">
                <a:lnSpc>
                  <a:spcPts val="2735"/>
                </a:lnSpc>
              </a:pPr>
              <a:r>
                <a:rPr sz="2400" dirty="0">
                  <a:latin typeface="Arial"/>
                  <a:cs typeface="Arial"/>
                </a:rPr>
                <a:t>p</a:t>
              </a:r>
              <a:r>
                <a:rPr sz="2400" spc="-10" dirty="0">
                  <a:latin typeface="Arial"/>
                  <a:cs typeface="Arial"/>
                </a:rPr>
                <a:t>i</a:t>
              </a:r>
              <a:r>
                <a:rPr sz="2400" spc="-15" dirty="0">
                  <a:latin typeface="Arial"/>
                  <a:cs typeface="Arial"/>
                </a:rPr>
                <a:t>x</a:t>
              </a:r>
              <a:r>
                <a:rPr sz="2400" dirty="0">
                  <a:latin typeface="Arial"/>
                  <a:cs typeface="Arial"/>
                </a:rPr>
                <a:t>e</a:t>
              </a:r>
              <a:r>
                <a:rPr sz="2400" spc="-10" dirty="0">
                  <a:latin typeface="Arial"/>
                  <a:cs typeface="Arial"/>
                </a:rPr>
                <a:t>l</a:t>
              </a:r>
              <a:r>
                <a:rPr sz="2400" dirty="0">
                  <a:latin typeface="Arial"/>
                  <a:cs typeface="Arial"/>
                </a:rPr>
                <a:t>s</a:t>
              </a:r>
              <a:endParaRPr sz="2400">
                <a:latin typeface="Arial"/>
                <a:cs typeface="Arial"/>
              </a:endParaRPr>
            </a:p>
            <a:p>
              <a:pPr marL="1477645">
                <a:lnSpc>
                  <a:spcPct val="100000"/>
                </a:lnSpc>
                <a:spcBef>
                  <a:spcPts val="1285"/>
                </a:spcBef>
              </a:pPr>
              <a:r>
                <a:rPr sz="2400" dirty="0">
                  <a:latin typeface="Arial"/>
                  <a:cs typeface="Arial"/>
                </a:rPr>
                <a:t>po</a:t>
              </a:r>
              <a:r>
                <a:rPr sz="2400" spc="-10" dirty="0">
                  <a:latin typeface="Arial"/>
                  <a:cs typeface="Arial"/>
                </a:rPr>
                <a:t>i</a:t>
              </a:r>
              <a:r>
                <a:rPr sz="2400" dirty="0">
                  <a:latin typeface="Arial"/>
                  <a:cs typeface="Arial"/>
                </a:rPr>
                <a:t>nt</a:t>
              </a:r>
              <a:r>
                <a:rPr sz="2400" spc="15" dirty="0">
                  <a:latin typeface="Arial"/>
                  <a:cs typeface="Arial"/>
                </a:rPr>
                <a:t> </a:t>
              </a:r>
              <a:r>
                <a:rPr sz="2400" i="1" spc="-5" dirty="0">
                  <a:latin typeface="Arial"/>
                  <a:cs typeface="Arial"/>
                </a:rPr>
                <a:t>i</a:t>
              </a:r>
              <a:r>
                <a:rPr sz="2400" dirty="0">
                  <a:latin typeface="Arial"/>
                  <a:cs typeface="Arial"/>
                </a:rPr>
                <a:t>+1</a:t>
              </a:r>
              <a:endParaRPr sz="2400">
                <a:latin typeface="Arial"/>
                <a:cs typeface="Arial"/>
              </a:endParaRPr>
            </a:p>
          </p:txBody>
        </p:sp>
        <p:sp>
          <p:nvSpPr>
            <p:cNvPr id="36" name="object 40"/>
            <p:cNvSpPr/>
            <p:nvPr/>
          </p:nvSpPr>
          <p:spPr>
            <a:xfrm>
              <a:off x="2695955" y="3465265"/>
              <a:ext cx="161290" cy="193675"/>
            </a:xfrm>
            <a:custGeom>
              <a:avLst/>
              <a:gdLst/>
              <a:ahLst/>
              <a:cxnLst/>
              <a:rect l="l" t="t" r="r" b="b"/>
              <a:pathLst>
                <a:path w="161289" h="193675">
                  <a:moveTo>
                    <a:pt x="68006" y="0"/>
                  </a:moveTo>
                  <a:lnTo>
                    <a:pt x="33254" y="17459"/>
                  </a:lnTo>
                  <a:lnTo>
                    <a:pt x="9071" y="51393"/>
                  </a:lnTo>
                  <a:lnTo>
                    <a:pt x="0" y="96322"/>
                  </a:lnTo>
                  <a:lnTo>
                    <a:pt x="170" y="102703"/>
                  </a:lnTo>
                  <a:lnTo>
                    <a:pt x="10975" y="144812"/>
                  </a:lnTo>
                  <a:lnTo>
                    <a:pt x="36572" y="176312"/>
                  </a:lnTo>
                  <a:lnTo>
                    <a:pt x="74125" y="192325"/>
                  </a:lnTo>
                  <a:lnTo>
                    <a:pt x="88809" y="193378"/>
                  </a:lnTo>
                  <a:lnTo>
                    <a:pt x="100761" y="190804"/>
                  </a:lnTo>
                  <a:lnTo>
                    <a:pt x="140409" y="160410"/>
                  </a:lnTo>
                  <a:lnTo>
                    <a:pt x="157644" y="119708"/>
                  </a:lnTo>
                  <a:lnTo>
                    <a:pt x="161071" y="85757"/>
                  </a:lnTo>
                  <a:lnTo>
                    <a:pt x="158837" y="71448"/>
                  </a:lnTo>
                  <a:lnTo>
                    <a:pt x="141823" y="34129"/>
                  </a:lnTo>
                  <a:lnTo>
                    <a:pt x="110884" y="8786"/>
                  </a:lnTo>
                  <a:lnTo>
                    <a:pt x="68006" y="0"/>
                  </a:lnTo>
                  <a:close/>
                </a:path>
              </a:pathLst>
            </a:custGeom>
            <a:solidFill>
              <a:srgbClr val="FF0000"/>
            </a:solidFill>
          </p:spPr>
          <p:txBody>
            <a:bodyPr wrap="square" lIns="0" tIns="0" rIns="0" bIns="0" rtlCol="0"/>
            <a:lstStyle/>
            <a:p>
              <a:endParaRPr/>
            </a:p>
          </p:txBody>
        </p:sp>
        <p:sp>
          <p:nvSpPr>
            <p:cNvPr id="37" name="object 41"/>
            <p:cNvSpPr/>
            <p:nvPr/>
          </p:nvSpPr>
          <p:spPr>
            <a:xfrm>
              <a:off x="2291482" y="3278610"/>
              <a:ext cx="535305" cy="217170"/>
            </a:xfrm>
            <a:custGeom>
              <a:avLst/>
              <a:gdLst/>
              <a:ahLst/>
              <a:cxnLst/>
              <a:rect l="l" t="t" r="r" b="b"/>
              <a:pathLst>
                <a:path w="535305" h="217170">
                  <a:moveTo>
                    <a:pt x="534775" y="216683"/>
                  </a:moveTo>
                  <a:lnTo>
                    <a:pt x="527512" y="167067"/>
                  </a:lnTo>
                  <a:lnTo>
                    <a:pt x="508032" y="128784"/>
                  </a:lnTo>
                  <a:lnTo>
                    <a:pt x="469032" y="104906"/>
                  </a:lnTo>
                  <a:lnTo>
                    <a:pt x="337671" y="104669"/>
                  </a:lnTo>
                  <a:lnTo>
                    <a:pt x="326702" y="103315"/>
                  </a:lnTo>
                  <a:lnTo>
                    <a:pt x="289465" y="74244"/>
                  </a:lnTo>
                  <a:lnTo>
                    <a:pt x="272094" y="33321"/>
                  </a:lnTo>
                  <a:lnTo>
                    <a:pt x="267462" y="0"/>
                  </a:lnTo>
                  <a:lnTo>
                    <a:pt x="266489" y="16276"/>
                  </a:lnTo>
                  <a:lnTo>
                    <a:pt x="253608" y="60720"/>
                  </a:lnTo>
                  <a:lnTo>
                    <a:pt x="228864" y="92704"/>
                  </a:lnTo>
                  <a:lnTo>
                    <a:pt x="70209" y="104669"/>
                  </a:lnTo>
                  <a:lnTo>
                    <a:pt x="59240" y="106022"/>
                  </a:lnTo>
                  <a:lnTo>
                    <a:pt x="22003" y="135093"/>
                  </a:lnTo>
                  <a:lnTo>
                    <a:pt x="4632" y="176016"/>
                  </a:lnTo>
                  <a:lnTo>
                    <a:pt x="1535" y="192209"/>
                  </a:lnTo>
                  <a:lnTo>
                    <a:pt x="0" y="209338"/>
                  </a:lnTo>
                </a:path>
              </a:pathLst>
            </a:custGeom>
            <a:ln w="19812">
              <a:solidFill>
                <a:srgbClr val="FF0000"/>
              </a:solidFill>
            </a:ln>
          </p:spPr>
          <p:txBody>
            <a:bodyPr wrap="square" lIns="0" tIns="0" rIns="0" bIns="0" rtlCol="0"/>
            <a:lstStyle/>
            <a:p>
              <a:endParaRPr/>
            </a:p>
          </p:txBody>
        </p:sp>
        <p:sp>
          <p:nvSpPr>
            <p:cNvPr id="38" name="object 42"/>
            <p:cNvSpPr txBox="1"/>
            <p:nvPr/>
          </p:nvSpPr>
          <p:spPr>
            <a:xfrm>
              <a:off x="2895980" y="3056540"/>
              <a:ext cx="390525" cy="386080"/>
            </a:xfrm>
            <a:prstGeom prst="rect">
              <a:avLst/>
            </a:prstGeom>
          </p:spPr>
          <p:txBody>
            <a:bodyPr vert="horz" wrap="square" lIns="0" tIns="0" rIns="0" bIns="0" rtlCol="0">
              <a:spAutoFit/>
            </a:bodyPr>
            <a:lstStyle/>
            <a:p>
              <a:pPr marL="12700">
                <a:lnSpc>
                  <a:spcPct val="100000"/>
                </a:lnSpc>
              </a:pPr>
              <a:r>
                <a:rPr sz="2400" i="1" spc="-5" dirty="0">
                  <a:solidFill>
                    <a:srgbClr val="FF0000"/>
                  </a:solidFill>
                  <a:latin typeface="Arial"/>
                  <a:cs typeface="Arial"/>
                </a:rPr>
                <a:t>d</a:t>
              </a:r>
              <a:r>
                <a:rPr sz="2400" spc="-15" dirty="0">
                  <a:solidFill>
                    <a:srgbClr val="FF0000"/>
                  </a:solidFill>
                  <a:latin typeface="Arial"/>
                  <a:cs typeface="Arial"/>
                </a:rPr>
                <a:t>x</a:t>
              </a:r>
              <a:r>
                <a:rPr sz="2400" i="1" spc="-7" baseline="-20833" dirty="0">
                  <a:solidFill>
                    <a:srgbClr val="FF0000"/>
                  </a:solidFill>
                  <a:latin typeface="Arial"/>
                  <a:cs typeface="Arial"/>
                </a:rPr>
                <a:t>i</a:t>
              </a:r>
              <a:endParaRPr sz="2400" baseline="-20833">
                <a:latin typeface="Arial"/>
                <a:cs typeface="Arial"/>
              </a:endParaRPr>
            </a:p>
          </p:txBody>
        </p:sp>
      </p:grpSp>
      <mc:AlternateContent xmlns:mc="http://schemas.openxmlformats.org/markup-compatibility/2006" xmlns:a14="http://schemas.microsoft.com/office/drawing/2010/main">
        <mc:Choice Requires="a14">
          <p:sp>
            <p:nvSpPr>
              <p:cNvPr id="40" name="文本框 39"/>
              <p:cNvSpPr txBox="1"/>
              <p:nvPr/>
            </p:nvSpPr>
            <p:spPr>
              <a:xfrm>
                <a:off x="1172347" y="5708463"/>
                <a:ext cx="6587508" cy="5355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𝑑</m:t>
                          </m:r>
                        </m:e>
                        <m:sub>
                          <m:r>
                            <a:rPr lang="en-US" sz="2400" b="0" i="1" smtClean="0">
                              <a:latin typeface="Cambria Math" panose="02040503050406030204" pitchFamily="18" charset="0"/>
                            </a:rPr>
                            <m:t>𝑏𝑒𝑠𝑡</m:t>
                          </m:r>
                        </m:sub>
                      </m:sSub>
                      <m:r>
                        <a:rPr lang="en-US" sz="2400" b="0" i="1" smtClean="0">
                          <a:latin typeface="Cambria Math" panose="02040503050406030204" pitchFamily="18" charset="0"/>
                        </a:rPr>
                        <m:t>=</m:t>
                      </m:r>
                      <m:func>
                        <m:funcPr>
                          <m:ctrlPr>
                            <a:rPr lang="en-US" sz="2400" b="0" i="1" smtClean="0">
                              <a:latin typeface="Cambria Math" panose="02040503050406030204" pitchFamily="18" charset="0"/>
                            </a:rPr>
                          </m:ctrlPr>
                        </m:funcPr>
                        <m:fName>
                          <m:limLow>
                            <m:limLowPr>
                              <m:ctrlPr>
                                <a:rPr lang="en-US" sz="2400" b="0" i="1" smtClean="0">
                                  <a:latin typeface="Cambria Math" panose="02040503050406030204" pitchFamily="18" charset="0"/>
                                </a:rPr>
                              </m:ctrlPr>
                            </m:limLowPr>
                            <m:e>
                              <m:r>
                                <m:rPr>
                                  <m:sty m:val="p"/>
                                </m:rPr>
                                <a:rPr lang="en-US" sz="2400" b="0" i="0" smtClean="0">
                                  <a:latin typeface="Cambria Math" panose="02040503050406030204" pitchFamily="18" charset="0"/>
                                </a:rPr>
                                <m:t>min</m:t>
                              </m:r>
                            </m:e>
                            <m:lim>
                              <m:sSub>
                                <m:sSubPr>
                                  <m:ctrlPr>
                                    <a:rPr lang="en-US" sz="2400" i="1">
                                      <a:latin typeface="Cambria Math" panose="02040503050406030204" pitchFamily="18" charset="0"/>
                                    </a:rPr>
                                  </m:ctrlPr>
                                </m:sSubPr>
                                <m:e>
                                  <m:r>
                                    <a:rPr lang="en-US" sz="2400" b="1">
                                      <a:latin typeface="Cambria Math" panose="02040503050406030204" pitchFamily="18" charset="0"/>
                                    </a:rPr>
                                    <m:t>𝐠</m:t>
                                  </m:r>
                                </m:e>
                                <m:sub>
                                  <m:r>
                                    <a:rPr lang="en-US" sz="2400" i="1">
                                      <a:latin typeface="Cambria Math" panose="02040503050406030204" pitchFamily="18" charset="0"/>
                                    </a:rPr>
                                    <m:t>𝑠</m:t>
                                  </m:r>
                                </m:sub>
                              </m:sSub>
                            </m:lim>
                          </m:limLow>
                        </m:fName>
                        <m:e>
                          <m:r>
                            <a:rPr lang="en-US" sz="2400" i="1">
                              <a:latin typeface="Cambria Math" panose="02040503050406030204" pitchFamily="18" charset="0"/>
                            </a:rPr>
                            <m:t>𝑑</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𝐠</m:t>
                                  </m:r>
                                </m:e>
                                <m:sub>
                                  <m:r>
                                    <a:rPr lang="en-US" sz="2400" i="1">
                                      <a:latin typeface="Cambria Math" panose="02040503050406030204" pitchFamily="18" charset="0"/>
                                    </a:rPr>
                                    <m:t>𝑠</m:t>
                                  </m:r>
                                </m:sub>
                              </m:sSub>
                              <m:r>
                                <a:rPr lang="en-US" sz="2400" i="1">
                                  <a:latin typeface="Cambria Math" panose="02040503050406030204" pitchFamily="18" charset="0"/>
                                </a:rPr>
                                <m:t>,</m:t>
                              </m:r>
                              <m:acc>
                                <m:accPr>
                                  <m:chr m:val="̅"/>
                                  <m:ctrlPr>
                                    <a:rPr lang="en-US" sz="2400" i="1" dirty="0">
                                      <a:latin typeface="Cambria Math" panose="02040503050406030204" pitchFamily="18" charset="0"/>
                                    </a:rPr>
                                  </m:ctrlPr>
                                </m:accPr>
                                <m:e>
                                  <m:sSub>
                                    <m:sSubPr>
                                      <m:ctrlPr>
                                        <a:rPr lang="en-US" sz="2400" i="1">
                                          <a:latin typeface="Cambria Math" panose="02040503050406030204" pitchFamily="18" charset="0"/>
                                        </a:rPr>
                                      </m:ctrlPr>
                                    </m:sSubPr>
                                    <m:e>
                                      <m:r>
                                        <a:rPr lang="en-US" sz="2400" b="1">
                                          <a:latin typeface="Cambria Math" panose="02040503050406030204" pitchFamily="18" charset="0"/>
                                        </a:rPr>
                                        <m:t>𝐠</m:t>
                                      </m:r>
                                    </m:e>
                                    <m:sub>
                                      <m:r>
                                        <a:rPr lang="en-US" sz="2400" i="1">
                                          <a:latin typeface="Cambria Math" panose="02040503050406030204" pitchFamily="18" charset="0"/>
                                        </a:rPr>
                                        <m:t>𝑖</m:t>
                                      </m:r>
                                    </m:sub>
                                  </m:sSub>
                                </m:e>
                              </m:acc>
                            </m:e>
                          </m:d>
                          <m:r>
                            <a:rPr lang="en-US" sz="2400" i="1">
                              <a:latin typeface="Cambria Math" panose="02040503050406030204" pitchFamily="18" charset="0"/>
                            </a:rPr>
                            <m:t>=</m:t>
                          </m:r>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𝐠</m:t>
                                      </m:r>
                                    </m:e>
                                    <m:sub>
                                      <m:r>
                                        <a:rPr lang="en-US" sz="2400" i="1">
                                          <a:latin typeface="Cambria Math" panose="02040503050406030204" pitchFamily="18" charset="0"/>
                                        </a:rPr>
                                        <m:t>𝑠</m:t>
                                      </m:r>
                                    </m:sub>
                                  </m:sSub>
                                  <m:r>
                                    <a:rPr lang="en-US" sz="2400" i="1">
                                      <a:latin typeface="Cambria Math" panose="02040503050406030204" pitchFamily="18" charset="0"/>
                                    </a:rPr>
                                    <m:t>−</m:t>
                                  </m:r>
                                  <m:acc>
                                    <m:accPr>
                                      <m:chr m:val="̅"/>
                                      <m:ctrlPr>
                                        <a:rPr lang="en-US" sz="2400" i="1" dirty="0">
                                          <a:latin typeface="Cambria Math" panose="02040503050406030204" pitchFamily="18" charset="0"/>
                                        </a:rPr>
                                      </m:ctrlPr>
                                    </m:accPr>
                                    <m:e>
                                      <m:sSub>
                                        <m:sSubPr>
                                          <m:ctrlPr>
                                            <a:rPr lang="en-US" sz="2400" i="1">
                                              <a:latin typeface="Cambria Math" panose="02040503050406030204" pitchFamily="18" charset="0"/>
                                            </a:rPr>
                                          </m:ctrlPr>
                                        </m:sSubPr>
                                        <m:e>
                                          <m:r>
                                            <a:rPr lang="en-US" sz="2400" b="1">
                                              <a:latin typeface="Cambria Math" panose="02040503050406030204" pitchFamily="18" charset="0"/>
                                            </a:rPr>
                                            <m:t>𝐠</m:t>
                                          </m:r>
                                        </m:e>
                                        <m:sub>
                                          <m:r>
                                            <a:rPr lang="en-US" sz="2400" i="1">
                                              <a:latin typeface="Cambria Math" panose="02040503050406030204" pitchFamily="18" charset="0"/>
                                            </a:rPr>
                                            <m:t>𝑖</m:t>
                                          </m:r>
                                        </m:sub>
                                      </m:sSub>
                                    </m:e>
                                  </m:acc>
                                </m:e>
                              </m:d>
                            </m:e>
                            <m:sup>
                              <m:r>
                                <a:rPr lang="en-US" sz="2400" i="1">
                                  <a:latin typeface="Cambria Math" panose="02040503050406030204" pitchFamily="18" charset="0"/>
                                </a:rPr>
                                <m:t>𝑇</m:t>
                              </m:r>
                            </m:sup>
                          </m:sSup>
                          <m:sSubSup>
                            <m:sSubSupPr>
                              <m:ctrlPr>
                                <a:rPr lang="en-US" sz="2400" i="1">
                                  <a:latin typeface="Cambria Math" panose="02040503050406030204" pitchFamily="18" charset="0"/>
                                </a:rPr>
                              </m:ctrlPr>
                            </m:sSubSupPr>
                            <m:e>
                              <m:r>
                                <a:rPr lang="en-US" sz="2400" i="1">
                                  <a:latin typeface="Cambria Math" panose="02040503050406030204" pitchFamily="18" charset="0"/>
                                </a:rPr>
                                <m:t>𝑆</m:t>
                              </m:r>
                            </m:e>
                            <m:sub>
                              <m:sSub>
                                <m:sSubPr>
                                  <m:ctrlPr>
                                    <a:rPr lang="en-US" sz="2400" i="1">
                                      <a:latin typeface="Cambria Math" panose="02040503050406030204" pitchFamily="18" charset="0"/>
                                    </a:rPr>
                                  </m:ctrlPr>
                                </m:sSubPr>
                                <m:e>
                                  <m:r>
                                    <a:rPr lang="en-US" sz="2400" i="1">
                                      <a:latin typeface="Cambria Math" panose="02040503050406030204" pitchFamily="18" charset="0"/>
                                    </a:rPr>
                                    <m:t>𝑔</m:t>
                                  </m:r>
                                </m:e>
                                <m:sub>
                                  <m:r>
                                    <a:rPr lang="en-US" sz="2400" i="1">
                                      <a:latin typeface="Cambria Math" panose="02040503050406030204" pitchFamily="18" charset="0"/>
                                    </a:rPr>
                                    <m:t>𝑖</m:t>
                                  </m:r>
                                </m:sub>
                              </m:sSub>
                            </m:sub>
                            <m:sup>
                              <m:r>
                                <a:rPr lang="en-US" sz="2400" i="1">
                                  <a:latin typeface="Cambria Math" panose="02040503050406030204" pitchFamily="18" charset="0"/>
                                </a:rPr>
                                <m:t>−1</m:t>
                              </m:r>
                            </m:sup>
                          </m:sSubSup>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b="1">
                                  <a:latin typeface="Cambria Math" panose="02040503050406030204" pitchFamily="18" charset="0"/>
                                </a:rPr>
                                <m:t>𝐠</m:t>
                              </m:r>
                            </m:e>
                            <m:sub>
                              <m:r>
                                <a:rPr lang="en-US" sz="2400" i="1">
                                  <a:latin typeface="Cambria Math" panose="02040503050406030204" pitchFamily="18" charset="0"/>
                                </a:rPr>
                                <m:t>𝑠</m:t>
                              </m:r>
                            </m:sub>
                          </m:sSub>
                          <m:r>
                            <a:rPr lang="en-US" sz="2400" i="1">
                              <a:latin typeface="Cambria Math" panose="02040503050406030204" pitchFamily="18" charset="0"/>
                            </a:rPr>
                            <m:t>−</m:t>
                          </m:r>
                          <m:acc>
                            <m:accPr>
                              <m:chr m:val="̅"/>
                              <m:ctrlPr>
                                <a:rPr lang="en-US" sz="2400" i="1" dirty="0">
                                  <a:latin typeface="Cambria Math" panose="02040503050406030204" pitchFamily="18" charset="0"/>
                                </a:rPr>
                              </m:ctrlPr>
                            </m:accPr>
                            <m:e>
                              <m:sSub>
                                <m:sSubPr>
                                  <m:ctrlPr>
                                    <a:rPr lang="en-US" sz="2400" i="1">
                                      <a:latin typeface="Cambria Math" panose="02040503050406030204" pitchFamily="18" charset="0"/>
                                    </a:rPr>
                                  </m:ctrlPr>
                                </m:sSubPr>
                                <m:e>
                                  <m:r>
                                    <a:rPr lang="en-US" sz="2400" b="1">
                                      <a:latin typeface="Cambria Math" panose="02040503050406030204" pitchFamily="18" charset="0"/>
                                    </a:rPr>
                                    <m:t>𝐠</m:t>
                                  </m:r>
                                </m:e>
                                <m:sub>
                                  <m:r>
                                    <a:rPr lang="en-US" sz="2400" i="1">
                                      <a:latin typeface="Cambria Math" panose="02040503050406030204" pitchFamily="18" charset="0"/>
                                    </a:rPr>
                                    <m:t>𝑖</m:t>
                                  </m:r>
                                </m:sub>
                              </m:sSub>
                            </m:e>
                          </m:acc>
                          <m:r>
                            <a:rPr lang="en-US" sz="2400" i="1">
                              <a:latin typeface="Cambria Math" panose="02040503050406030204" pitchFamily="18" charset="0"/>
                            </a:rPr>
                            <m:t>)</m:t>
                          </m:r>
                          <m:r>
                            <m:rPr>
                              <m:nor/>
                            </m:rPr>
                            <a:rPr lang="en-US" sz="2400" dirty="0"/>
                            <m:t> </m:t>
                          </m:r>
                        </m:e>
                      </m:func>
                    </m:oMath>
                  </m:oMathPara>
                </a14:m>
                <a:endParaRPr lang="en-US" dirty="0"/>
              </a:p>
            </p:txBody>
          </p:sp>
        </mc:Choice>
        <mc:Fallback xmlns="">
          <p:sp>
            <p:nvSpPr>
              <p:cNvPr id="40" name="文本框 39"/>
              <p:cNvSpPr txBox="1">
                <a:spLocks noRot="1" noChangeAspect="1" noMove="1" noResize="1" noEditPoints="1" noAdjustHandles="1" noChangeArrowheads="1" noChangeShapeType="1" noTextEdit="1"/>
              </p:cNvSpPr>
              <p:nvPr/>
            </p:nvSpPr>
            <p:spPr>
              <a:xfrm>
                <a:off x="1172347" y="5708463"/>
                <a:ext cx="6587508" cy="535531"/>
              </a:xfrm>
              <a:prstGeom prst="rect">
                <a:avLst/>
              </a:prstGeom>
              <a:blipFill>
                <a:blip r:embed="rId4"/>
                <a:stretch>
                  <a:fillRect r="-2220" b="-1477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874174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ASM: test</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smtClean="0"/>
                  <a:t>Some constraints on </a:t>
                </a:r>
                <a14:m>
                  <m:oMath xmlns:m="http://schemas.openxmlformats.org/officeDocument/2006/math">
                    <m:r>
                      <a:rPr lang="en-US" i="1" dirty="0" smtClean="0">
                        <a:latin typeface="Cambria Math" panose="02040503050406030204" pitchFamily="18" charset="0"/>
                      </a:rPr>
                      <m:t>𝑑</m:t>
                    </m:r>
                    <m:sSub>
                      <m:sSubPr>
                        <m:ctrlPr>
                          <a:rPr lang="en-US" b="0" i="1" dirty="0" smtClean="0">
                            <a:latin typeface="Cambria Math" panose="02040503050406030204" pitchFamily="18" charset="0"/>
                          </a:rPr>
                        </m:ctrlPr>
                      </m:sSubPr>
                      <m:e>
                        <m:r>
                          <a:rPr lang="en-US" b="1" i="0" dirty="0" smtClean="0">
                            <a:latin typeface="Cambria Math" panose="02040503050406030204" pitchFamily="18" charset="0"/>
                          </a:rPr>
                          <m:t>𝐱</m:t>
                        </m:r>
                      </m:e>
                      <m:sub>
                        <m:r>
                          <a:rPr lang="en-US" b="0" i="1" dirty="0" smtClean="0">
                            <a:latin typeface="Cambria Math" panose="02040503050406030204" pitchFamily="18" charset="0"/>
                          </a:rPr>
                          <m:t>𝑖</m:t>
                        </m:r>
                      </m:sub>
                    </m:sSub>
                  </m:oMath>
                </a14:m>
                <a:endParaRPr lang="en-US" dirty="0" smtClean="0"/>
              </a:p>
              <a:p>
                <a:pPr lvl="1"/>
                <a14:m>
                  <m:oMath xmlns:m="http://schemas.openxmlformats.org/officeDocument/2006/math">
                    <m:d>
                      <m:dPr>
                        <m:begChr m:val="|"/>
                        <m:endChr m:val="|"/>
                        <m:ctrlPr>
                          <a:rPr lang="en-US" i="1" smtClean="0">
                            <a:latin typeface="Cambria Math" panose="02040503050406030204" pitchFamily="18" charset="0"/>
                          </a:rPr>
                        </m:ctrlPr>
                      </m:dPr>
                      <m:e>
                        <m:r>
                          <a:rPr lang="en-US" i="1" dirty="0">
                            <a:latin typeface="Cambria Math" panose="02040503050406030204" pitchFamily="18" charset="0"/>
                          </a:rPr>
                          <m:t>𝑑</m:t>
                        </m:r>
                        <m:sSub>
                          <m:sSubPr>
                            <m:ctrlPr>
                              <a:rPr lang="en-US" i="1" dirty="0">
                                <a:latin typeface="Cambria Math" panose="02040503050406030204" pitchFamily="18" charset="0"/>
                              </a:rPr>
                            </m:ctrlPr>
                          </m:sSubPr>
                          <m:e>
                            <m:r>
                              <a:rPr lang="en-US" b="1" dirty="0">
                                <a:latin typeface="Cambria Math" panose="02040503050406030204" pitchFamily="18" charset="0"/>
                              </a:rPr>
                              <m:t>𝐱</m:t>
                            </m:r>
                          </m:e>
                          <m:sub>
                            <m:r>
                              <a:rPr lang="en-US" i="1" dirty="0">
                                <a:latin typeface="Cambria Math" panose="02040503050406030204" pitchFamily="18" charset="0"/>
                              </a:rPr>
                              <m:t>𝑖</m:t>
                            </m:r>
                          </m:sub>
                        </m:sSub>
                      </m:e>
                    </m:d>
                    <m:r>
                      <a:rPr lang="en-US" b="0" i="1" smtClean="0">
                        <a:latin typeface="Cambria Math" panose="02040503050406030204" pitchFamily="18" charset="0"/>
                      </a:rPr>
                      <m:t>=0                      </m:t>
                    </m:r>
                    <m:r>
                      <a:rPr lang="en-US" b="0" i="1" smtClean="0">
                        <a:latin typeface="Cambria Math" panose="02040503050406030204" pitchFamily="18" charset="0"/>
                      </a:rPr>
                      <m:t>𝑖𝑓</m:t>
                    </m:r>
                    <m:d>
                      <m:dPr>
                        <m:begChr m:val="|"/>
                        <m:endChr m:val="|"/>
                        <m:ctrlPr>
                          <a:rPr lang="en-US" i="1">
                            <a:latin typeface="Cambria Math" panose="02040503050406030204" pitchFamily="18" charset="0"/>
                          </a:rPr>
                        </m:ctrlPr>
                      </m:dPr>
                      <m:e>
                        <m:sSub>
                          <m:sSubPr>
                            <m:ctrlPr>
                              <a:rPr lang="en-US" b="0" i="1" dirty="0" smtClean="0">
                                <a:latin typeface="Cambria Math" panose="02040503050406030204" pitchFamily="18" charset="0"/>
                              </a:rPr>
                            </m:ctrlPr>
                          </m:sSubPr>
                          <m:e>
                            <m:r>
                              <a:rPr lang="en-US" i="1" dirty="0">
                                <a:latin typeface="Cambria Math" panose="02040503050406030204" pitchFamily="18" charset="0"/>
                              </a:rPr>
                              <m:t>𝑑</m:t>
                            </m:r>
                          </m:e>
                          <m:sub>
                            <m:r>
                              <a:rPr lang="en-US" b="0" i="1" dirty="0" smtClean="0">
                                <a:latin typeface="Cambria Math" panose="02040503050406030204" pitchFamily="18" charset="0"/>
                              </a:rPr>
                              <m:t>𝑏𝑒𝑠𝑡</m:t>
                            </m:r>
                          </m:sub>
                        </m:sSub>
                      </m:e>
                    </m:d>
                    <m:r>
                      <a:rPr lang="en-US" b="0" i="1" dirty="0" smtClean="0">
                        <a:latin typeface="Cambria Math" panose="02040503050406030204" pitchFamily="18" charset="0"/>
                      </a:rPr>
                      <m:t>≤</m:t>
                    </m:r>
                    <m:r>
                      <a:rPr lang="en-US" b="0" i="1" dirty="0" smtClean="0">
                        <a:latin typeface="Cambria Math" panose="02040503050406030204" pitchFamily="18" charset="0"/>
                      </a:rPr>
                      <m:t>𝛿</m:t>
                    </m:r>
                  </m:oMath>
                </a14:m>
                <a:endParaRPr lang="en-US" b="0" dirty="0" smtClean="0"/>
              </a:p>
              <a:p>
                <a:pPr lvl="1"/>
                <a14:m>
                  <m:oMath xmlns:m="http://schemas.openxmlformats.org/officeDocument/2006/math">
                    <m:d>
                      <m:dPr>
                        <m:begChr m:val="|"/>
                        <m:endChr m:val="|"/>
                        <m:ctrlPr>
                          <a:rPr lang="en-US" i="1">
                            <a:latin typeface="Cambria Math" panose="02040503050406030204" pitchFamily="18" charset="0"/>
                          </a:rPr>
                        </m:ctrlPr>
                      </m:dPr>
                      <m:e>
                        <m:r>
                          <a:rPr lang="en-US" i="1" dirty="0">
                            <a:latin typeface="Cambria Math" panose="02040503050406030204" pitchFamily="18" charset="0"/>
                          </a:rPr>
                          <m:t>𝑑</m:t>
                        </m:r>
                        <m:sSub>
                          <m:sSubPr>
                            <m:ctrlPr>
                              <a:rPr lang="en-US" i="1" dirty="0">
                                <a:latin typeface="Cambria Math" panose="02040503050406030204" pitchFamily="18" charset="0"/>
                              </a:rPr>
                            </m:ctrlPr>
                          </m:sSubPr>
                          <m:e>
                            <m:r>
                              <a:rPr lang="en-US" b="1" dirty="0">
                                <a:latin typeface="Cambria Math" panose="02040503050406030204" pitchFamily="18" charset="0"/>
                              </a:rPr>
                              <m:t>𝐱</m:t>
                            </m:r>
                          </m:e>
                          <m:sub>
                            <m:r>
                              <a:rPr lang="en-US" i="1" dirty="0">
                                <a:latin typeface="Cambria Math" panose="02040503050406030204" pitchFamily="18" charset="0"/>
                              </a:rPr>
                              <m:t>𝑖</m:t>
                            </m:r>
                          </m:sub>
                        </m:sSub>
                      </m:e>
                    </m:d>
                    <m:r>
                      <a:rPr lang="en-US" i="1">
                        <a:latin typeface="Cambria Math" panose="02040503050406030204" pitchFamily="18" charset="0"/>
                      </a:rPr>
                      <m:t>=0</m:t>
                    </m:r>
                    <m:r>
                      <a:rPr lang="en-US" b="0" i="1" smtClean="0">
                        <a:latin typeface="Cambria Math" panose="02040503050406030204" pitchFamily="18" charset="0"/>
                      </a:rPr>
                      <m:t>.</m:t>
                    </m:r>
                    <m:r>
                      <a:rPr lang="en-US" i="1">
                        <a:latin typeface="Cambria Math" panose="02040503050406030204" pitchFamily="18" charset="0"/>
                      </a:rPr>
                      <m:t> </m:t>
                    </m:r>
                    <m:r>
                      <a:rPr lang="en-US" b="0" i="1" smtClean="0">
                        <a:latin typeface="Cambria Math" panose="02040503050406030204" pitchFamily="18" charset="0"/>
                      </a:rPr>
                      <m:t>5</m:t>
                    </m:r>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i="1" dirty="0">
                            <a:latin typeface="Cambria Math" panose="02040503050406030204" pitchFamily="18" charset="0"/>
                          </a:rPr>
                          <m:t>𝑏𝑒𝑠𝑡</m:t>
                        </m:r>
                      </m:sub>
                    </m:sSub>
                    <m:r>
                      <a:rPr lang="en-US" b="0" i="1" dirty="0" smtClean="0">
                        <a:latin typeface="Cambria Math" panose="02040503050406030204" pitchFamily="18" charset="0"/>
                      </a:rPr>
                      <m:t>        </m:t>
                    </m:r>
                    <m:r>
                      <a:rPr lang="en-US" i="1">
                        <a:latin typeface="Cambria Math" panose="02040503050406030204" pitchFamily="18" charset="0"/>
                      </a:rPr>
                      <m:t>𝑖𝑓</m:t>
                    </m:r>
                    <m:r>
                      <a:rPr lang="en-US" b="0" i="1" smtClean="0">
                        <a:latin typeface="Cambria Math" panose="02040503050406030204" pitchFamily="18" charset="0"/>
                      </a:rPr>
                      <m:t>𝛿</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i="1" dirty="0">
                                <a:latin typeface="Cambria Math" panose="02040503050406030204" pitchFamily="18" charset="0"/>
                              </a:rPr>
                              <m:t>𝑏𝑒𝑠𝑡</m:t>
                            </m:r>
                          </m:sub>
                        </m:sSub>
                      </m:e>
                    </m:d>
                    <m:r>
                      <a:rPr lang="en-US" i="1" dirty="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𝑑</m:t>
                        </m:r>
                      </m:e>
                      <m:sub>
                        <m:r>
                          <a:rPr lang="en-US" b="0" i="1" dirty="0" smtClean="0">
                            <a:latin typeface="Cambria Math" panose="02040503050406030204" pitchFamily="18" charset="0"/>
                          </a:rPr>
                          <m:t>𝑚𝑎𝑥</m:t>
                        </m:r>
                      </m:sub>
                    </m:sSub>
                  </m:oMath>
                </a14:m>
                <a:endParaRPr lang="en-US" b="0" dirty="0" smtClean="0"/>
              </a:p>
              <a:p>
                <a:pPr lvl="1"/>
                <a14:m>
                  <m:oMath xmlns:m="http://schemas.openxmlformats.org/officeDocument/2006/math">
                    <m:d>
                      <m:dPr>
                        <m:begChr m:val="|"/>
                        <m:endChr m:val="|"/>
                        <m:ctrlPr>
                          <a:rPr lang="en-US" i="1">
                            <a:latin typeface="Cambria Math" panose="02040503050406030204" pitchFamily="18" charset="0"/>
                          </a:rPr>
                        </m:ctrlPr>
                      </m:dPr>
                      <m:e>
                        <m:r>
                          <a:rPr lang="en-US" i="1" dirty="0">
                            <a:latin typeface="Cambria Math" panose="02040503050406030204" pitchFamily="18" charset="0"/>
                          </a:rPr>
                          <m:t>𝑑</m:t>
                        </m:r>
                        <m:sSub>
                          <m:sSubPr>
                            <m:ctrlPr>
                              <a:rPr lang="en-US" i="1" dirty="0">
                                <a:latin typeface="Cambria Math" panose="02040503050406030204" pitchFamily="18" charset="0"/>
                              </a:rPr>
                            </m:ctrlPr>
                          </m:sSubPr>
                          <m:e>
                            <m:r>
                              <a:rPr lang="en-US" b="1" dirty="0">
                                <a:latin typeface="Cambria Math" panose="02040503050406030204" pitchFamily="18" charset="0"/>
                              </a:rPr>
                              <m:t>𝐱</m:t>
                            </m:r>
                          </m:e>
                          <m:sub>
                            <m:r>
                              <a:rPr lang="en-US" i="1" dirty="0">
                                <a:latin typeface="Cambria Math" panose="02040503050406030204" pitchFamily="18" charset="0"/>
                              </a:rPr>
                              <m:t>𝑖</m:t>
                            </m:r>
                          </m:sub>
                        </m:sSub>
                      </m:e>
                    </m:d>
                    <m:r>
                      <a:rPr lang="en-US" i="1">
                        <a:latin typeface="Cambria Math" panose="02040503050406030204" pitchFamily="18" charset="0"/>
                      </a:rPr>
                      <m:t>=0. 5</m:t>
                    </m:r>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b="0" i="1" dirty="0" smtClean="0">
                            <a:latin typeface="Cambria Math" panose="02040503050406030204" pitchFamily="18" charset="0"/>
                          </a:rPr>
                          <m:t>𝑚𝑎𝑥</m:t>
                        </m:r>
                      </m:sub>
                    </m:sSub>
                    <m:r>
                      <a:rPr lang="en-US" i="1" dirty="0">
                        <a:latin typeface="Cambria Math" panose="02040503050406030204" pitchFamily="18" charset="0"/>
                      </a:rPr>
                      <m:t>        </m:t>
                    </m:r>
                    <m:r>
                      <a:rPr lang="en-US" i="1">
                        <a:latin typeface="Cambria Math" panose="02040503050406030204" pitchFamily="18" charset="0"/>
                      </a:rPr>
                      <m:t>𝑖𝑓</m:t>
                    </m:r>
                    <m:d>
                      <m:dPr>
                        <m:begChr m:val="|"/>
                        <m:endChr m:val="|"/>
                        <m:ctrlPr>
                          <a:rPr lang="en-US" i="1">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i="1" dirty="0">
                                <a:latin typeface="Cambria Math" panose="02040503050406030204" pitchFamily="18" charset="0"/>
                              </a:rPr>
                              <m:t>𝑏𝑒𝑠𝑡</m:t>
                            </m:r>
                          </m:sub>
                        </m:sSub>
                      </m:e>
                    </m:d>
                    <m:r>
                      <a:rPr lang="en-US" b="0" i="1" dirty="0" smtClean="0">
                        <a:latin typeface="Cambria Math" panose="02040503050406030204" pitchFamily="18" charset="0"/>
                      </a:rPr>
                      <m:t>&gt;</m:t>
                    </m:r>
                    <m:sSub>
                      <m:sSubPr>
                        <m:ctrlPr>
                          <a:rPr lang="en-US" i="1" dirty="0">
                            <a:latin typeface="Cambria Math" panose="02040503050406030204" pitchFamily="18" charset="0"/>
                          </a:rPr>
                        </m:ctrlPr>
                      </m:sSubPr>
                      <m:e>
                        <m:r>
                          <a:rPr lang="en-US" i="1" dirty="0">
                            <a:latin typeface="Cambria Math" panose="02040503050406030204" pitchFamily="18" charset="0"/>
                          </a:rPr>
                          <m:t>𝑑</m:t>
                        </m:r>
                      </m:e>
                      <m:sub>
                        <m:r>
                          <a:rPr lang="en-US" i="1" dirty="0">
                            <a:latin typeface="Cambria Math" panose="02040503050406030204" pitchFamily="18" charset="0"/>
                          </a:rPr>
                          <m:t>𝑚𝑎𝑥</m:t>
                        </m:r>
                      </m:sub>
                    </m:sSub>
                  </m:oMath>
                </a14:m>
                <a:endParaRPr lang="en-US" dirty="0"/>
              </a:p>
              <a:p>
                <a:pPr lvl="1"/>
                <a:endParaRPr lang="en-US" dirty="0"/>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86</a:t>
            </a:fld>
            <a:endParaRPr lang="en-US"/>
          </a:p>
        </p:txBody>
      </p:sp>
    </p:spTree>
    <p:extLst>
      <p:ext uri="{BB962C8B-B14F-4D97-AF65-F5344CB8AC3E}">
        <p14:creationId xmlns:p14="http://schemas.microsoft.com/office/powerpoint/2010/main" val="17588644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ASM: test</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smtClean="0"/>
                  <a:t>Apply one iteration </a:t>
                </a:r>
                <a:r>
                  <a:rPr lang="en-US" dirty="0"/>
                  <a:t>of ASM </a:t>
                </a:r>
                <a:r>
                  <a:rPr lang="en-US" dirty="0" smtClean="0"/>
                  <a:t>algorithm</a:t>
                </a:r>
              </a:p>
              <a:p>
                <a:pPr marL="457200" indent="-374650">
                  <a:buFont typeface="+mj-lt"/>
                  <a:buAutoNum type="arabicPeriod"/>
                </a:pPr>
                <a:r>
                  <a:rPr lang="en-US" dirty="0"/>
                  <a:t>Examine a region of </a:t>
                </a:r>
                <a:r>
                  <a:rPr lang="en-US" dirty="0" smtClean="0"/>
                  <a:t>a new </a:t>
                </a:r>
                <a:r>
                  <a:rPr lang="en-US" dirty="0"/>
                  <a:t>image around each point </a:t>
                </a:r>
                <a14:m>
                  <m:oMath xmlns:m="http://schemas.openxmlformats.org/officeDocument/2006/math">
                    <m:sSub>
                      <m:sSubPr>
                        <m:ctrlPr>
                          <a:rPr lang="en-US" i="1" dirty="0">
                            <a:latin typeface="Cambria Math" panose="02040503050406030204" pitchFamily="18" charset="0"/>
                          </a:rPr>
                        </m:ctrlPr>
                      </m:sSubPr>
                      <m:e>
                        <m:r>
                          <a:rPr lang="en-US" b="1" dirty="0">
                            <a:latin typeface="Cambria Math" panose="02040503050406030204" pitchFamily="18" charset="0"/>
                          </a:rPr>
                          <m:t>𝐱</m:t>
                        </m:r>
                      </m:e>
                      <m:sub>
                        <m:r>
                          <a:rPr lang="en-US" i="1" dirty="0">
                            <a:latin typeface="Cambria Math" panose="02040503050406030204" pitchFamily="18" charset="0"/>
                          </a:rPr>
                          <m:t>𝑖</m:t>
                        </m:r>
                      </m:sub>
                    </m:sSub>
                  </m:oMath>
                </a14:m>
                <a:r>
                  <a:rPr lang="en-US" dirty="0" smtClean="0"/>
                  <a:t> to </a:t>
                </a:r>
                <a:r>
                  <a:rPr lang="en-US" dirty="0"/>
                  <a:t>find the best nearby match for the point </a:t>
                </a:r>
                <a14:m>
                  <m:oMath xmlns:m="http://schemas.openxmlformats.org/officeDocument/2006/math">
                    <m:sSubSup>
                      <m:sSubSupPr>
                        <m:ctrlPr>
                          <a:rPr lang="en-US" i="1" dirty="0">
                            <a:latin typeface="Cambria Math" panose="02040503050406030204" pitchFamily="18" charset="0"/>
                          </a:rPr>
                        </m:ctrlPr>
                      </m:sSubSupPr>
                      <m:e>
                        <m:r>
                          <a:rPr lang="en-US" b="1" dirty="0">
                            <a:latin typeface="Cambria Math" panose="02040503050406030204" pitchFamily="18" charset="0"/>
                          </a:rPr>
                          <m:t>𝐱</m:t>
                        </m:r>
                      </m:e>
                      <m:sub>
                        <m:r>
                          <a:rPr lang="en-US" i="1" dirty="0">
                            <a:latin typeface="Cambria Math" panose="02040503050406030204" pitchFamily="18" charset="0"/>
                          </a:rPr>
                          <m:t>𝑖</m:t>
                        </m:r>
                      </m:sub>
                      <m:sup>
                        <m:r>
                          <a:rPr lang="en-US" dirty="0">
                            <a:latin typeface="Cambria Math" panose="02040503050406030204" pitchFamily="18" charset="0"/>
                          </a:rPr>
                          <m:t>′</m:t>
                        </m:r>
                      </m:sup>
                    </m:sSubSup>
                  </m:oMath>
                </a14:m>
                <a:endParaRPr lang="en-US" dirty="0" smtClean="0"/>
              </a:p>
              <a:p>
                <a:pPr marL="82550" indent="0" algn="ctr">
                  <a:buNone/>
                </a:pPr>
                <a14:m>
                  <m:oMathPara xmlns:m="http://schemas.openxmlformats.org/officeDocument/2006/math">
                    <m:oMathParaPr>
                      <m:jc m:val="centerGroup"/>
                    </m:oMathParaPr>
                    <m:oMath xmlns:m="http://schemas.openxmlformats.org/officeDocument/2006/math">
                      <m:sSubSup>
                        <m:sSubSupPr>
                          <m:ctrlPr>
                            <a:rPr lang="en-US" i="1" dirty="0">
                              <a:latin typeface="Cambria Math" panose="02040503050406030204" pitchFamily="18" charset="0"/>
                            </a:rPr>
                          </m:ctrlPr>
                        </m:sSubSupPr>
                        <m:e>
                          <m:r>
                            <a:rPr lang="en-US" b="1" dirty="0">
                              <a:latin typeface="Cambria Math" panose="02040503050406030204" pitchFamily="18" charset="0"/>
                            </a:rPr>
                            <m:t>𝐱</m:t>
                          </m:r>
                        </m:e>
                        <m:sub>
                          <m:r>
                            <a:rPr lang="en-US" i="1" dirty="0">
                              <a:latin typeface="Cambria Math" panose="02040503050406030204" pitchFamily="18" charset="0"/>
                            </a:rPr>
                            <m:t>𝑖</m:t>
                          </m:r>
                        </m:sub>
                        <m:sup>
                          <m:r>
                            <a:rPr lang="en-US" dirty="0">
                              <a:latin typeface="Cambria Math" panose="02040503050406030204" pitchFamily="18" charset="0"/>
                            </a:rPr>
                            <m:t>′</m:t>
                          </m:r>
                        </m:sup>
                      </m:sSubSup>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b="1" dirty="0">
                              <a:latin typeface="Cambria Math" panose="02040503050406030204" pitchFamily="18" charset="0"/>
                            </a:rPr>
                            <m:t>𝐱</m:t>
                          </m:r>
                        </m:e>
                        <m:sub>
                          <m:r>
                            <a:rPr lang="en-US" i="1" dirty="0">
                              <a:latin typeface="Cambria Math" panose="02040503050406030204" pitchFamily="18" charset="0"/>
                            </a:rPr>
                            <m:t>𝑖</m:t>
                          </m:r>
                        </m:sub>
                      </m:sSub>
                      <m:r>
                        <a:rPr lang="en-US" b="0" i="1" dirty="0" smtClean="0">
                          <a:latin typeface="Cambria Math" panose="02040503050406030204" pitchFamily="18" charset="0"/>
                        </a:rPr>
                        <m:t>+</m:t>
                      </m:r>
                      <m:r>
                        <a:rPr lang="en-US" b="0" i="1" dirty="0" smtClean="0">
                          <a:latin typeface="Cambria Math" panose="02040503050406030204" pitchFamily="18" charset="0"/>
                        </a:rPr>
                        <m:t>𝑑</m:t>
                      </m:r>
                      <m:sSub>
                        <m:sSubPr>
                          <m:ctrlPr>
                            <a:rPr lang="en-US" i="1" dirty="0">
                              <a:latin typeface="Cambria Math" panose="02040503050406030204" pitchFamily="18" charset="0"/>
                            </a:rPr>
                          </m:ctrlPr>
                        </m:sSubPr>
                        <m:e>
                          <m:r>
                            <a:rPr lang="en-US" b="1" dirty="0">
                              <a:latin typeface="Cambria Math" panose="02040503050406030204" pitchFamily="18" charset="0"/>
                            </a:rPr>
                            <m:t>𝐱</m:t>
                          </m:r>
                        </m:e>
                        <m:sub>
                          <m:r>
                            <a:rPr lang="en-US" i="1" dirty="0">
                              <a:latin typeface="Cambria Math" panose="02040503050406030204" pitchFamily="18" charset="0"/>
                            </a:rPr>
                            <m:t>𝑖</m:t>
                          </m:r>
                        </m:sub>
                      </m:sSub>
                    </m:oMath>
                  </m:oMathPara>
                </a14:m>
                <a:endParaRPr lang="en-US" dirty="0"/>
              </a:p>
              <a:p>
                <a:pPr marL="539750" indent="-457200">
                  <a:buFont typeface="+mj-lt"/>
                  <a:buAutoNum type="arabicPeriod" startAt="2"/>
                </a:pPr>
                <a:r>
                  <a:rPr lang="en-US" dirty="0"/>
                  <a:t>Update the parameters </a:t>
                </a:r>
                <a14:m>
                  <m:oMath xmlns:m="http://schemas.openxmlformats.org/officeDocument/2006/math">
                    <m:r>
                      <a:rPr lang="en-US" i="1" dirty="0">
                        <a:latin typeface="Cambria Math" panose="02040503050406030204" pitchFamily="18" charset="0"/>
                      </a:rPr>
                      <m:t>(</m:t>
                    </m:r>
                    <m:r>
                      <a:rPr lang="en-US" b="1" i="0" dirty="0" smtClean="0">
                        <a:latin typeface="Cambria Math" panose="02040503050406030204" pitchFamily="18" charset="0"/>
                      </a:rPr>
                      <m:t>𝐭</m:t>
                    </m:r>
                    <m:r>
                      <a:rPr lang="en-US" i="1" dirty="0">
                        <a:latin typeface="Cambria Math" panose="02040503050406030204" pitchFamily="18" charset="0"/>
                      </a:rPr>
                      <m:t>, </m:t>
                    </m:r>
                    <m:r>
                      <a:rPr lang="en-US" i="1" dirty="0">
                        <a:latin typeface="Cambria Math" panose="02040503050406030204" pitchFamily="18" charset="0"/>
                      </a:rPr>
                      <m:t>𝑠</m:t>
                    </m:r>
                    <m:r>
                      <a:rPr lang="en-US" i="1" dirty="0">
                        <a:latin typeface="Cambria Math" panose="02040503050406030204" pitchFamily="18" charset="0"/>
                      </a:rPr>
                      <m:t>, </m:t>
                    </m:r>
                    <m:r>
                      <a:rPr lang="en-US" i="1" dirty="0">
                        <a:latin typeface="Cambria Math" panose="02040503050406030204" pitchFamily="18" charset="0"/>
                      </a:rPr>
                      <m:t>𝑅</m:t>
                    </m:r>
                    <m:r>
                      <a:rPr lang="en-US" i="1" dirty="0">
                        <a:latin typeface="Cambria Math" panose="02040503050406030204" pitchFamily="18" charset="0"/>
                      </a:rPr>
                      <m:t>, </m:t>
                    </m:r>
                    <m:r>
                      <a:rPr lang="en-US" b="1" dirty="0">
                        <a:latin typeface="Cambria Math" panose="02040503050406030204" pitchFamily="18" charset="0"/>
                      </a:rPr>
                      <m:t>𝐛</m:t>
                    </m:r>
                    <m:r>
                      <a:rPr lang="en-US" i="1" dirty="0">
                        <a:latin typeface="Cambria Math" panose="02040503050406030204" pitchFamily="18" charset="0"/>
                      </a:rPr>
                      <m:t>) </m:t>
                    </m:r>
                  </m:oMath>
                </a14:m>
                <a:r>
                  <a:rPr lang="en-US" dirty="0"/>
                  <a:t>to best fit the new found </a:t>
                </a:r>
                <a:r>
                  <a:rPr lang="en-US" dirty="0" smtClean="0"/>
                  <a:t>points </a:t>
                </a:r>
                <a14:m>
                  <m:oMath xmlns:m="http://schemas.openxmlformats.org/officeDocument/2006/math">
                    <m:sSubSup>
                      <m:sSubSupPr>
                        <m:ctrlPr>
                          <a:rPr lang="en-US" i="1" dirty="0">
                            <a:latin typeface="Cambria Math" panose="02040503050406030204" pitchFamily="18" charset="0"/>
                          </a:rPr>
                        </m:ctrlPr>
                      </m:sSubSupPr>
                      <m:e>
                        <m:r>
                          <a:rPr lang="en-US" b="1" dirty="0">
                            <a:latin typeface="Cambria Math" panose="02040503050406030204" pitchFamily="18" charset="0"/>
                          </a:rPr>
                          <m:t>𝐱</m:t>
                        </m:r>
                      </m:e>
                      <m:sub>
                        <m:r>
                          <a:rPr lang="en-US" i="1" dirty="0">
                            <a:latin typeface="Cambria Math" panose="02040503050406030204" pitchFamily="18" charset="0"/>
                          </a:rPr>
                          <m:t>𝑖</m:t>
                        </m:r>
                      </m:sub>
                      <m:sup>
                        <m:r>
                          <a:rPr lang="en-US" dirty="0">
                            <a:latin typeface="Cambria Math" panose="02040503050406030204" pitchFamily="18" charset="0"/>
                          </a:rPr>
                          <m:t>′</m:t>
                        </m:r>
                      </m:sup>
                    </m:sSubSup>
                  </m:oMath>
                </a14:m>
                <a:endParaRPr lang="en-US" dirty="0" smtClean="0"/>
              </a:p>
              <a:p>
                <a:pPr marL="539750" indent="-457200">
                  <a:buFont typeface="+mj-lt"/>
                  <a:buAutoNum type="arabicPeriod" startAt="2"/>
                </a:pPr>
                <a:r>
                  <a:rPr lang="en-US" dirty="0"/>
                  <a:t>Apply constraints to the parameters, </a:t>
                </a:r>
                <a14:m>
                  <m:oMath xmlns:m="http://schemas.openxmlformats.org/officeDocument/2006/math">
                    <m:r>
                      <a:rPr lang="en-US" b="1" dirty="0">
                        <a:latin typeface="Cambria Math" panose="02040503050406030204" pitchFamily="18" charset="0"/>
                      </a:rPr>
                      <m:t>𝐛</m:t>
                    </m:r>
                  </m:oMath>
                </a14:m>
                <a:r>
                  <a:rPr lang="en-US" dirty="0"/>
                  <a:t>, to ensure plausible shapes (e.g. limit so </a:t>
                </a:r>
                <a14:m>
                  <m:oMath xmlns:m="http://schemas.openxmlformats.org/officeDocument/2006/math">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m:t>
                            </m:r>
                          </m:sub>
                        </m:sSub>
                      </m:e>
                    </m:d>
                    <m:r>
                      <a:rPr lang="en-US" i="1">
                        <a:latin typeface="Cambria Math" panose="02040503050406030204" pitchFamily="18" charset="0"/>
                      </a:rPr>
                      <m:t>≤3</m:t>
                    </m:r>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e>
                    </m:rad>
                  </m:oMath>
                </a14:m>
                <a:r>
                  <a:rPr lang="en-US" dirty="0" smtClean="0"/>
                  <a:t>)</a:t>
                </a:r>
              </a:p>
              <a:p>
                <a:pPr marL="539750" indent="-457200">
                  <a:buFont typeface="+mj-lt"/>
                  <a:buAutoNum type="arabicPeriod" startAt="2"/>
                </a:pPr>
                <a:r>
                  <a:rPr lang="en-US" dirty="0" smtClean="0"/>
                  <a:t>Repeat </a:t>
                </a:r>
                <a:r>
                  <a:rPr lang="en-US" dirty="0"/>
                  <a:t>until convergence</a:t>
                </a:r>
              </a:p>
              <a:p>
                <a:pPr marL="539750" indent="-457200">
                  <a:buFont typeface="+mj-lt"/>
                  <a:buAutoNum type="arabicPeriod" startAt="2"/>
                </a:pPr>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292" t="-1568" r="-1292"/>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87</a:t>
            </a:fld>
            <a:endParaRPr lang="en-US"/>
          </a:p>
        </p:txBody>
      </p:sp>
      <mc:AlternateContent xmlns:mc="http://schemas.openxmlformats.org/markup-compatibility/2006" xmlns:a14="http://schemas.microsoft.com/office/drawing/2010/main">
        <mc:Choice Requires="a14">
          <p:sp>
            <p:nvSpPr>
              <p:cNvPr id="7" name="矩形 6"/>
              <p:cNvSpPr/>
              <p:nvPr/>
            </p:nvSpPr>
            <p:spPr>
              <a:xfrm>
                <a:off x="587829" y="5672965"/>
                <a:ext cx="4798045" cy="461921"/>
              </a:xfrm>
              <a:prstGeom prst="rect">
                <a:avLst/>
              </a:prstGeom>
            </p:spPr>
            <p:txBody>
              <a:bodyPr wrap="none">
                <a:spAutoFit/>
              </a:bodyPr>
              <a:lstStyle/>
              <a:p>
                <a:r>
                  <a:rPr lang="en-US" sz="2400" dirty="0" smtClean="0">
                    <a:solidFill>
                      <a:srgbClr val="FF0000"/>
                    </a:solidFill>
                    <a:latin typeface="Corbel" panose="020B0503020204020204" pitchFamily="34" charset="0"/>
                  </a:rPr>
                  <a:t>Q2: How to find </a:t>
                </a:r>
                <a14:m>
                  <m:oMath xmlns:m="http://schemas.openxmlformats.org/officeDocument/2006/math">
                    <m:r>
                      <a:rPr lang="en-US" sz="2400" b="1" i="0" dirty="0" smtClean="0">
                        <a:solidFill>
                          <a:srgbClr val="FF0000"/>
                        </a:solidFill>
                        <a:latin typeface="Cambria Math" panose="02040503050406030204" pitchFamily="18" charset="0"/>
                      </a:rPr>
                      <m:t>𝐭</m:t>
                    </m:r>
                  </m:oMath>
                </a14:m>
                <a:r>
                  <a:rPr lang="en-US" sz="2400" dirty="0">
                    <a:solidFill>
                      <a:srgbClr val="FF0000"/>
                    </a:solidFill>
                    <a:latin typeface="Corbel" panose="020B0503020204020204" pitchFamily="34" charset="0"/>
                  </a:rPr>
                  <a:t>, </a:t>
                </a:r>
                <a14:m>
                  <m:oMath xmlns:m="http://schemas.openxmlformats.org/officeDocument/2006/math">
                    <m:r>
                      <a:rPr lang="en-US" sz="2400" i="1" dirty="0" smtClean="0">
                        <a:solidFill>
                          <a:srgbClr val="FF0000"/>
                        </a:solidFill>
                        <a:latin typeface="Cambria Math" panose="02040503050406030204" pitchFamily="18" charset="0"/>
                      </a:rPr>
                      <m:t>𝑠</m:t>
                    </m:r>
                  </m:oMath>
                </a14:m>
                <a:r>
                  <a:rPr lang="en-US" sz="2400" dirty="0">
                    <a:solidFill>
                      <a:srgbClr val="FF0000"/>
                    </a:solidFill>
                    <a:latin typeface="Corbel" panose="020B0503020204020204" pitchFamily="34" charset="0"/>
                  </a:rPr>
                  <a:t>, </a:t>
                </a:r>
                <a14:m>
                  <m:oMath xmlns:m="http://schemas.openxmlformats.org/officeDocument/2006/math">
                    <m:r>
                      <a:rPr lang="en-US" sz="2400" i="1" dirty="0" smtClean="0">
                        <a:solidFill>
                          <a:srgbClr val="FF0000"/>
                        </a:solidFill>
                        <a:latin typeface="Cambria Math" panose="02040503050406030204" pitchFamily="18" charset="0"/>
                      </a:rPr>
                      <m:t>𝑅</m:t>
                    </m:r>
                  </m:oMath>
                </a14:m>
                <a:r>
                  <a:rPr lang="en-US" sz="2400" dirty="0">
                    <a:solidFill>
                      <a:srgbClr val="FF0000"/>
                    </a:solidFill>
                    <a:latin typeface="Corbel" panose="020B0503020204020204" pitchFamily="34" charset="0"/>
                  </a:rPr>
                  <a:t>, and </a:t>
                </a:r>
                <a14:m>
                  <m:oMath xmlns:m="http://schemas.openxmlformats.org/officeDocument/2006/math">
                    <m:r>
                      <a:rPr lang="en-US" sz="2400" b="1" i="0" dirty="0" smtClean="0">
                        <a:solidFill>
                          <a:srgbClr val="FF0000"/>
                        </a:solidFill>
                        <a:latin typeface="Cambria Math" panose="02040503050406030204" pitchFamily="18" charset="0"/>
                      </a:rPr>
                      <m:t>𝐛</m:t>
                    </m:r>
                  </m:oMath>
                </a14:m>
                <a:r>
                  <a:rPr lang="en-US" sz="2400" b="1" dirty="0" smtClean="0">
                    <a:solidFill>
                      <a:srgbClr val="FF0000"/>
                    </a:solidFill>
                    <a:latin typeface="Corbel" panose="020B0503020204020204" pitchFamily="34" charset="0"/>
                  </a:rPr>
                  <a:t> </a:t>
                </a:r>
                <a:r>
                  <a:rPr lang="en-US" sz="2400" dirty="0" smtClean="0">
                    <a:solidFill>
                      <a:srgbClr val="FF0000"/>
                    </a:solidFill>
                    <a:latin typeface="Corbel" panose="020B0503020204020204" pitchFamily="34" charset="0"/>
                  </a:rPr>
                  <a:t>for </a:t>
                </a:r>
                <a14:m>
                  <m:oMath xmlns:m="http://schemas.openxmlformats.org/officeDocument/2006/math">
                    <m:sSubSup>
                      <m:sSubSupPr>
                        <m:ctrlPr>
                          <a:rPr lang="en-US" sz="2400" i="1" dirty="0" smtClean="0">
                            <a:solidFill>
                              <a:srgbClr val="FF0000"/>
                            </a:solidFill>
                            <a:latin typeface="Cambria Math" panose="02040503050406030204" pitchFamily="18" charset="0"/>
                          </a:rPr>
                        </m:ctrlPr>
                      </m:sSubSupPr>
                      <m:e>
                        <m:r>
                          <a:rPr lang="en-US" sz="2400" b="1" dirty="0">
                            <a:solidFill>
                              <a:srgbClr val="FF0000"/>
                            </a:solidFill>
                            <a:latin typeface="Cambria Math" panose="02040503050406030204" pitchFamily="18" charset="0"/>
                          </a:rPr>
                          <m:t>𝐱</m:t>
                        </m:r>
                      </m:e>
                      <m:sub>
                        <m:r>
                          <a:rPr lang="en-US" sz="2400" i="1" dirty="0">
                            <a:solidFill>
                              <a:srgbClr val="FF0000"/>
                            </a:solidFill>
                            <a:latin typeface="Cambria Math" panose="02040503050406030204" pitchFamily="18" charset="0"/>
                          </a:rPr>
                          <m:t>𝑖</m:t>
                        </m:r>
                      </m:sub>
                      <m:sup>
                        <m:r>
                          <a:rPr lang="en-US" sz="2400" dirty="0">
                            <a:solidFill>
                              <a:srgbClr val="FF0000"/>
                            </a:solidFill>
                            <a:latin typeface="Cambria Math" panose="02040503050406030204" pitchFamily="18" charset="0"/>
                          </a:rPr>
                          <m:t>′</m:t>
                        </m:r>
                      </m:sup>
                    </m:sSubSup>
                  </m:oMath>
                </a14:m>
                <a:r>
                  <a:rPr lang="en-US" sz="2400" dirty="0">
                    <a:solidFill>
                      <a:srgbClr val="FF0000"/>
                    </a:solidFill>
                    <a:latin typeface="Corbel" panose="020B0503020204020204" pitchFamily="34" charset="0"/>
                  </a:rPr>
                  <a:t>?</a:t>
                </a:r>
                <a:endParaRPr lang="en-US" sz="2400" dirty="0"/>
              </a:p>
            </p:txBody>
          </p:sp>
        </mc:Choice>
        <mc:Fallback xmlns="">
          <p:sp>
            <p:nvSpPr>
              <p:cNvPr id="7" name="矩形 6"/>
              <p:cNvSpPr>
                <a:spLocks noRot="1" noChangeAspect="1" noMove="1" noResize="1" noEditPoints="1" noAdjustHandles="1" noChangeArrowheads="1" noChangeShapeType="1" noTextEdit="1"/>
              </p:cNvSpPr>
              <p:nvPr/>
            </p:nvSpPr>
            <p:spPr>
              <a:xfrm>
                <a:off x="587829" y="5672965"/>
                <a:ext cx="4798045" cy="461921"/>
              </a:xfrm>
              <a:prstGeom prst="rect">
                <a:avLst/>
              </a:prstGeom>
              <a:blipFill>
                <a:blip r:embed="rId3"/>
                <a:stretch>
                  <a:fillRect l="-1904" t="-10667" r="-127" b="-30667"/>
                </a:stretch>
              </a:blipFill>
            </p:spPr>
            <p:txBody>
              <a:bodyPr/>
              <a:lstStyle/>
              <a:p>
                <a:r>
                  <a:rPr lang="en-US">
                    <a:noFill/>
                  </a:rPr>
                  <a:t> </a:t>
                </a:r>
              </a:p>
            </p:txBody>
          </p:sp>
        </mc:Fallback>
      </mc:AlternateContent>
      <p:pic>
        <p:nvPicPr>
          <p:cNvPr id="8" name="Picture 6" descr="http://img3.redocn.com/20120415/Redocn_201204150408287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400" b="6720"/>
          <a:stretch/>
        </p:blipFill>
        <p:spPr bwMode="auto">
          <a:xfrm>
            <a:off x="6047802" y="4021662"/>
            <a:ext cx="2560621" cy="236121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611734" y="4786768"/>
            <a:ext cx="4914162" cy="830997"/>
          </a:xfrm>
          <a:prstGeom prst="rect">
            <a:avLst/>
          </a:prstGeom>
        </p:spPr>
        <p:txBody>
          <a:bodyPr wrap="square">
            <a:spAutoFit/>
          </a:bodyPr>
          <a:lstStyle/>
          <a:p>
            <a:r>
              <a:rPr lang="en-US" sz="2400" dirty="0">
                <a:solidFill>
                  <a:srgbClr val="FF0000"/>
                </a:solidFill>
                <a:latin typeface="Corbel" panose="020B0503020204020204" pitchFamily="34" charset="0"/>
              </a:rPr>
              <a:t>Q1: How to find corresponding points in a new image</a:t>
            </a:r>
            <a:r>
              <a:rPr lang="en-US" sz="2400" dirty="0" smtClean="0">
                <a:solidFill>
                  <a:srgbClr val="FF0000"/>
                </a:solidFill>
                <a:latin typeface="Corbel" panose="020B0503020204020204" pitchFamily="34" charset="0"/>
              </a:rPr>
              <a:t>? (Solved!)</a:t>
            </a:r>
            <a:endParaRPr lang="en-US" sz="2400" dirty="0"/>
          </a:p>
        </p:txBody>
      </p:sp>
      <p:sp>
        <p:nvSpPr>
          <p:cNvPr id="10" name="圆角矩形 9"/>
          <p:cNvSpPr/>
          <p:nvPr/>
        </p:nvSpPr>
        <p:spPr>
          <a:xfrm>
            <a:off x="611734" y="1349115"/>
            <a:ext cx="7996689" cy="11092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圆角矩形 10"/>
          <p:cNvSpPr/>
          <p:nvPr/>
        </p:nvSpPr>
        <p:spPr>
          <a:xfrm>
            <a:off x="611734" y="2535301"/>
            <a:ext cx="7996689" cy="80289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83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ASM: test</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smtClean="0"/>
                  <a:t>Suppose we want to match a model </a:t>
                </a:r>
                <a14:m>
                  <m:oMath xmlns:m="http://schemas.openxmlformats.org/officeDocument/2006/math">
                    <m:r>
                      <a:rPr lang="en-US" b="1">
                        <a:latin typeface="Cambria Math" panose="02040503050406030204" pitchFamily="18" charset="0"/>
                      </a:rPr>
                      <m:t>𝐱</m:t>
                    </m:r>
                  </m:oMath>
                </a14:m>
                <a:r>
                  <a:rPr lang="en-US" dirty="0" smtClean="0"/>
                  <a:t> to </a:t>
                </a:r>
                <a:r>
                  <a:rPr lang="en-US" dirty="0"/>
                  <a:t>a new set of image points </a:t>
                </a:r>
                <a14:m>
                  <m:oMath xmlns:m="http://schemas.openxmlformats.org/officeDocument/2006/math">
                    <m:r>
                      <a:rPr lang="en-US" b="1">
                        <a:latin typeface="Cambria Math" panose="02040503050406030204" pitchFamily="18" charset="0"/>
                      </a:rPr>
                      <m:t>𝐲</m:t>
                    </m:r>
                  </m:oMath>
                </a14:m>
                <a:endParaRPr lang="en-US" dirty="0" smtClean="0"/>
              </a:p>
              <a:p>
                <a:r>
                  <a:rPr lang="en-US" dirty="0"/>
                  <a:t>We wish to find </a:t>
                </a:r>
                <a14:m>
                  <m:oMath xmlns:m="http://schemas.openxmlformats.org/officeDocument/2006/math">
                    <m:r>
                      <a:rPr lang="en-US" i="1" dirty="0">
                        <a:latin typeface="Cambria Math" panose="02040503050406030204" pitchFamily="18" charset="0"/>
                      </a:rPr>
                      <m:t>(</m:t>
                    </m:r>
                    <m:r>
                      <a:rPr lang="en-US" b="1" i="0" dirty="0" smtClean="0">
                        <a:latin typeface="Cambria Math" panose="02040503050406030204" pitchFamily="18" charset="0"/>
                      </a:rPr>
                      <m:t>𝐭</m:t>
                    </m:r>
                    <m:r>
                      <a:rPr lang="en-US" i="1" dirty="0">
                        <a:latin typeface="Cambria Math" panose="02040503050406030204" pitchFamily="18" charset="0"/>
                      </a:rPr>
                      <m:t>, </m:t>
                    </m:r>
                    <m:r>
                      <a:rPr lang="en-US" i="1" dirty="0">
                        <a:latin typeface="Cambria Math" panose="02040503050406030204" pitchFamily="18" charset="0"/>
                      </a:rPr>
                      <m:t>𝑠</m:t>
                    </m:r>
                    <m:r>
                      <a:rPr lang="en-US" i="1" dirty="0">
                        <a:latin typeface="Cambria Math" panose="02040503050406030204" pitchFamily="18" charset="0"/>
                      </a:rPr>
                      <m:t>, </m:t>
                    </m:r>
                    <m:r>
                      <a:rPr lang="en-US" i="1" dirty="0">
                        <a:latin typeface="Cambria Math" panose="02040503050406030204" pitchFamily="18" charset="0"/>
                      </a:rPr>
                      <m:t>𝑅</m:t>
                    </m:r>
                    <m:r>
                      <a:rPr lang="en-US" i="1" dirty="0">
                        <a:latin typeface="Cambria Math" panose="02040503050406030204" pitchFamily="18" charset="0"/>
                      </a:rPr>
                      <m:t>, </m:t>
                    </m:r>
                    <m:r>
                      <a:rPr lang="en-US" b="1" dirty="0">
                        <a:latin typeface="Cambria Math" panose="02040503050406030204" pitchFamily="18" charset="0"/>
                      </a:rPr>
                      <m:t>𝐛</m:t>
                    </m:r>
                    <m:r>
                      <a:rPr lang="en-US" i="1" dirty="0">
                        <a:latin typeface="Cambria Math" panose="02040503050406030204" pitchFamily="18" charset="0"/>
                      </a:rPr>
                      <m:t>)</m:t>
                    </m:r>
                  </m:oMath>
                </a14:m>
                <a:r>
                  <a:rPr lang="en-US" dirty="0"/>
                  <a:t> that can </a:t>
                </a:r>
                <a:r>
                  <a:rPr lang="en-US" dirty="0" smtClean="0"/>
                  <a:t>minimize </a:t>
                </a:r>
                <a14:m>
                  <m:oMath xmlns:m="http://schemas.openxmlformats.org/officeDocument/2006/math">
                    <m:sSup>
                      <m:sSupPr>
                        <m:ctrlPr>
                          <a:rPr lang="en-US" b="0" i="1" smtClean="0">
                            <a:latin typeface="Cambria Math" panose="02040503050406030204" pitchFamily="18" charset="0"/>
                          </a:rPr>
                        </m:ctrlPr>
                      </m:sSupPr>
                      <m:e>
                        <m:d>
                          <m:dPr>
                            <m:begChr m:val="|"/>
                            <m:endChr m:val="|"/>
                            <m:ctrlPr>
                              <a:rPr lang="en-US" i="1" smtClean="0">
                                <a:latin typeface="Cambria Math" panose="02040503050406030204" pitchFamily="18" charset="0"/>
                              </a:rPr>
                            </m:ctrlPr>
                          </m:dPr>
                          <m:e>
                            <m:r>
                              <a:rPr lang="en-US" b="1" i="0" smtClean="0">
                                <a:latin typeface="Cambria Math" panose="02040503050406030204" pitchFamily="18" charset="0"/>
                              </a:rPr>
                              <m:t>𝐲</m:t>
                            </m:r>
                            <m:r>
                              <a:rPr lang="en-US" b="0" i="1" smtClean="0">
                                <a:latin typeface="Cambria Math" panose="02040503050406030204" pitchFamily="18" charset="0"/>
                              </a:rPr>
                              <m:t>−</m:t>
                            </m:r>
                            <m:r>
                              <a:rPr lang="en-US" b="0" i="1" smtClean="0">
                                <a:latin typeface="Cambria Math" panose="02040503050406030204" pitchFamily="18" charset="0"/>
                              </a:rPr>
                              <m:t>𝑠𝑅</m:t>
                            </m:r>
                            <m:d>
                              <m:dPr>
                                <m:ctrlPr>
                                  <a:rPr lang="en-US" b="0" i="1" smtClean="0">
                                    <a:latin typeface="Cambria Math" panose="02040503050406030204" pitchFamily="18" charset="0"/>
                                  </a:rPr>
                                </m:ctrlPr>
                              </m:dPr>
                              <m:e>
                                <m:r>
                                  <a:rPr lang="en-US" b="1" i="0" smtClean="0">
                                    <a:latin typeface="Cambria Math" panose="02040503050406030204" pitchFamily="18" charset="0"/>
                                  </a:rPr>
                                  <m:t>𝐱</m:t>
                                </m:r>
                              </m:e>
                            </m:d>
                            <m:r>
                              <a:rPr lang="en-US" b="0" i="1" smtClean="0">
                                <a:latin typeface="Cambria Math" panose="02040503050406030204" pitchFamily="18" charset="0"/>
                              </a:rPr>
                              <m:t>−</m:t>
                            </m:r>
                            <m:r>
                              <a:rPr lang="en-US" b="1" i="0" smtClean="0">
                                <a:latin typeface="Cambria Math" panose="02040503050406030204" pitchFamily="18" charset="0"/>
                              </a:rPr>
                              <m:t>𝐭</m:t>
                            </m:r>
                          </m:e>
                        </m:d>
                      </m:e>
                      <m:sup>
                        <m:r>
                          <a:rPr lang="en-US" b="0" i="1" smtClean="0">
                            <a:latin typeface="Cambria Math" panose="02040503050406030204" pitchFamily="18" charset="0"/>
                          </a:rPr>
                          <m:t>2</m:t>
                        </m:r>
                      </m:sup>
                    </m:sSup>
                  </m:oMath>
                </a14:m>
                <a:endParaRPr lang="en-US" dirty="0" smtClean="0"/>
              </a:p>
              <a:p>
                <a:r>
                  <a:rPr lang="en-US" dirty="0" smtClean="0"/>
                  <a:t>i.e.</a:t>
                </a:r>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2"/>
                <a:stretch>
                  <a:fillRect l="-1140" t="-1568"/>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88</a:t>
            </a:fld>
            <a:endParaRPr lang="en-US"/>
          </a:p>
        </p:txBody>
      </p:sp>
      <mc:AlternateContent xmlns:mc="http://schemas.openxmlformats.org/markup-compatibility/2006" xmlns:a14="http://schemas.microsoft.com/office/drawing/2010/main">
        <mc:Choice Requires="a14">
          <p:sp>
            <p:nvSpPr>
              <p:cNvPr id="7" name="文本框 6"/>
              <p:cNvSpPr txBox="1"/>
              <p:nvPr/>
            </p:nvSpPr>
            <p:spPr>
              <a:xfrm>
                <a:off x="1246909" y="2826326"/>
                <a:ext cx="637642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min</m:t>
                          </m:r>
                          <m:r>
                            <a:rPr lang="en-US" sz="2400" b="0" i="1" smtClean="0">
                              <a:latin typeface="Cambria Math" panose="02040503050406030204" pitchFamily="18" charset="0"/>
                            </a:rPr>
                            <m:t>   </m:t>
                          </m:r>
                        </m:fName>
                        <m:e>
                          <m:sSup>
                            <m:sSupPr>
                              <m:ctrlPr>
                                <a:rPr lang="en-US" sz="2400" i="1">
                                  <a:latin typeface="Cambria Math" panose="02040503050406030204" pitchFamily="18" charset="0"/>
                                </a:rPr>
                              </m:ctrlPr>
                            </m:sSupPr>
                            <m:e>
                              <m:d>
                                <m:dPr>
                                  <m:begChr m:val="|"/>
                                  <m:endChr m:val="|"/>
                                  <m:ctrlPr>
                                    <a:rPr lang="en-US" sz="2400" i="1">
                                      <a:latin typeface="Cambria Math" panose="02040503050406030204" pitchFamily="18" charset="0"/>
                                    </a:rPr>
                                  </m:ctrlPr>
                                </m:dPr>
                                <m:e>
                                  <m:r>
                                    <a:rPr lang="en-US" sz="2400" b="1">
                                      <a:latin typeface="Cambria Math" panose="02040503050406030204" pitchFamily="18" charset="0"/>
                                    </a:rPr>
                                    <m:t>𝐲</m:t>
                                  </m:r>
                                  <m:r>
                                    <a:rPr lang="en-US" sz="2400" i="1">
                                      <a:latin typeface="Cambria Math" panose="02040503050406030204" pitchFamily="18" charset="0"/>
                                    </a:rPr>
                                    <m:t>−</m:t>
                                  </m:r>
                                  <m:r>
                                    <a:rPr lang="en-US" sz="2400" i="1">
                                      <a:latin typeface="Cambria Math" panose="02040503050406030204" pitchFamily="18" charset="0"/>
                                    </a:rPr>
                                    <m:t>𝑠𝑅</m:t>
                                  </m:r>
                                  <m:d>
                                    <m:dPr>
                                      <m:ctrlPr>
                                        <a:rPr lang="en-US" sz="2400" i="1">
                                          <a:latin typeface="Cambria Math" panose="02040503050406030204" pitchFamily="18" charset="0"/>
                                        </a:rPr>
                                      </m:ctrlPr>
                                    </m:dPr>
                                    <m:e>
                                      <m:r>
                                        <a:rPr lang="en-US" sz="2400" b="1">
                                          <a:latin typeface="Cambria Math" panose="02040503050406030204" pitchFamily="18" charset="0"/>
                                        </a:rPr>
                                        <m:t>𝐱</m:t>
                                      </m:r>
                                    </m:e>
                                  </m:d>
                                  <m:r>
                                    <a:rPr lang="en-US" sz="2400" i="1">
                                      <a:latin typeface="Cambria Math" panose="02040503050406030204" pitchFamily="18" charset="0"/>
                                    </a:rPr>
                                    <m:t>−</m:t>
                                  </m:r>
                                  <m:r>
                                    <a:rPr lang="en-US" altLang="zh-CN" sz="2400" b="1">
                                      <a:latin typeface="Cambria Math" panose="02040503050406030204" pitchFamily="18" charset="0"/>
                                    </a:rPr>
                                    <m:t>𝐭</m:t>
                                  </m:r>
                                </m:e>
                              </m:d>
                            </m:e>
                            <m:sup>
                              <m:r>
                                <a:rPr lang="en-US" sz="2400" i="1">
                                  <a:latin typeface="Cambria Math" panose="02040503050406030204" pitchFamily="18" charset="0"/>
                                </a:rPr>
                                <m:t>2</m:t>
                              </m:r>
                            </m:sup>
                          </m:sSup>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d>
                                <m:dPr>
                                  <m:begChr m:val="|"/>
                                  <m:endChr m:val="|"/>
                                  <m:ctrlPr>
                                    <a:rPr lang="en-US" sz="2400" i="1">
                                      <a:latin typeface="Cambria Math" panose="02040503050406030204" pitchFamily="18" charset="0"/>
                                    </a:rPr>
                                  </m:ctrlPr>
                                </m:dPr>
                                <m:e>
                                  <m:r>
                                    <a:rPr lang="en-US" sz="2400" b="1">
                                      <a:latin typeface="Cambria Math" panose="02040503050406030204" pitchFamily="18" charset="0"/>
                                    </a:rPr>
                                    <m:t>𝐲</m:t>
                                  </m:r>
                                  <m:r>
                                    <a:rPr lang="en-US" sz="2400" i="1">
                                      <a:latin typeface="Cambria Math" panose="02040503050406030204" pitchFamily="18" charset="0"/>
                                    </a:rPr>
                                    <m:t>−</m:t>
                                  </m:r>
                                  <m:r>
                                    <a:rPr lang="en-US" sz="2400" i="1">
                                      <a:latin typeface="Cambria Math" panose="02040503050406030204" pitchFamily="18" charset="0"/>
                                    </a:rPr>
                                    <m:t>𝑠𝑅</m:t>
                                  </m:r>
                                  <m:d>
                                    <m:dPr>
                                      <m:ctrlPr>
                                        <a:rPr lang="en-US" sz="2400" i="1">
                                          <a:latin typeface="Cambria Math" panose="02040503050406030204" pitchFamily="18" charset="0"/>
                                        </a:rPr>
                                      </m:ctrlPr>
                                    </m:dPr>
                                    <m:e>
                                      <m:acc>
                                        <m:accPr>
                                          <m:chr m:val="̅"/>
                                          <m:ctrlPr>
                                            <a:rPr lang="en-US" sz="2400" i="1">
                                              <a:latin typeface="Cambria Math" panose="02040503050406030204" pitchFamily="18" charset="0"/>
                                              <a:ea typeface="Cambria Math" panose="02040503050406030204" pitchFamily="18" charset="0"/>
                                            </a:rPr>
                                          </m:ctrlPr>
                                        </m:accPr>
                                        <m:e>
                                          <m:r>
                                            <a:rPr lang="en-US" sz="2400" b="1">
                                              <a:latin typeface="Cambria Math" panose="02040503050406030204" pitchFamily="18" charset="0"/>
                                              <a:ea typeface="Cambria Math" panose="02040503050406030204" pitchFamily="18" charset="0"/>
                                            </a:rPr>
                                            <m:t>𝐱</m:t>
                                          </m:r>
                                        </m:e>
                                      </m:acc>
                                      <m:r>
                                        <a:rPr lang="en-US" sz="2400" i="1">
                                          <a:latin typeface="Cambria Math" panose="02040503050406030204" pitchFamily="18" charset="0"/>
                                          <a:ea typeface="Cambria Math" panose="02040503050406030204" pitchFamily="18" charset="0"/>
                                        </a:rPr>
                                        <m:t>+</m:t>
                                      </m:r>
                                      <m:r>
                                        <a:rPr lang="en-US" sz="2400" b="0" i="1">
                                          <a:latin typeface="Cambria Math" panose="02040503050406030204" pitchFamily="18" charset="0"/>
                                          <a:ea typeface="Cambria Math" panose="02040503050406030204" pitchFamily="18" charset="0"/>
                                        </a:rPr>
                                        <m:t>𝑃</m:t>
                                      </m:r>
                                      <m:r>
                                        <a:rPr lang="en-US" sz="2400" b="1">
                                          <a:latin typeface="Cambria Math" panose="02040503050406030204" pitchFamily="18" charset="0"/>
                                          <a:ea typeface="Cambria Math" panose="02040503050406030204" pitchFamily="18" charset="0"/>
                                        </a:rPr>
                                        <m:t>𝐛</m:t>
                                      </m:r>
                                      <m:r>
                                        <m:rPr>
                                          <m:nor/>
                                        </m:rPr>
                                        <a:rPr lang="en-US" sz="2400" b="1" dirty="0"/>
                                        <m:t> </m:t>
                                      </m:r>
                                    </m:e>
                                  </m:d>
                                  <m:r>
                                    <a:rPr lang="en-US" sz="2400" i="1">
                                      <a:latin typeface="Cambria Math" panose="02040503050406030204" pitchFamily="18" charset="0"/>
                                    </a:rPr>
                                    <m:t>−</m:t>
                                  </m:r>
                                  <m:r>
                                    <a:rPr lang="en-US" sz="2400" b="1" i="0" smtClean="0">
                                      <a:latin typeface="Cambria Math" panose="02040503050406030204" pitchFamily="18" charset="0"/>
                                    </a:rPr>
                                    <m:t>𝐭</m:t>
                                  </m:r>
                                </m:e>
                              </m:d>
                            </m:e>
                            <m:sup>
                              <m:r>
                                <a:rPr lang="en-US" sz="2400" i="1">
                                  <a:latin typeface="Cambria Math" panose="02040503050406030204" pitchFamily="18" charset="0"/>
                                </a:rPr>
                                <m:t>2</m:t>
                              </m:r>
                            </m:sup>
                          </m:sSup>
                        </m:e>
                      </m:func>
                    </m:oMath>
                  </m:oMathPara>
                </a14:m>
                <a:endParaRPr lang="en-US" sz="2400" b="0" dirty="0" smtClean="0"/>
              </a:p>
            </p:txBody>
          </p:sp>
        </mc:Choice>
        <mc:Fallback xmlns="">
          <p:sp>
            <p:nvSpPr>
              <p:cNvPr id="7" name="文本框 6"/>
              <p:cNvSpPr txBox="1">
                <a:spLocks noRot="1" noChangeAspect="1" noMove="1" noResize="1" noEditPoints="1" noAdjustHandles="1" noChangeArrowheads="1" noChangeShapeType="1" noTextEdit="1"/>
              </p:cNvSpPr>
              <p:nvPr/>
            </p:nvSpPr>
            <p:spPr>
              <a:xfrm>
                <a:off x="1246909" y="2826326"/>
                <a:ext cx="6376426" cy="369332"/>
              </a:xfrm>
              <a:prstGeom prst="rect">
                <a:avLst/>
              </a:prstGeom>
              <a:blipFill>
                <a:blip r:embed="rId3"/>
                <a:stretch>
                  <a:fillRect t="-1667" b="-26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559963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ASM: test</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587828" y="856988"/>
                <a:ext cx="8556171" cy="5737775"/>
              </a:xfrm>
            </p:spPr>
            <p:txBody>
              <a:bodyPr>
                <a:normAutofit/>
              </a:bodyPr>
              <a:lstStyle/>
              <a:p>
                <a:r>
                  <a:rPr lang="en-US" dirty="0" smtClean="0"/>
                  <a:t>A simple iterative approach to achieving the minimum</a:t>
                </a:r>
              </a:p>
              <a:p>
                <a:r>
                  <a:rPr lang="en-US" cap="small" dirty="0" smtClean="0">
                    <a:solidFill>
                      <a:srgbClr val="FF0000"/>
                    </a:solidFill>
                  </a:rPr>
                  <a:t>Steps</a:t>
                </a:r>
                <a:endParaRPr lang="en-US" dirty="0" smtClean="0"/>
              </a:p>
              <a:p>
                <a:pPr marL="457200" indent="-374650">
                  <a:buFont typeface="+mj-lt"/>
                  <a:buAutoNum type="arabicPeriod"/>
                </a:pPr>
                <a:r>
                  <a:rPr lang="en-US" dirty="0"/>
                  <a:t>Initialize the shape parameters, </a:t>
                </a:r>
                <a14:m>
                  <m:oMath xmlns:m="http://schemas.openxmlformats.org/officeDocument/2006/math">
                    <m:r>
                      <a:rPr lang="en-US" b="1" i="0" dirty="0" smtClean="0">
                        <a:latin typeface="Cambria Math" panose="02040503050406030204" pitchFamily="18" charset="0"/>
                      </a:rPr>
                      <m:t>𝐛</m:t>
                    </m:r>
                  </m:oMath>
                </a14:m>
                <a:r>
                  <a:rPr lang="en-US" dirty="0"/>
                  <a:t>, to zero (the mean shape).</a:t>
                </a:r>
              </a:p>
              <a:p>
                <a:pPr marL="457200" indent="-374650">
                  <a:buFont typeface="+mj-lt"/>
                  <a:buAutoNum type="arabicPeriod"/>
                </a:pPr>
                <a:r>
                  <a:rPr lang="en-US" dirty="0" smtClean="0"/>
                  <a:t>Generate </a:t>
                </a:r>
                <a:r>
                  <a:rPr lang="en-US" dirty="0"/>
                  <a:t>the model point positions using</a:t>
                </a:r>
                <a:r>
                  <a:rPr lang="en-US" dirty="0" smtClean="0"/>
                  <a:t> </a:t>
                </a:r>
                <a14:m>
                  <m:oMath xmlns:m="http://schemas.openxmlformats.org/officeDocument/2006/math">
                    <m:r>
                      <a:rPr lang="en-US" b="1">
                        <a:latin typeface="Cambria Math" panose="02040503050406030204" pitchFamily="18" charset="0"/>
                        <a:ea typeface="Cambria Math" panose="02040503050406030204" pitchFamily="18" charset="0"/>
                      </a:rPr>
                      <m:t>𝐱</m:t>
                    </m:r>
                    <m:r>
                      <a:rPr lang="en-US" b="0" i="1" smtClean="0">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b="1">
                            <a:latin typeface="Cambria Math" panose="02040503050406030204" pitchFamily="18" charset="0"/>
                            <a:ea typeface="Cambria Math" panose="02040503050406030204" pitchFamily="18" charset="0"/>
                          </a:rPr>
                          <m:t>𝐱</m:t>
                        </m:r>
                      </m:e>
                    </m:acc>
                    <m:r>
                      <a:rPr lang="en-US" i="1">
                        <a:latin typeface="Cambria Math" panose="02040503050406030204" pitchFamily="18" charset="0"/>
                        <a:ea typeface="Cambria Math" panose="02040503050406030204" pitchFamily="18" charset="0"/>
                      </a:rPr>
                      <m:t>+</m:t>
                    </m:r>
                    <m:r>
                      <a:rPr lang="en-US" b="0" i="1">
                        <a:latin typeface="Cambria Math" panose="02040503050406030204" pitchFamily="18" charset="0"/>
                        <a:ea typeface="Cambria Math" panose="02040503050406030204" pitchFamily="18" charset="0"/>
                      </a:rPr>
                      <m:t>𝑃</m:t>
                    </m:r>
                    <m:r>
                      <a:rPr lang="en-US" b="1">
                        <a:latin typeface="Cambria Math" panose="02040503050406030204" pitchFamily="18" charset="0"/>
                        <a:ea typeface="Cambria Math" panose="02040503050406030204" pitchFamily="18" charset="0"/>
                      </a:rPr>
                      <m:t>𝐛</m:t>
                    </m:r>
                    <m:r>
                      <m:rPr>
                        <m:nor/>
                      </m:rPr>
                      <a:rPr lang="en-US" b="1" dirty="0"/>
                      <m:t> </m:t>
                    </m:r>
                  </m:oMath>
                </a14:m>
                <a:endParaRPr lang="en-US" dirty="0"/>
              </a:p>
              <a:p>
                <a:pPr marL="457200" indent="-374650">
                  <a:buFont typeface="+mj-lt"/>
                  <a:buAutoNum type="arabicPeriod"/>
                </a:pPr>
                <a:r>
                  <a:rPr lang="en-US" dirty="0" smtClean="0"/>
                  <a:t>Find </a:t>
                </a:r>
                <a:r>
                  <a:rPr lang="en-US" dirty="0"/>
                  <a:t>the pose parameters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𝑠</m:t>
                    </m:r>
                    <m:r>
                      <a:rPr lang="en-US" i="1" dirty="0" smtClean="0">
                        <a:latin typeface="Cambria Math" panose="02040503050406030204" pitchFamily="18" charset="0"/>
                      </a:rPr>
                      <m:t>, </m:t>
                    </m:r>
                    <m:r>
                      <a:rPr lang="en-US" i="1" dirty="0" smtClean="0">
                        <a:latin typeface="Cambria Math" panose="02040503050406030204" pitchFamily="18" charset="0"/>
                      </a:rPr>
                      <m:t>𝑅</m:t>
                    </m:r>
                    <m:r>
                      <a:rPr lang="en-US" i="1" dirty="0" smtClean="0">
                        <a:latin typeface="Cambria Math" panose="02040503050406030204" pitchFamily="18" charset="0"/>
                      </a:rPr>
                      <m:t>,</m:t>
                    </m:r>
                    <m:r>
                      <a:rPr lang="en-US" altLang="zh-CN" b="1">
                        <a:latin typeface="Cambria Math" panose="02040503050406030204" pitchFamily="18" charset="0"/>
                      </a:rPr>
                      <m:t>𝐭</m:t>
                    </m:r>
                    <m:r>
                      <a:rPr lang="en-US" i="1" dirty="0" smtClean="0">
                        <a:latin typeface="Cambria Math" panose="02040503050406030204" pitchFamily="18" charset="0"/>
                      </a:rPr>
                      <m:t>) </m:t>
                    </m:r>
                  </m:oMath>
                </a14:m>
                <a:r>
                  <a:rPr lang="en-US" dirty="0"/>
                  <a:t>which best align the </a:t>
                </a:r>
                <a:r>
                  <a:rPr lang="en-US" dirty="0" smtClean="0"/>
                  <a:t>model points </a:t>
                </a:r>
                <a14:m>
                  <m:oMath xmlns:m="http://schemas.openxmlformats.org/officeDocument/2006/math">
                    <m:r>
                      <a:rPr lang="en-US" b="1">
                        <a:latin typeface="Cambria Math" panose="02040503050406030204" pitchFamily="18" charset="0"/>
                        <a:ea typeface="Cambria Math" panose="02040503050406030204" pitchFamily="18" charset="0"/>
                      </a:rPr>
                      <m:t>𝐱</m:t>
                    </m:r>
                  </m:oMath>
                </a14:m>
                <a:r>
                  <a:rPr lang="en-US" dirty="0"/>
                  <a:t> to the current found points </a:t>
                </a:r>
                <a14:m>
                  <m:oMath xmlns:m="http://schemas.openxmlformats.org/officeDocument/2006/math">
                    <m:r>
                      <a:rPr lang="en-US" b="1" i="0" smtClean="0">
                        <a:latin typeface="Cambria Math" panose="02040503050406030204" pitchFamily="18" charset="0"/>
                        <a:ea typeface="Cambria Math" panose="02040503050406030204" pitchFamily="18" charset="0"/>
                      </a:rPr>
                      <m:t>𝐲</m:t>
                    </m:r>
                  </m:oMath>
                </a14:m>
                <a:endParaRPr lang="en-US" dirty="0" smtClean="0"/>
              </a:p>
              <a:p>
                <a:pPr marL="82550" indent="0" algn="ctr">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min</m:t>
                          </m:r>
                          <m:r>
                            <a:rPr lang="en-US" i="1">
                              <a:latin typeface="Cambria Math" panose="02040503050406030204" pitchFamily="18" charset="0"/>
                            </a:rPr>
                            <m:t>   </m:t>
                          </m:r>
                        </m:fName>
                        <m:e>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b="1">
                                      <a:latin typeface="Cambria Math" panose="02040503050406030204" pitchFamily="18" charset="0"/>
                                    </a:rPr>
                                    <m:t>𝐲</m:t>
                                  </m:r>
                                  <m:r>
                                    <a:rPr lang="en-US" i="1">
                                      <a:latin typeface="Cambria Math" panose="02040503050406030204" pitchFamily="18" charset="0"/>
                                    </a:rPr>
                                    <m:t>−</m:t>
                                  </m:r>
                                  <m:r>
                                    <a:rPr lang="en-US" i="1">
                                      <a:latin typeface="Cambria Math" panose="02040503050406030204" pitchFamily="18" charset="0"/>
                                    </a:rPr>
                                    <m:t>𝑠𝑅</m:t>
                                  </m:r>
                                  <m:d>
                                    <m:dPr>
                                      <m:ctrlPr>
                                        <a:rPr lang="en-US" i="1">
                                          <a:latin typeface="Cambria Math" panose="02040503050406030204" pitchFamily="18" charset="0"/>
                                        </a:rPr>
                                      </m:ctrlPr>
                                    </m:dPr>
                                    <m:e>
                                      <m:r>
                                        <a:rPr lang="en-US" b="1">
                                          <a:latin typeface="Cambria Math" panose="02040503050406030204" pitchFamily="18" charset="0"/>
                                        </a:rPr>
                                        <m:t>𝐱</m:t>
                                      </m:r>
                                    </m:e>
                                  </m:d>
                                  <m:r>
                                    <a:rPr lang="en-US" i="1">
                                      <a:latin typeface="Cambria Math" panose="02040503050406030204" pitchFamily="18" charset="0"/>
                                    </a:rPr>
                                    <m:t>−</m:t>
                                  </m:r>
                                  <m:r>
                                    <a:rPr lang="en-US" altLang="zh-CN" b="1">
                                      <a:latin typeface="Cambria Math" panose="02040503050406030204" pitchFamily="18" charset="0"/>
                                    </a:rPr>
                                    <m:t>𝐭</m:t>
                                  </m:r>
                                </m:e>
                              </m:d>
                            </m:e>
                            <m:sup>
                              <m:r>
                                <a:rPr lang="en-US" i="1">
                                  <a:latin typeface="Cambria Math" panose="02040503050406030204" pitchFamily="18" charset="0"/>
                                </a:rPr>
                                <m:t>2</m:t>
                              </m:r>
                            </m:sup>
                          </m:sSup>
                        </m:e>
                      </m:func>
                    </m:oMath>
                  </m:oMathPara>
                </a14:m>
                <a:endParaRPr lang="en-US" dirty="0"/>
              </a:p>
              <a:p>
                <a:pPr marL="539750" indent="-457200">
                  <a:buFont typeface="+mj-lt"/>
                  <a:buAutoNum type="arabicPeriod" startAt="4"/>
                </a:pPr>
                <a:r>
                  <a:rPr lang="en-US" dirty="0"/>
                  <a:t>Project </a:t>
                </a:r>
                <a14:m>
                  <m:oMath xmlns:m="http://schemas.openxmlformats.org/officeDocument/2006/math">
                    <m:r>
                      <a:rPr lang="en-US" b="1">
                        <a:latin typeface="Cambria Math" panose="02040503050406030204" pitchFamily="18" charset="0"/>
                      </a:rPr>
                      <m:t>𝐲</m:t>
                    </m:r>
                  </m:oMath>
                </a14:m>
                <a:r>
                  <a:rPr lang="en-US" dirty="0"/>
                  <a:t> into the model co-ordinate frame by inverting </a:t>
                </a:r>
                <a:r>
                  <a:rPr lang="en-US" dirty="0" smtClean="0"/>
                  <a:t>the transformation </a:t>
                </a:r>
                <a14:m>
                  <m:oMath xmlns:m="http://schemas.openxmlformats.org/officeDocument/2006/math">
                    <m:sSup>
                      <m:sSupPr>
                        <m:ctrlPr>
                          <a:rPr lang="en-US" b="0" i="1" smtClean="0">
                            <a:latin typeface="Cambria Math" panose="02040503050406030204" pitchFamily="18" charset="0"/>
                          </a:rPr>
                        </m:ctrlPr>
                      </m:sSupPr>
                      <m:e>
                        <m:r>
                          <a:rPr lang="en-US" b="1">
                            <a:latin typeface="Cambria Math" panose="02040503050406030204" pitchFamily="18" charset="0"/>
                          </a:rPr>
                          <m:t>𝐲</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−1</m:t>
                        </m:r>
                      </m:sup>
                    </m:sSup>
                    <m:r>
                      <a:rPr lang="en-US" b="0" i="1" smtClean="0">
                        <a:latin typeface="Cambria Math" panose="02040503050406030204" pitchFamily="18" charset="0"/>
                      </a:rPr>
                      <m:t>(</m:t>
                    </m:r>
                    <m:r>
                      <a:rPr lang="en-US" b="1">
                        <a:latin typeface="Cambria Math" panose="02040503050406030204" pitchFamily="18" charset="0"/>
                      </a:rPr>
                      <m:t>𝐲</m:t>
                    </m:r>
                    <m:r>
                      <a:rPr lang="en-US" b="0" i="1" smtClean="0">
                        <a:latin typeface="Cambria Math" panose="02040503050406030204" pitchFamily="18" charset="0"/>
                      </a:rPr>
                      <m:t>+</m:t>
                    </m:r>
                    <m:r>
                      <a:rPr lang="en-US" altLang="zh-CN" b="1">
                        <a:latin typeface="Cambria Math" panose="02040503050406030204" pitchFamily="18" charset="0"/>
                      </a:rPr>
                      <m:t>𝐭</m:t>
                    </m:r>
                    <m:r>
                      <a:rPr lang="en-US" b="0" i="1" smtClean="0">
                        <a:latin typeface="Cambria Math" panose="02040503050406030204" pitchFamily="18" charset="0"/>
                      </a:rPr>
                      <m:t>)/</m:t>
                    </m:r>
                    <m:r>
                      <a:rPr lang="en-US" b="0" i="1" smtClean="0">
                        <a:latin typeface="Cambria Math" panose="02040503050406030204" pitchFamily="18" charset="0"/>
                      </a:rPr>
                      <m:t>𝑠</m:t>
                    </m:r>
                  </m:oMath>
                </a14:m>
                <a:endParaRPr lang="en-US" dirty="0" smtClean="0"/>
              </a:p>
              <a:p>
                <a:pPr marL="539750" indent="-457200">
                  <a:buFont typeface="+mj-lt"/>
                  <a:buAutoNum type="arabicPeriod" startAt="4"/>
                </a:pPr>
                <a:r>
                  <a:rPr lang="en-US" dirty="0"/>
                  <a:t>Project </a:t>
                </a:r>
                <a14:m>
                  <m:oMath xmlns:m="http://schemas.openxmlformats.org/officeDocument/2006/math">
                    <m:r>
                      <a:rPr lang="en-US" b="1">
                        <a:latin typeface="Cambria Math" panose="02040503050406030204" pitchFamily="18" charset="0"/>
                      </a:rPr>
                      <m:t>𝐲</m:t>
                    </m:r>
                  </m:oMath>
                </a14:m>
                <a:r>
                  <a:rPr lang="en-US" dirty="0"/>
                  <a:t> into the tangent plane to 𝐱 by </a:t>
                </a:r>
                <a:r>
                  <a:rPr lang="en-US" dirty="0" smtClean="0"/>
                  <a:t>scaling</a:t>
                </a:r>
                <a:r>
                  <a:rPr lang="en-US" dirty="0"/>
                  <a:t> </a:t>
                </a:r>
                <a14:m>
                  <m:oMath xmlns:m="http://schemas.openxmlformats.org/officeDocument/2006/math">
                    <m:sSup>
                      <m:sSupPr>
                        <m:ctrlPr>
                          <a:rPr lang="en-US" b="1" i="1">
                            <a:latin typeface="Cambria Math" panose="02040503050406030204" pitchFamily="18" charset="0"/>
                          </a:rPr>
                        </m:ctrlPr>
                      </m:sSupPr>
                      <m:e>
                        <m:r>
                          <a:rPr lang="en-US" b="1">
                            <a:latin typeface="Cambria Math" panose="02040503050406030204" pitchFamily="18" charset="0"/>
                          </a:rPr>
                          <m:t>𝐲</m:t>
                        </m:r>
                      </m:e>
                      <m:sup>
                        <m:r>
                          <a:rPr lang="en-US" b="1" i="1">
                            <a:latin typeface="Cambria Math" panose="02040503050406030204" pitchFamily="18" charset="0"/>
                          </a:rPr>
                          <m:t>′</m:t>
                        </m:r>
                        <m:r>
                          <a:rPr lang="en-US" i="1">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1" i="0" smtClean="0">
                            <a:latin typeface="Cambria Math" panose="02040503050406030204" pitchFamily="18" charset="0"/>
                          </a:rPr>
                          <m:t>𝐲</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1" i="0" smtClean="0">
                            <a:latin typeface="Cambria Math" panose="02040503050406030204" pitchFamily="18" charset="0"/>
                          </a:rPr>
                          <m:t>𝐲</m:t>
                        </m:r>
                      </m:e>
                      <m:sup>
                        <m:r>
                          <a:rPr lang="en-US" b="0" i="1" smtClean="0">
                            <a:latin typeface="Cambria Math" panose="02040503050406030204" pitchFamily="18" charset="0"/>
                          </a:rPr>
                          <m:t>′</m:t>
                        </m:r>
                      </m:sup>
                    </m:sSup>
                    <m:r>
                      <a:rPr lang="en-US" b="0" i="1" smtClean="0">
                        <a:latin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b="1" smtClean="0">
                            <a:latin typeface="Cambria Math" panose="02040503050406030204" pitchFamily="18" charset="0"/>
                            <a:ea typeface="Cambria Math" panose="02040503050406030204" pitchFamily="18" charset="0"/>
                          </a:rPr>
                          <m:t>𝐱</m:t>
                        </m:r>
                      </m:e>
                    </m:acc>
                    <m:r>
                      <a:rPr lang="en-US" b="0" i="1" smtClean="0">
                        <a:latin typeface="Cambria Math" panose="02040503050406030204" pitchFamily="18" charset="0"/>
                      </a:rPr>
                      <m:t>)</m:t>
                    </m:r>
                  </m:oMath>
                </a14:m>
                <a:endParaRPr lang="en-US" dirty="0" smtClean="0"/>
              </a:p>
              <a:p>
                <a:pPr marL="539750" indent="-457200">
                  <a:buFont typeface="+mj-lt"/>
                  <a:buAutoNum type="arabicPeriod" startAt="4"/>
                </a:pPr>
                <a:r>
                  <a:rPr lang="en-US" dirty="0"/>
                  <a:t>Update the model parameters to match to </a:t>
                </a:r>
                <a14:m>
                  <m:oMath xmlns:m="http://schemas.openxmlformats.org/officeDocument/2006/math">
                    <m:r>
                      <a:rPr lang="en-US" b="1" i="0" smtClean="0">
                        <a:latin typeface="Cambria Math" panose="02040503050406030204" pitchFamily="18" charset="0"/>
                      </a:rPr>
                      <m:t>𝐲</m:t>
                    </m:r>
                    <m:r>
                      <a:rPr lang="en-US" b="0" i="1" smtClean="0">
                        <a:latin typeface="Cambria Math" panose="02040503050406030204" pitchFamily="18" charset="0"/>
                      </a:rPr>
                      <m:t>′′</m:t>
                    </m:r>
                  </m:oMath>
                </a14:m>
                <a:r>
                  <a:rPr lang="en-US" dirty="0" smtClean="0"/>
                  <a:t>: </a:t>
                </a:r>
                <a14:m>
                  <m:oMath xmlns:m="http://schemas.openxmlformats.org/officeDocument/2006/math">
                    <m:r>
                      <a:rPr lang="en-US" b="1" i="0" dirty="0" smtClean="0">
                        <a:latin typeface="Cambria Math" panose="02040503050406030204" pitchFamily="18" charset="0"/>
                      </a:rPr>
                      <m:t>𝐛</m:t>
                    </m:r>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𝑃</m:t>
                        </m:r>
                      </m:e>
                      <m:sup>
                        <m:r>
                          <a:rPr lang="en-US" b="0" i="1" dirty="0" smtClean="0">
                            <a:latin typeface="Cambria Math" panose="02040503050406030204" pitchFamily="18" charset="0"/>
                          </a:rPr>
                          <m:t>𝑇</m:t>
                        </m:r>
                      </m:sup>
                    </m:sSup>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r>
                          <a:rPr lang="en-US" b="1" i="0" dirty="0" smtClean="0">
                            <a:latin typeface="Cambria Math" panose="02040503050406030204" pitchFamily="18" charset="0"/>
                          </a:rPr>
                          <m:t>𝐲</m:t>
                        </m:r>
                      </m:e>
                      <m:sup>
                        <m:r>
                          <a:rPr lang="en-US" b="0" i="1" dirty="0" smtClean="0">
                            <a:latin typeface="Cambria Math" panose="02040503050406030204" pitchFamily="18" charset="0"/>
                          </a:rPr>
                          <m:t>′′</m:t>
                        </m:r>
                      </m:sup>
                    </m:sSup>
                    <m:r>
                      <a:rPr lang="en-US" b="0" i="1" dirty="0" smtClean="0">
                        <a:latin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b="1">
                            <a:latin typeface="Cambria Math" panose="02040503050406030204" pitchFamily="18" charset="0"/>
                            <a:ea typeface="Cambria Math" panose="02040503050406030204" pitchFamily="18" charset="0"/>
                          </a:rPr>
                          <m:t>𝐱</m:t>
                        </m:r>
                      </m:e>
                    </m:acc>
                    <m:r>
                      <a:rPr lang="en-US" b="0" i="1" dirty="0" smtClean="0">
                        <a:latin typeface="Cambria Math" panose="02040503050406030204" pitchFamily="18" charset="0"/>
                      </a:rPr>
                      <m:t>)</m:t>
                    </m:r>
                  </m:oMath>
                </a14:m>
                <a:endParaRPr lang="en-US" dirty="0" smtClean="0"/>
              </a:p>
              <a:p>
                <a:pPr marL="539750" indent="-457200">
                  <a:buFont typeface="+mj-lt"/>
                  <a:buAutoNum type="arabicPeriod" startAt="4"/>
                </a:pPr>
                <a:r>
                  <a:rPr lang="en-US" dirty="0"/>
                  <a:t>If not converged, return to step 2.</a:t>
                </a:r>
              </a:p>
              <a:p>
                <a:pPr marL="539750" indent="-457200">
                  <a:buFont typeface="+mj-lt"/>
                  <a:buAutoNum type="arabicPeriod" startAt="4"/>
                </a:pPr>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587828" y="856988"/>
                <a:ext cx="8556171" cy="5737775"/>
              </a:xfrm>
              <a:blipFill rotWithShape="0">
                <a:blip r:embed="rId2"/>
                <a:stretch>
                  <a:fillRect l="-1211" t="-1488" r="-2066"/>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89</a:t>
            </a:fld>
            <a:endParaRPr lang="en-US"/>
          </a:p>
        </p:txBody>
      </p:sp>
    </p:spTree>
    <p:extLst>
      <p:ext uri="{BB962C8B-B14F-4D97-AF65-F5344CB8AC3E}">
        <p14:creationId xmlns:p14="http://schemas.microsoft.com/office/powerpoint/2010/main" val="2306238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Facial expression recognition</a:t>
            </a:r>
          </a:p>
        </p:txBody>
      </p:sp>
      <p:sp>
        <p:nvSpPr>
          <p:cNvPr id="3" name="内容占位符 2"/>
          <p:cNvSpPr>
            <a:spLocks noGrp="1"/>
          </p:cNvSpPr>
          <p:nvPr>
            <p:ph idx="1"/>
          </p:nvPr>
        </p:nvSpPr>
        <p:spPr/>
        <p:txBody>
          <a:bodyPr/>
          <a:lstStyle/>
          <a:p>
            <a:r>
              <a:rPr lang="en-US" dirty="0"/>
              <a:t>Framework of automatic facial expression </a:t>
            </a:r>
            <a:r>
              <a:rPr lang="en-US" dirty="0" smtClean="0"/>
              <a:t>recognition</a:t>
            </a:r>
          </a:p>
          <a:p>
            <a:endParaRPr lang="en-US" dirty="0"/>
          </a:p>
        </p:txBody>
      </p:sp>
      <p:sp>
        <p:nvSpPr>
          <p:cNvPr id="4" name="日期占位符 3"/>
          <p:cNvSpPr>
            <a:spLocks noGrp="1"/>
          </p:cNvSpPr>
          <p:nvPr>
            <p:ph type="dt" sz="half" idx="10"/>
          </p:nvPr>
        </p:nvSpPr>
        <p:spPr/>
        <p:txBody>
          <a:bodyPr/>
          <a:lstStyle/>
          <a:p>
            <a:r>
              <a:rPr lang="en-US" altLang="zh-CN" smtClean="0"/>
              <a:t>3/13/2017</a:t>
            </a:r>
            <a:endParaRPr lang="en-US" altLang="zh-CN" dirty="0"/>
          </a:p>
        </p:txBody>
      </p:sp>
      <p:sp>
        <p:nvSpPr>
          <p:cNvPr id="5" name="页脚占位符 4"/>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6" name="灯片编号占位符 5"/>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9</a:t>
            </a:fld>
            <a:endParaRPr lang="en-US" altLang="zh-CN" sz="1800" dirty="0">
              <a:solidFill>
                <a:srgbClr val="000000"/>
              </a:solidFill>
            </a:endParaRPr>
          </a:p>
        </p:txBody>
      </p:sp>
      <p:pic>
        <p:nvPicPr>
          <p:cNvPr id="8" name="图片 7"/>
          <p:cNvPicPr>
            <a:picLocks noChangeAspect="1"/>
          </p:cNvPicPr>
          <p:nvPr/>
        </p:nvPicPr>
        <p:blipFill rotWithShape="1">
          <a:blip r:embed="rId2">
            <a:lum contrast="20000"/>
          </a:blip>
          <a:srcRect r="701"/>
          <a:stretch/>
        </p:blipFill>
        <p:spPr>
          <a:xfrm>
            <a:off x="554564" y="1869596"/>
            <a:ext cx="8037251" cy="3137832"/>
          </a:xfrm>
          <a:prstGeom prst="rect">
            <a:avLst/>
          </a:prstGeom>
        </p:spPr>
      </p:pic>
    </p:spTree>
    <p:extLst>
      <p:ext uri="{BB962C8B-B14F-4D97-AF65-F5344CB8AC3E}">
        <p14:creationId xmlns:p14="http://schemas.microsoft.com/office/powerpoint/2010/main" val="19560790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ASM: test</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a:t>Apply one iteration of ASM </a:t>
                </a:r>
                <a:r>
                  <a:rPr lang="en-US" dirty="0" smtClean="0"/>
                  <a:t>algorithm</a:t>
                </a:r>
              </a:p>
              <a:p>
                <a:pPr marL="457200" indent="-374650">
                  <a:buFont typeface="+mj-lt"/>
                  <a:buAutoNum type="arabicPeriod"/>
                </a:pPr>
                <a:r>
                  <a:rPr lang="en-US" dirty="0"/>
                  <a:t>Examine a region of the image around each point </a:t>
                </a:r>
                <a14:m>
                  <m:oMath xmlns:m="http://schemas.openxmlformats.org/officeDocument/2006/math">
                    <m:sSub>
                      <m:sSubPr>
                        <m:ctrlPr>
                          <a:rPr lang="en-US" i="1" dirty="0">
                            <a:latin typeface="Cambria Math" panose="02040503050406030204" pitchFamily="18" charset="0"/>
                          </a:rPr>
                        </m:ctrlPr>
                      </m:sSubPr>
                      <m:e>
                        <m:r>
                          <a:rPr lang="en-US" b="1" dirty="0">
                            <a:latin typeface="Cambria Math" panose="02040503050406030204" pitchFamily="18" charset="0"/>
                          </a:rPr>
                          <m:t>𝐱</m:t>
                        </m:r>
                      </m:e>
                      <m:sub>
                        <m:r>
                          <a:rPr lang="en-US" i="1" dirty="0">
                            <a:latin typeface="Cambria Math" panose="02040503050406030204" pitchFamily="18" charset="0"/>
                          </a:rPr>
                          <m:t>𝑖</m:t>
                        </m:r>
                      </m:sub>
                    </m:sSub>
                  </m:oMath>
                </a14:m>
                <a:r>
                  <a:rPr lang="en-US" dirty="0"/>
                  <a:t> to find the best nearby match for the point </a:t>
                </a:r>
                <a14:m>
                  <m:oMath xmlns:m="http://schemas.openxmlformats.org/officeDocument/2006/math">
                    <m:sSubSup>
                      <m:sSubSupPr>
                        <m:ctrlPr>
                          <a:rPr lang="en-US" i="1" dirty="0">
                            <a:latin typeface="Cambria Math" panose="02040503050406030204" pitchFamily="18" charset="0"/>
                          </a:rPr>
                        </m:ctrlPr>
                      </m:sSubSupPr>
                      <m:e>
                        <m:r>
                          <a:rPr lang="en-US" b="1" dirty="0">
                            <a:latin typeface="Cambria Math" panose="02040503050406030204" pitchFamily="18" charset="0"/>
                          </a:rPr>
                          <m:t>𝐱</m:t>
                        </m:r>
                      </m:e>
                      <m:sub>
                        <m:r>
                          <a:rPr lang="en-US" i="1" dirty="0">
                            <a:latin typeface="Cambria Math" panose="02040503050406030204" pitchFamily="18" charset="0"/>
                          </a:rPr>
                          <m:t>𝑖</m:t>
                        </m:r>
                      </m:sub>
                      <m:sup>
                        <m:r>
                          <a:rPr lang="en-US" dirty="0">
                            <a:latin typeface="Cambria Math" panose="02040503050406030204" pitchFamily="18" charset="0"/>
                          </a:rPr>
                          <m:t>′</m:t>
                        </m:r>
                      </m:sup>
                    </m:sSubSup>
                  </m:oMath>
                </a14:m>
                <a:endParaRPr lang="en-US" dirty="0"/>
              </a:p>
              <a:p>
                <a:pPr marL="82550" indent="0" algn="ctr">
                  <a:buNone/>
                </a:pPr>
                <a14:m>
                  <m:oMathPara xmlns:m="http://schemas.openxmlformats.org/officeDocument/2006/math">
                    <m:oMathParaPr>
                      <m:jc m:val="centerGroup"/>
                    </m:oMathParaPr>
                    <m:oMath xmlns:m="http://schemas.openxmlformats.org/officeDocument/2006/math">
                      <m:sSubSup>
                        <m:sSubSupPr>
                          <m:ctrlPr>
                            <a:rPr lang="en-US" i="1" dirty="0">
                              <a:latin typeface="Cambria Math" panose="02040503050406030204" pitchFamily="18" charset="0"/>
                            </a:rPr>
                          </m:ctrlPr>
                        </m:sSubSupPr>
                        <m:e>
                          <m:r>
                            <a:rPr lang="en-US" b="1" dirty="0">
                              <a:latin typeface="Cambria Math" panose="02040503050406030204" pitchFamily="18" charset="0"/>
                            </a:rPr>
                            <m:t>𝐱</m:t>
                          </m:r>
                        </m:e>
                        <m:sub>
                          <m:r>
                            <a:rPr lang="en-US" i="1" dirty="0">
                              <a:latin typeface="Cambria Math" panose="02040503050406030204" pitchFamily="18" charset="0"/>
                            </a:rPr>
                            <m:t>𝑖</m:t>
                          </m:r>
                        </m:sub>
                        <m:sup>
                          <m:r>
                            <a:rPr lang="en-US" dirty="0">
                              <a:latin typeface="Cambria Math" panose="02040503050406030204" pitchFamily="18" charset="0"/>
                            </a:rPr>
                            <m:t>′</m:t>
                          </m:r>
                        </m:sup>
                      </m:sSubSup>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dirty="0">
                              <a:latin typeface="Cambria Math" panose="02040503050406030204" pitchFamily="18" charset="0"/>
                            </a:rPr>
                            <m:t>𝐱</m:t>
                          </m:r>
                        </m:e>
                        <m:sub>
                          <m:r>
                            <a:rPr lang="en-US" i="1" dirty="0">
                              <a:latin typeface="Cambria Math" panose="02040503050406030204" pitchFamily="18" charset="0"/>
                            </a:rPr>
                            <m:t>𝑖</m:t>
                          </m:r>
                        </m:sub>
                      </m:sSub>
                      <m:r>
                        <a:rPr lang="en-US" i="1" dirty="0">
                          <a:latin typeface="Cambria Math" panose="02040503050406030204" pitchFamily="18" charset="0"/>
                        </a:rPr>
                        <m:t>+</m:t>
                      </m:r>
                      <m:r>
                        <a:rPr lang="en-US" i="1" dirty="0">
                          <a:latin typeface="Cambria Math" panose="02040503050406030204" pitchFamily="18" charset="0"/>
                        </a:rPr>
                        <m:t>𝑑</m:t>
                      </m:r>
                      <m:sSub>
                        <m:sSubPr>
                          <m:ctrlPr>
                            <a:rPr lang="en-US" i="1" dirty="0">
                              <a:latin typeface="Cambria Math" panose="02040503050406030204" pitchFamily="18" charset="0"/>
                            </a:rPr>
                          </m:ctrlPr>
                        </m:sSubPr>
                        <m:e>
                          <m:r>
                            <a:rPr lang="en-US" b="1" dirty="0">
                              <a:latin typeface="Cambria Math" panose="02040503050406030204" pitchFamily="18" charset="0"/>
                            </a:rPr>
                            <m:t>𝐱</m:t>
                          </m:r>
                        </m:e>
                        <m:sub>
                          <m:r>
                            <a:rPr lang="en-US" i="1" dirty="0">
                              <a:latin typeface="Cambria Math" panose="02040503050406030204" pitchFamily="18" charset="0"/>
                            </a:rPr>
                            <m:t>𝑖</m:t>
                          </m:r>
                        </m:sub>
                      </m:sSub>
                    </m:oMath>
                  </m:oMathPara>
                </a14:m>
                <a:endParaRPr lang="en-US" dirty="0"/>
              </a:p>
              <a:p>
                <a:pPr marL="539750" indent="-457200">
                  <a:buFont typeface="+mj-lt"/>
                  <a:buAutoNum type="arabicPeriod" startAt="2"/>
                </a:pPr>
                <a:r>
                  <a:rPr lang="en-US" dirty="0" smtClean="0"/>
                  <a:t>Update the parameters </a:t>
                </a:r>
                <a14:m>
                  <m:oMath xmlns:m="http://schemas.openxmlformats.org/officeDocument/2006/math">
                    <m:r>
                      <a:rPr lang="en-US" i="1" dirty="0">
                        <a:latin typeface="Cambria Math" panose="02040503050406030204" pitchFamily="18" charset="0"/>
                      </a:rPr>
                      <m:t>(</m:t>
                    </m:r>
                    <m:r>
                      <a:rPr lang="en-US" altLang="zh-CN" b="1">
                        <a:latin typeface="Cambria Math" panose="02040503050406030204" pitchFamily="18" charset="0"/>
                      </a:rPr>
                      <m:t>𝐭</m:t>
                    </m:r>
                    <m:r>
                      <a:rPr lang="en-US" i="1" dirty="0">
                        <a:latin typeface="Cambria Math" panose="02040503050406030204" pitchFamily="18" charset="0"/>
                      </a:rPr>
                      <m:t>, </m:t>
                    </m:r>
                    <m:r>
                      <a:rPr lang="en-US" i="1" dirty="0">
                        <a:latin typeface="Cambria Math" panose="02040503050406030204" pitchFamily="18" charset="0"/>
                      </a:rPr>
                      <m:t>𝑠</m:t>
                    </m:r>
                    <m:r>
                      <a:rPr lang="en-US" i="1" dirty="0">
                        <a:latin typeface="Cambria Math" panose="02040503050406030204" pitchFamily="18" charset="0"/>
                      </a:rPr>
                      <m:t>, </m:t>
                    </m:r>
                    <m:r>
                      <a:rPr lang="en-US" i="1" dirty="0">
                        <a:latin typeface="Cambria Math" panose="02040503050406030204" pitchFamily="18" charset="0"/>
                      </a:rPr>
                      <m:t>𝑅</m:t>
                    </m:r>
                    <m:r>
                      <a:rPr lang="en-US" i="1" dirty="0">
                        <a:latin typeface="Cambria Math" panose="02040503050406030204" pitchFamily="18" charset="0"/>
                      </a:rPr>
                      <m:t>, </m:t>
                    </m:r>
                    <m:r>
                      <a:rPr lang="en-US" b="1" dirty="0">
                        <a:latin typeface="Cambria Math" panose="02040503050406030204" pitchFamily="18" charset="0"/>
                      </a:rPr>
                      <m:t>𝐛</m:t>
                    </m:r>
                    <m:r>
                      <a:rPr lang="en-US" i="1" dirty="0">
                        <a:latin typeface="Cambria Math" panose="02040503050406030204" pitchFamily="18" charset="0"/>
                      </a:rPr>
                      <m:t>) </m:t>
                    </m:r>
                  </m:oMath>
                </a14:m>
                <a:r>
                  <a:rPr lang="en-US" dirty="0"/>
                  <a:t>to best fit the new found points </a:t>
                </a:r>
                <a14:m>
                  <m:oMath xmlns:m="http://schemas.openxmlformats.org/officeDocument/2006/math">
                    <m:sSubSup>
                      <m:sSubSupPr>
                        <m:ctrlPr>
                          <a:rPr lang="en-US" i="1" dirty="0">
                            <a:latin typeface="Cambria Math" panose="02040503050406030204" pitchFamily="18" charset="0"/>
                          </a:rPr>
                        </m:ctrlPr>
                      </m:sSubSupPr>
                      <m:e>
                        <m:r>
                          <a:rPr lang="en-US" b="1" dirty="0">
                            <a:latin typeface="Cambria Math" panose="02040503050406030204" pitchFamily="18" charset="0"/>
                          </a:rPr>
                          <m:t>𝐱</m:t>
                        </m:r>
                      </m:e>
                      <m:sub>
                        <m:r>
                          <a:rPr lang="en-US" i="1" dirty="0">
                            <a:latin typeface="Cambria Math" panose="02040503050406030204" pitchFamily="18" charset="0"/>
                          </a:rPr>
                          <m:t>𝑖</m:t>
                        </m:r>
                      </m:sub>
                      <m:sup>
                        <m:r>
                          <a:rPr lang="en-US" dirty="0">
                            <a:latin typeface="Cambria Math" panose="02040503050406030204" pitchFamily="18" charset="0"/>
                          </a:rPr>
                          <m:t>′</m:t>
                        </m:r>
                      </m:sup>
                    </m:sSubSup>
                  </m:oMath>
                </a14:m>
                <a:r>
                  <a:rPr lang="en-US" dirty="0"/>
                  <a:t> </a:t>
                </a:r>
                <a:r>
                  <a:rPr lang="en-US" dirty="0" smtClean="0">
                    <a:solidFill>
                      <a:srgbClr val="FF0000"/>
                    </a:solidFill>
                  </a:rPr>
                  <a:t>using the </a:t>
                </a:r>
                <a:r>
                  <a:rPr lang="en-US" dirty="0">
                    <a:solidFill>
                      <a:srgbClr val="FF0000"/>
                    </a:solidFill>
                  </a:rPr>
                  <a:t>algorithm in page </a:t>
                </a:r>
                <a:r>
                  <a:rPr lang="en-US" dirty="0" smtClean="0">
                    <a:solidFill>
                      <a:srgbClr val="FF0000"/>
                    </a:solidFill>
                  </a:rPr>
                  <a:t>89</a:t>
                </a:r>
                <a:endParaRPr lang="en-US" dirty="0">
                  <a:solidFill>
                    <a:srgbClr val="FF0000"/>
                  </a:solidFill>
                </a:endParaRPr>
              </a:p>
              <a:p>
                <a:pPr marL="539750" indent="-457200">
                  <a:buFont typeface="+mj-lt"/>
                  <a:buAutoNum type="arabicPeriod" startAt="2"/>
                </a:pPr>
                <a:r>
                  <a:rPr lang="en-US" dirty="0"/>
                  <a:t>Apply constraints to the parameters, </a:t>
                </a:r>
                <a14:m>
                  <m:oMath xmlns:m="http://schemas.openxmlformats.org/officeDocument/2006/math">
                    <m:r>
                      <a:rPr lang="en-US" b="1" dirty="0">
                        <a:latin typeface="Cambria Math" panose="02040503050406030204" pitchFamily="18" charset="0"/>
                      </a:rPr>
                      <m:t>𝐛</m:t>
                    </m:r>
                  </m:oMath>
                </a14:m>
                <a:r>
                  <a:rPr lang="en-US" dirty="0"/>
                  <a:t>, to ensure plausible shapes (e.g. limit so </a:t>
                </a:r>
                <a14:m>
                  <m:oMath xmlns:m="http://schemas.openxmlformats.org/officeDocument/2006/math">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1">
                                <a:latin typeface="Cambria Math" panose="02040503050406030204" pitchFamily="18" charset="0"/>
                              </a:rPr>
                              <m:t>𝑖</m:t>
                            </m:r>
                          </m:sub>
                        </m:sSub>
                      </m:e>
                    </m:d>
                    <m:r>
                      <a:rPr lang="en-US" i="1">
                        <a:latin typeface="Cambria Math" panose="02040503050406030204" pitchFamily="18" charset="0"/>
                      </a:rPr>
                      <m:t>≤3</m:t>
                    </m:r>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e>
                    </m:rad>
                  </m:oMath>
                </a14:m>
                <a:r>
                  <a:rPr lang="en-US" dirty="0"/>
                  <a:t>)</a:t>
                </a:r>
              </a:p>
              <a:p>
                <a:pPr marL="539750" indent="-457200">
                  <a:buFont typeface="+mj-lt"/>
                  <a:buAutoNum type="arabicPeriod" startAt="2"/>
                </a:pPr>
                <a:r>
                  <a:rPr lang="en-US" dirty="0"/>
                  <a:t>Repeat until convergence</a:t>
                </a:r>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0">
                <a:blip r:embed="rId2"/>
                <a:stretch>
                  <a:fillRect l="-1292" t="-1568" r="-1292"/>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90</a:t>
            </a:fld>
            <a:endParaRPr lang="en-US"/>
          </a:p>
        </p:txBody>
      </p:sp>
      <mc:AlternateContent xmlns:mc="http://schemas.openxmlformats.org/markup-compatibility/2006" xmlns:a14="http://schemas.microsoft.com/office/drawing/2010/main">
        <mc:Choice Requires="a14">
          <p:sp>
            <p:nvSpPr>
              <p:cNvPr id="7" name="矩形 6"/>
              <p:cNvSpPr/>
              <p:nvPr/>
            </p:nvSpPr>
            <p:spPr>
              <a:xfrm>
                <a:off x="587829" y="5672965"/>
                <a:ext cx="6837515" cy="461921"/>
              </a:xfrm>
              <a:prstGeom prst="rect">
                <a:avLst/>
              </a:prstGeom>
            </p:spPr>
            <p:txBody>
              <a:bodyPr wrap="square">
                <a:spAutoFit/>
              </a:bodyPr>
              <a:lstStyle/>
              <a:p>
                <a:r>
                  <a:rPr lang="en-US" sz="2400" dirty="0" smtClean="0">
                    <a:solidFill>
                      <a:srgbClr val="FF0000"/>
                    </a:solidFill>
                    <a:latin typeface="Corbel" panose="020B0503020204020204" pitchFamily="34" charset="0"/>
                  </a:rPr>
                  <a:t>Q2: How to find </a:t>
                </a:r>
                <a14:m>
                  <m:oMath xmlns:m="http://schemas.openxmlformats.org/officeDocument/2006/math">
                    <m:r>
                      <a:rPr lang="en-US" sz="2400" b="1" i="0" dirty="0" smtClean="0">
                        <a:solidFill>
                          <a:srgbClr val="FF0000"/>
                        </a:solidFill>
                        <a:latin typeface="Cambria Math" panose="02040503050406030204" pitchFamily="18" charset="0"/>
                      </a:rPr>
                      <m:t>𝐭</m:t>
                    </m:r>
                  </m:oMath>
                </a14:m>
                <a:r>
                  <a:rPr lang="en-US" sz="2400" dirty="0">
                    <a:solidFill>
                      <a:srgbClr val="FF0000"/>
                    </a:solidFill>
                    <a:latin typeface="Corbel" panose="020B0503020204020204" pitchFamily="34" charset="0"/>
                  </a:rPr>
                  <a:t>, </a:t>
                </a:r>
                <a14:m>
                  <m:oMath xmlns:m="http://schemas.openxmlformats.org/officeDocument/2006/math">
                    <m:r>
                      <a:rPr lang="en-US" sz="2400" i="1" dirty="0" smtClean="0">
                        <a:solidFill>
                          <a:srgbClr val="FF0000"/>
                        </a:solidFill>
                        <a:latin typeface="Cambria Math" panose="02040503050406030204" pitchFamily="18" charset="0"/>
                      </a:rPr>
                      <m:t>𝑠</m:t>
                    </m:r>
                  </m:oMath>
                </a14:m>
                <a:r>
                  <a:rPr lang="en-US" sz="2400" dirty="0">
                    <a:solidFill>
                      <a:srgbClr val="FF0000"/>
                    </a:solidFill>
                    <a:latin typeface="Corbel" panose="020B0503020204020204" pitchFamily="34" charset="0"/>
                  </a:rPr>
                  <a:t>, </a:t>
                </a:r>
                <a14:m>
                  <m:oMath xmlns:m="http://schemas.openxmlformats.org/officeDocument/2006/math">
                    <m:r>
                      <a:rPr lang="en-US" sz="2400" i="1" dirty="0" smtClean="0">
                        <a:solidFill>
                          <a:srgbClr val="FF0000"/>
                        </a:solidFill>
                        <a:latin typeface="Cambria Math" panose="02040503050406030204" pitchFamily="18" charset="0"/>
                      </a:rPr>
                      <m:t>𝑅</m:t>
                    </m:r>
                  </m:oMath>
                </a14:m>
                <a:r>
                  <a:rPr lang="en-US" sz="2400" dirty="0">
                    <a:solidFill>
                      <a:srgbClr val="FF0000"/>
                    </a:solidFill>
                    <a:latin typeface="Corbel" panose="020B0503020204020204" pitchFamily="34" charset="0"/>
                  </a:rPr>
                  <a:t>, and </a:t>
                </a:r>
                <a14:m>
                  <m:oMath xmlns:m="http://schemas.openxmlformats.org/officeDocument/2006/math">
                    <m:r>
                      <a:rPr lang="en-US" sz="2400" b="1" i="0" dirty="0" smtClean="0">
                        <a:solidFill>
                          <a:srgbClr val="FF0000"/>
                        </a:solidFill>
                        <a:latin typeface="Cambria Math" panose="02040503050406030204" pitchFamily="18" charset="0"/>
                      </a:rPr>
                      <m:t>𝐛</m:t>
                    </m:r>
                  </m:oMath>
                </a14:m>
                <a:r>
                  <a:rPr lang="en-US" sz="2400" b="1" dirty="0" smtClean="0">
                    <a:solidFill>
                      <a:srgbClr val="FF0000"/>
                    </a:solidFill>
                    <a:latin typeface="Corbel" panose="020B0503020204020204" pitchFamily="34" charset="0"/>
                  </a:rPr>
                  <a:t> </a:t>
                </a:r>
                <a:r>
                  <a:rPr lang="en-US" sz="2400" dirty="0" smtClean="0">
                    <a:solidFill>
                      <a:srgbClr val="FF0000"/>
                    </a:solidFill>
                    <a:latin typeface="Corbel" panose="020B0503020204020204" pitchFamily="34" charset="0"/>
                  </a:rPr>
                  <a:t>for </a:t>
                </a:r>
                <a14:m>
                  <m:oMath xmlns:m="http://schemas.openxmlformats.org/officeDocument/2006/math">
                    <m:sSubSup>
                      <m:sSubSupPr>
                        <m:ctrlPr>
                          <a:rPr lang="en-US" sz="2400" i="1" dirty="0" smtClean="0">
                            <a:solidFill>
                              <a:srgbClr val="FF0000"/>
                            </a:solidFill>
                            <a:latin typeface="Cambria Math" panose="02040503050406030204" pitchFamily="18" charset="0"/>
                          </a:rPr>
                        </m:ctrlPr>
                      </m:sSubSupPr>
                      <m:e>
                        <m:r>
                          <a:rPr lang="en-US" sz="2400" b="1" dirty="0">
                            <a:solidFill>
                              <a:srgbClr val="FF0000"/>
                            </a:solidFill>
                            <a:latin typeface="Cambria Math" panose="02040503050406030204" pitchFamily="18" charset="0"/>
                          </a:rPr>
                          <m:t>𝐱</m:t>
                        </m:r>
                      </m:e>
                      <m:sub>
                        <m:r>
                          <a:rPr lang="en-US" sz="2400" i="1" dirty="0">
                            <a:solidFill>
                              <a:srgbClr val="FF0000"/>
                            </a:solidFill>
                            <a:latin typeface="Cambria Math" panose="02040503050406030204" pitchFamily="18" charset="0"/>
                          </a:rPr>
                          <m:t>𝑖</m:t>
                        </m:r>
                      </m:sub>
                      <m:sup>
                        <m:r>
                          <a:rPr lang="en-US" sz="2400" dirty="0">
                            <a:solidFill>
                              <a:srgbClr val="FF0000"/>
                            </a:solidFill>
                            <a:latin typeface="Cambria Math" panose="02040503050406030204" pitchFamily="18" charset="0"/>
                          </a:rPr>
                          <m:t>′</m:t>
                        </m:r>
                      </m:sup>
                    </m:sSubSup>
                  </m:oMath>
                </a14:m>
                <a:r>
                  <a:rPr lang="en-US" sz="2400" dirty="0" smtClean="0">
                    <a:solidFill>
                      <a:srgbClr val="FF0000"/>
                    </a:solidFill>
                    <a:latin typeface="Corbel" panose="020B0503020204020204" pitchFamily="34" charset="0"/>
                  </a:rPr>
                  <a:t>? (Solved!)</a:t>
                </a:r>
                <a:endParaRPr lang="en-US" sz="2400" dirty="0"/>
              </a:p>
            </p:txBody>
          </p:sp>
        </mc:Choice>
        <mc:Fallback xmlns="">
          <p:sp>
            <p:nvSpPr>
              <p:cNvPr id="7" name="矩形 6"/>
              <p:cNvSpPr>
                <a:spLocks noRot="1" noChangeAspect="1" noMove="1" noResize="1" noEditPoints="1" noAdjustHandles="1" noChangeArrowheads="1" noChangeShapeType="1" noTextEdit="1"/>
              </p:cNvSpPr>
              <p:nvPr/>
            </p:nvSpPr>
            <p:spPr>
              <a:xfrm>
                <a:off x="587829" y="5672965"/>
                <a:ext cx="6837515" cy="461921"/>
              </a:xfrm>
              <a:prstGeom prst="rect">
                <a:avLst/>
              </a:prstGeom>
              <a:blipFill>
                <a:blip r:embed="rId3"/>
                <a:stretch>
                  <a:fillRect l="-1337" t="-10667" b="-30667"/>
                </a:stretch>
              </a:blipFill>
            </p:spPr>
            <p:txBody>
              <a:bodyPr/>
              <a:lstStyle/>
              <a:p>
                <a:r>
                  <a:rPr lang="en-US">
                    <a:noFill/>
                  </a:rPr>
                  <a:t> </a:t>
                </a:r>
              </a:p>
            </p:txBody>
          </p:sp>
        </mc:Fallback>
      </mc:AlternateContent>
    </p:spTree>
    <p:extLst>
      <p:ext uri="{BB962C8B-B14F-4D97-AF65-F5344CB8AC3E}">
        <p14:creationId xmlns:p14="http://schemas.microsoft.com/office/powerpoint/2010/main" val="175191820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Examples</a:t>
            </a:r>
            <a:endParaRPr lang="en-US" dirty="0"/>
          </a:p>
        </p:txBody>
      </p:sp>
      <p:sp>
        <p:nvSpPr>
          <p:cNvPr id="3" name="内容占位符 2"/>
          <p:cNvSpPr>
            <a:spLocks noGrp="1"/>
          </p:cNvSpPr>
          <p:nvPr>
            <p:ph idx="1"/>
          </p:nvPr>
        </p:nvSpPr>
        <p:spPr/>
        <p:txBody>
          <a:bodyPr/>
          <a:lstStyle/>
          <a:p>
            <a:endParaRPr lang="en-US"/>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91</a:t>
            </a:fld>
            <a:endParaRPr lang="en-US"/>
          </a:p>
        </p:txBody>
      </p:sp>
      <p:pic>
        <p:nvPicPr>
          <p:cNvPr id="31746" name="Picture 2" descr="https://personalpages.manchester.ac.uk/staff/timothy.f.cootes/Models/face_srch_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1486"/>
            <a:ext cx="2352675" cy="2800351"/>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ttps://personalpages.manchester.ac.uk/staff/timothy.f.cootes/Models/face_srch_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151" y="1711946"/>
            <a:ext cx="21907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https://personalpages.manchester.ac.uk/staff/timothy.f.cootes/Models/face_srch_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830" y="1773857"/>
            <a:ext cx="2238375" cy="2895601"/>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https://personalpages.manchester.ac.uk/staff/timothy.f.cootes/Models/face_srch_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6134" y="1773857"/>
            <a:ext cx="219075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401125" y="4907534"/>
            <a:ext cx="1550424" cy="369332"/>
          </a:xfrm>
          <a:prstGeom prst="rect">
            <a:avLst/>
          </a:prstGeom>
        </p:spPr>
        <p:txBody>
          <a:bodyPr wrap="none">
            <a:spAutoFit/>
          </a:bodyPr>
          <a:lstStyle/>
          <a:p>
            <a:r>
              <a:rPr lang="en-US" dirty="0">
                <a:solidFill>
                  <a:srgbClr val="000000"/>
                </a:solidFill>
                <a:latin typeface="Times New Roman" panose="02020603050405020304" pitchFamily="18" charset="0"/>
              </a:rPr>
              <a:t>Initial Position</a:t>
            </a:r>
            <a:endParaRPr lang="en-US" dirty="0"/>
          </a:p>
        </p:txBody>
      </p:sp>
      <p:sp>
        <p:nvSpPr>
          <p:cNvPr id="8" name="矩形 7"/>
          <p:cNvSpPr/>
          <p:nvPr/>
        </p:nvSpPr>
        <p:spPr>
          <a:xfrm>
            <a:off x="2708377" y="4907534"/>
            <a:ext cx="1672253" cy="369332"/>
          </a:xfrm>
          <a:prstGeom prst="rect">
            <a:avLst/>
          </a:prstGeom>
        </p:spPr>
        <p:txBody>
          <a:bodyPr wrap="none">
            <a:spAutoFit/>
          </a:bodyPr>
          <a:lstStyle/>
          <a:p>
            <a:r>
              <a:rPr lang="en-US" dirty="0">
                <a:solidFill>
                  <a:srgbClr val="000000"/>
                </a:solidFill>
                <a:latin typeface="Times New Roman" panose="02020603050405020304" pitchFamily="18" charset="0"/>
              </a:rPr>
              <a:t>After 1 iteration</a:t>
            </a:r>
            <a:endParaRPr lang="en-US" dirty="0"/>
          </a:p>
        </p:txBody>
      </p:sp>
      <p:sp>
        <p:nvSpPr>
          <p:cNvPr id="9" name="矩形 8"/>
          <p:cNvSpPr/>
          <p:nvPr/>
        </p:nvSpPr>
        <p:spPr>
          <a:xfrm>
            <a:off x="4968459" y="4902246"/>
            <a:ext cx="1762021" cy="369332"/>
          </a:xfrm>
          <a:prstGeom prst="rect">
            <a:avLst/>
          </a:prstGeom>
        </p:spPr>
        <p:txBody>
          <a:bodyPr wrap="none">
            <a:spAutoFit/>
          </a:bodyPr>
          <a:lstStyle/>
          <a:p>
            <a:r>
              <a:rPr lang="en-US" dirty="0">
                <a:solidFill>
                  <a:srgbClr val="000000"/>
                </a:solidFill>
                <a:latin typeface="Times New Roman" panose="02020603050405020304" pitchFamily="18" charset="0"/>
              </a:rPr>
              <a:t>After 2 iterations</a:t>
            </a:r>
            <a:endParaRPr lang="en-US" dirty="0"/>
          </a:p>
        </p:txBody>
      </p:sp>
      <p:sp>
        <p:nvSpPr>
          <p:cNvPr id="10" name="矩形 9"/>
          <p:cNvSpPr/>
          <p:nvPr/>
        </p:nvSpPr>
        <p:spPr>
          <a:xfrm>
            <a:off x="7449223" y="4896958"/>
            <a:ext cx="1398781" cy="369332"/>
          </a:xfrm>
          <a:prstGeom prst="rect">
            <a:avLst/>
          </a:prstGeom>
        </p:spPr>
        <p:txBody>
          <a:bodyPr wrap="none">
            <a:spAutoFit/>
          </a:bodyPr>
          <a:lstStyle/>
          <a:p>
            <a:r>
              <a:rPr lang="en-US" dirty="0">
                <a:solidFill>
                  <a:srgbClr val="000000"/>
                </a:solidFill>
                <a:latin typeface="Times New Roman" panose="02020603050405020304" pitchFamily="18" charset="0"/>
              </a:rPr>
              <a:t>Convergence</a:t>
            </a:r>
            <a:endParaRPr lang="en-US" dirty="0"/>
          </a:p>
        </p:txBody>
      </p:sp>
    </p:spTree>
    <p:extLst>
      <p:ext uri="{BB962C8B-B14F-4D97-AF65-F5344CB8AC3E}">
        <p14:creationId xmlns:p14="http://schemas.microsoft.com/office/powerpoint/2010/main" val="35208203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Examples</a:t>
            </a:r>
          </a:p>
        </p:txBody>
      </p:sp>
      <p:sp>
        <p:nvSpPr>
          <p:cNvPr id="3" name="内容占位符 2"/>
          <p:cNvSpPr>
            <a:spLocks noGrp="1"/>
          </p:cNvSpPr>
          <p:nvPr>
            <p:ph idx="1"/>
          </p:nvPr>
        </p:nvSpPr>
        <p:spPr/>
        <p:txBody>
          <a:bodyPr/>
          <a:lstStyle/>
          <a:p>
            <a:r>
              <a:rPr lang="en-US" dirty="0"/>
              <a:t>Brain Search</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92</a:t>
            </a:fld>
            <a:endParaRPr lang="en-US"/>
          </a:p>
        </p:txBody>
      </p:sp>
      <p:pic>
        <p:nvPicPr>
          <p:cNvPr id="32770" name="Picture 2" descr="https://personalpages.manchester.ac.uk/staff/timothy.f.cootes/Models/brain_srch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7282" y="2334978"/>
            <a:ext cx="3513774" cy="267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22665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ASM: test</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a:t>So now we have a vector of </a:t>
                </a:r>
                <a14:m>
                  <m:oMath xmlns:m="http://schemas.openxmlformats.org/officeDocument/2006/math">
                    <m:r>
                      <a:rPr lang="en-US" b="1" i="0" dirty="0" smtClean="0">
                        <a:latin typeface="Cambria Math" panose="02040503050406030204" pitchFamily="18" charset="0"/>
                      </a:rPr>
                      <m:t>𝐛</m:t>
                    </m:r>
                  </m:oMath>
                </a14:m>
                <a:r>
                  <a:rPr lang="en-US" dirty="0" smtClean="0"/>
                  <a:t> for </a:t>
                </a:r>
                <a:r>
                  <a:rPr lang="en-US" dirty="0"/>
                  <a:t>the new </a:t>
                </a:r>
                <a:r>
                  <a:rPr lang="en-US" dirty="0" smtClean="0"/>
                  <a:t>face</a:t>
                </a:r>
              </a:p>
              <a:p>
                <a:r>
                  <a:rPr lang="en-US" dirty="0"/>
                  <a:t>Classify facial expression using </a:t>
                </a:r>
                <a14:m>
                  <m:oMath xmlns:m="http://schemas.openxmlformats.org/officeDocument/2006/math">
                    <m:r>
                      <a:rPr lang="en-US" b="1" dirty="0">
                        <a:latin typeface="Cambria Math" panose="02040503050406030204" pitchFamily="18" charset="0"/>
                      </a:rPr>
                      <m:t>𝐛</m:t>
                    </m:r>
                  </m:oMath>
                </a14:m>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93</a:t>
            </a:fld>
            <a:endParaRPr lang="en-US"/>
          </a:p>
        </p:txBody>
      </p:sp>
    </p:spTree>
    <p:extLst>
      <p:ext uri="{BB962C8B-B14F-4D97-AF65-F5344CB8AC3E}">
        <p14:creationId xmlns:p14="http://schemas.microsoft.com/office/powerpoint/2010/main" val="169959027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Classification</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smtClean="0"/>
                  <a:t>Training</a:t>
                </a:r>
              </a:p>
              <a:p>
                <a:pPr lvl="1"/>
                <a:r>
                  <a:rPr lang="en-US" dirty="0"/>
                  <a:t>Compute </a:t>
                </a:r>
                <a:r>
                  <a:rPr lang="en-US" dirty="0" smtClean="0"/>
                  <a:t>b for </a:t>
                </a:r>
                <a:r>
                  <a:rPr lang="en-US" dirty="0"/>
                  <a:t>each training </a:t>
                </a:r>
                <a:r>
                  <a:rPr lang="en-US" dirty="0" smtClean="0"/>
                  <a:t>faces</a:t>
                </a:r>
              </a:p>
              <a:p>
                <a:pPr lvl="1"/>
                <a:r>
                  <a:rPr lang="en-US" dirty="0"/>
                  <a:t>Training a classifier (e.g. SVM, Neural Network) using </a:t>
                </a:r>
                <a14:m>
                  <m:oMath xmlns:m="http://schemas.openxmlformats.org/officeDocument/2006/math">
                    <m:r>
                      <a:rPr lang="en-US"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1" i="0" dirty="0" smtClean="0">
                            <a:latin typeface="Cambria Math" panose="02040503050406030204" pitchFamily="18" charset="0"/>
                          </a:rPr>
                          <m:t>𝐛</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1" i="0" dirty="0" smtClean="0">
                            <a:latin typeface="Cambria Math" panose="02040503050406030204" pitchFamily="18" charset="0"/>
                          </a:rPr>
                          <m:t>𝐛</m:t>
                        </m:r>
                      </m:e>
                      <m:sub>
                        <m:r>
                          <a:rPr lang="en-US" i="1" dirty="0" smtClean="0">
                            <a:latin typeface="Cambria Math" panose="02040503050406030204" pitchFamily="18" charset="0"/>
                          </a:rPr>
                          <m:t>2</m:t>
                        </m:r>
                      </m:sub>
                    </m:sSub>
                    <m:r>
                      <a:rPr lang="en-US"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1" i="0" dirty="0" err="1">
                            <a:latin typeface="Cambria Math" panose="02040503050406030204" pitchFamily="18" charset="0"/>
                          </a:rPr>
                          <m:t>𝐛</m:t>
                        </m:r>
                      </m:e>
                      <m:sub>
                        <m:r>
                          <a:rPr lang="en-US" i="1" dirty="0" err="1">
                            <a:latin typeface="Cambria Math" panose="02040503050406030204" pitchFamily="18" charset="0"/>
                          </a:rPr>
                          <m:t>𝑁</m:t>
                        </m:r>
                      </m:sub>
                    </m:sSub>
                    <m:r>
                      <a:rPr lang="en-US" i="1" dirty="0">
                        <a:latin typeface="Cambria Math" panose="02040503050406030204" pitchFamily="18" charset="0"/>
                      </a:rPr>
                      <m:t>} </m:t>
                    </m:r>
                  </m:oMath>
                </a14:m>
                <a:r>
                  <a:rPr lang="en-US" dirty="0"/>
                  <a:t>and the corresponding </a:t>
                </a:r>
                <a:r>
                  <a:rPr lang="en-US" dirty="0" smtClean="0"/>
                  <a:t>labels</a:t>
                </a:r>
                <a:endParaRPr lang="en-US" dirty="0"/>
              </a:p>
              <a:p>
                <a:r>
                  <a:rPr lang="en-US" dirty="0" smtClean="0"/>
                  <a:t>Test</a:t>
                </a:r>
              </a:p>
              <a:p>
                <a:pPr lvl="1"/>
                <a:r>
                  <a:rPr lang="en-US" dirty="0"/>
                  <a:t>Using the trained classifier to classify a new mode vector </a:t>
                </a:r>
                <a14:m>
                  <m:oMath xmlns:m="http://schemas.openxmlformats.org/officeDocument/2006/math">
                    <m:sSub>
                      <m:sSubPr>
                        <m:ctrlPr>
                          <a:rPr lang="en-US" b="0" i="1" dirty="0" smtClean="0">
                            <a:latin typeface="Cambria Math" panose="02040503050406030204" pitchFamily="18" charset="0"/>
                          </a:rPr>
                        </m:ctrlPr>
                      </m:sSubPr>
                      <m:e>
                        <m:r>
                          <a:rPr lang="en-US" b="1" i="0" dirty="0" smtClean="0">
                            <a:latin typeface="Cambria Math" panose="02040503050406030204" pitchFamily="18" charset="0"/>
                          </a:rPr>
                          <m:t>𝐛</m:t>
                        </m:r>
                      </m:e>
                      <m:sub>
                        <m:r>
                          <a:rPr lang="en-US" i="1" dirty="0">
                            <a:latin typeface="Cambria Math" panose="02040503050406030204" pitchFamily="18" charset="0"/>
                          </a:rPr>
                          <m:t>𝑛𝑒𝑤</m:t>
                        </m:r>
                      </m:sub>
                    </m:sSub>
                  </m:oMath>
                </a14:m>
                <a:r>
                  <a:rPr lang="en-US" dirty="0" smtClean="0"/>
                  <a:t> of </a:t>
                </a:r>
                <a:r>
                  <a:rPr lang="en-US" dirty="0"/>
                  <a:t>a new face</a:t>
                </a:r>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r="-2660"/>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94</a:t>
            </a:fld>
            <a:endParaRPr lang="en-US"/>
          </a:p>
        </p:txBody>
      </p:sp>
    </p:spTree>
    <p:extLst>
      <p:ext uri="{BB962C8B-B14F-4D97-AF65-F5344CB8AC3E}">
        <p14:creationId xmlns:p14="http://schemas.microsoft.com/office/powerpoint/2010/main" val="31325929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a:solidFill>
                  <a:srgbClr val="404040"/>
                </a:solidFill>
              </a:rPr>
              <a:t>Facial expression </a:t>
            </a:r>
            <a:r>
              <a:rPr lang="en-US" dirty="0" smtClean="0">
                <a:solidFill>
                  <a:srgbClr val="404040"/>
                </a:solidFill>
              </a:rPr>
              <a:t>recognition</a:t>
            </a:r>
          </a:p>
          <a:p>
            <a:pPr lvl="1"/>
            <a:r>
              <a:rPr lang="en-US" dirty="0">
                <a:solidFill>
                  <a:srgbClr val="404040"/>
                </a:solidFill>
              </a:rPr>
              <a:t>Appearance-based vs. model based</a:t>
            </a:r>
          </a:p>
          <a:p>
            <a:r>
              <a:rPr lang="en-US" dirty="0" smtClean="0">
                <a:solidFill>
                  <a:srgbClr val="404040"/>
                </a:solidFill>
              </a:rPr>
              <a:t>Active </a:t>
            </a:r>
            <a:r>
              <a:rPr lang="en-US" dirty="0">
                <a:solidFill>
                  <a:srgbClr val="404040"/>
                </a:solidFill>
              </a:rPr>
              <a:t>appearance model (AAM</a:t>
            </a:r>
            <a:r>
              <a:rPr lang="en-US" dirty="0" smtClean="0">
                <a:solidFill>
                  <a:srgbClr val="404040"/>
                </a:solidFill>
              </a:rPr>
              <a:t>)</a:t>
            </a:r>
          </a:p>
          <a:p>
            <a:pPr lvl="1"/>
            <a:r>
              <a:rPr lang="en-US" dirty="0">
                <a:solidFill>
                  <a:srgbClr val="404040"/>
                </a:solidFill>
              </a:rPr>
              <a:t>Pre-requisite</a:t>
            </a:r>
          </a:p>
          <a:p>
            <a:pPr lvl="1"/>
            <a:r>
              <a:rPr lang="en-US" dirty="0">
                <a:solidFill>
                  <a:srgbClr val="404040"/>
                </a:solidFill>
              </a:rPr>
              <a:t>Principle component analysis (PCA)</a:t>
            </a:r>
          </a:p>
          <a:p>
            <a:pPr lvl="1"/>
            <a:r>
              <a:rPr lang="en-US" dirty="0">
                <a:solidFill>
                  <a:srgbClr val="404040"/>
                </a:solidFill>
              </a:rPr>
              <a:t>Procrustes analysis</a:t>
            </a:r>
          </a:p>
          <a:p>
            <a:pPr lvl="1"/>
            <a:r>
              <a:rPr lang="en-US" dirty="0">
                <a:solidFill>
                  <a:srgbClr val="404040"/>
                </a:solidFill>
              </a:rPr>
              <a:t>ASM</a:t>
            </a:r>
          </a:p>
          <a:p>
            <a:pPr lvl="1"/>
            <a:r>
              <a:rPr lang="en-US" dirty="0">
                <a:solidFill>
                  <a:srgbClr val="404040"/>
                </a:solidFill>
              </a:rPr>
              <a:t>Delaunay triangulation</a:t>
            </a:r>
          </a:p>
          <a:p>
            <a:pPr lvl="1"/>
            <a:r>
              <a:rPr lang="en-US" dirty="0" smtClean="0">
                <a:solidFill>
                  <a:schemeClr val="bg1">
                    <a:lumMod val="50000"/>
                  </a:schemeClr>
                </a:solidFill>
              </a:rPr>
              <a:t>AAM</a:t>
            </a:r>
            <a:endParaRPr lang="en-US" dirty="0">
              <a:solidFill>
                <a:schemeClr val="bg1">
                  <a:lumMod val="50000"/>
                </a:schemeClr>
              </a:solidFill>
            </a:endParaRPr>
          </a:p>
          <a:p>
            <a:endParaRPr lang="en-US" dirty="0"/>
          </a:p>
        </p:txBody>
      </p:sp>
      <p:sp>
        <p:nvSpPr>
          <p:cNvPr id="5" name="灯片编号占位符 4"/>
          <p:cNvSpPr>
            <a:spLocks noGrp="1"/>
          </p:cNvSpPr>
          <p:nvPr>
            <p:ph type="sldNum" sz="quarter" idx="12"/>
          </p:nvPr>
        </p:nvSpPr>
        <p:spPr/>
        <p:txBody>
          <a:bodyPr/>
          <a:lstStyle/>
          <a:p>
            <a:r>
              <a:rPr lang="en-US" altLang="zh-CN" smtClean="0">
                <a:solidFill>
                  <a:srgbClr val="FFFFFF"/>
                </a:solidFill>
              </a:rPr>
              <a:t>Page </a:t>
            </a:r>
            <a:fld id="{B7B10541-829B-47A8-8883-60ADAD18ED3B}" type="slidenum">
              <a:rPr lang="en-US" altLang="zh-CN" smtClean="0">
                <a:solidFill>
                  <a:srgbClr val="FFFFFF"/>
                </a:solidFill>
              </a:rPr>
              <a:pPr/>
              <a:t>95</a:t>
            </a:fld>
            <a:endParaRPr lang="en-US" altLang="zh-CN" sz="1800" dirty="0">
              <a:solidFill>
                <a:srgbClr val="000000"/>
              </a:solidFill>
            </a:endParaRPr>
          </a:p>
        </p:txBody>
      </p:sp>
      <p:sp>
        <p:nvSpPr>
          <p:cNvPr id="6" name="页脚占位符 5"/>
          <p:cNvSpPr>
            <a:spLocks noGrp="1"/>
          </p:cNvSpPr>
          <p:nvPr>
            <p:ph type="ftr" sz="quarter" idx="11"/>
          </p:nvPr>
        </p:nvSpPr>
        <p:spPr/>
        <p:txBody>
          <a:bodyPr/>
          <a:lstStyle/>
          <a:p>
            <a:r>
              <a:rPr lang="en-US" altLang="en-US" smtClean="0">
                <a:solidFill>
                  <a:srgbClr val="FFFFFF"/>
                </a:solidFill>
              </a:rPr>
              <a:t>HUMAN COMPUTER INTERACTION</a:t>
            </a:r>
            <a:endParaRPr lang="en-US" altLang="en-US">
              <a:solidFill>
                <a:srgbClr val="FFFFFF"/>
              </a:solidFill>
            </a:endParaRPr>
          </a:p>
        </p:txBody>
      </p:sp>
      <p:sp>
        <p:nvSpPr>
          <p:cNvPr id="8" name="日期占位符 7"/>
          <p:cNvSpPr>
            <a:spLocks noGrp="1"/>
          </p:cNvSpPr>
          <p:nvPr>
            <p:ph type="dt" sz="half" idx="10"/>
          </p:nvPr>
        </p:nvSpPr>
        <p:spPr/>
        <p:txBody>
          <a:bodyPr/>
          <a:lstStyle/>
          <a:p>
            <a:r>
              <a:rPr lang="en-US" altLang="zh-CN" smtClean="0"/>
              <a:t>3/13/2017</a:t>
            </a:r>
            <a:endParaRPr lang="en-US" altLang="zh-CN" dirty="0"/>
          </a:p>
        </p:txBody>
      </p:sp>
    </p:spTree>
    <p:extLst>
      <p:ext uri="{BB962C8B-B14F-4D97-AF65-F5344CB8AC3E}">
        <p14:creationId xmlns:p14="http://schemas.microsoft.com/office/powerpoint/2010/main" val="40103521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p:sp>
        <p:nvSpPr>
          <p:cNvPr id="3" name="内容占位符 2"/>
          <p:cNvSpPr>
            <a:spLocks noGrp="1"/>
          </p:cNvSpPr>
          <p:nvPr>
            <p:ph idx="1"/>
          </p:nvPr>
        </p:nvSpPr>
        <p:spPr/>
        <p:txBody>
          <a:bodyPr/>
          <a:lstStyle/>
          <a:p>
            <a:r>
              <a:rPr lang="en-US" dirty="0"/>
              <a:t>Terrains by </a:t>
            </a:r>
            <a:r>
              <a:rPr lang="en-US" dirty="0" smtClean="0"/>
              <a:t>interpolation</a:t>
            </a:r>
          </a:p>
          <a:p>
            <a:r>
              <a:rPr lang="en-US" dirty="0"/>
              <a:t>To build a model of the terrain surface, we can start with a number of sample points where we know the height.</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96</a:t>
            </a:fld>
            <a:endParaRPr lang="en-US"/>
          </a:p>
        </p:txBody>
      </p:sp>
      <p:pic>
        <p:nvPicPr>
          <p:cNvPr id="7" name="图片 6"/>
          <p:cNvPicPr>
            <a:picLocks noChangeAspect="1"/>
          </p:cNvPicPr>
          <p:nvPr/>
        </p:nvPicPr>
        <p:blipFill>
          <a:blip r:embed="rId2"/>
          <a:stretch>
            <a:fillRect/>
          </a:stretch>
        </p:blipFill>
        <p:spPr>
          <a:xfrm>
            <a:off x="2130144" y="2447278"/>
            <a:ext cx="4886092" cy="3162656"/>
          </a:xfrm>
          <a:prstGeom prst="rect">
            <a:avLst/>
          </a:prstGeom>
        </p:spPr>
      </p:pic>
    </p:spTree>
    <p:extLst>
      <p:ext uri="{BB962C8B-B14F-4D97-AF65-F5344CB8AC3E}">
        <p14:creationId xmlns:p14="http://schemas.microsoft.com/office/powerpoint/2010/main" val="407534010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smtClean="0"/>
                  <a:t>How do we interpolate </a:t>
                </a:r>
                <a:r>
                  <a:rPr lang="en-US" dirty="0"/>
                  <a:t>the height at other points</a:t>
                </a:r>
                <a:r>
                  <a:rPr lang="en-US" dirty="0" smtClean="0"/>
                  <a:t>?</a:t>
                </a:r>
              </a:p>
              <a:p>
                <a:r>
                  <a:rPr lang="en-US" dirty="0"/>
                  <a:t>Height </a:t>
                </a:r>
                <a14:m>
                  <m:oMath xmlns:m="http://schemas.openxmlformats.org/officeDocument/2006/math">
                    <m:r>
                      <a:rPr lang="en-US" b="0" i="1" dirty="0" smtClean="0">
                        <a:latin typeface="Cambria Math" panose="02040503050406030204" pitchFamily="18" charset="0"/>
                      </a:rPr>
                      <m:t>𝑓</m:t>
                    </m:r>
                    <m:r>
                      <a:rPr lang="en-US" b="0" i="1" dirty="0" smtClean="0">
                        <a:latin typeface="Cambria Math" panose="02040503050406030204" pitchFamily="18" charset="0"/>
                      </a:rPr>
                      <m:t>(</m:t>
                    </m:r>
                    <m:r>
                      <a:rPr lang="en-US" i="1" dirty="0" smtClean="0">
                        <a:latin typeface="Cambria Math" panose="02040503050406030204" pitchFamily="18" charset="0"/>
                      </a:rPr>
                      <m:t>𝑝</m:t>
                    </m:r>
                    <m:r>
                      <a:rPr lang="en-US" i="1" dirty="0" smtClean="0">
                        <a:latin typeface="Cambria Math" panose="02040503050406030204" pitchFamily="18" charset="0"/>
                      </a:rPr>
                      <m:t>)</m:t>
                    </m:r>
                  </m:oMath>
                </a14:m>
                <a:r>
                  <a:rPr lang="en-US" dirty="0"/>
                  <a:t> defined at each point </a:t>
                </a:r>
                <a14:m>
                  <m:oMath xmlns:m="http://schemas.openxmlformats.org/officeDocument/2006/math">
                    <m:r>
                      <a:rPr lang="en-US" i="1" dirty="0" smtClean="0">
                        <a:latin typeface="Cambria Math" panose="02040503050406030204" pitchFamily="18" charset="0"/>
                      </a:rPr>
                      <m:t>𝑝</m:t>
                    </m:r>
                  </m:oMath>
                </a14:m>
                <a:r>
                  <a:rPr lang="en-US" dirty="0" smtClean="0"/>
                  <a:t> in </a:t>
                </a:r>
                <a14:m>
                  <m:oMath xmlns:m="http://schemas.openxmlformats.org/officeDocument/2006/math">
                    <m:r>
                      <a:rPr lang="en-US" i="1" dirty="0" smtClean="0">
                        <a:latin typeface="Cambria Math" panose="02040503050406030204" pitchFamily="18" charset="0"/>
                      </a:rPr>
                      <m:t>𝑃</m:t>
                    </m:r>
                  </m:oMath>
                </a14:m>
                <a:endParaRPr lang="en-US" dirty="0"/>
              </a:p>
              <a:p>
                <a:r>
                  <a:rPr lang="en-US" dirty="0" smtClean="0"/>
                  <a:t>How </a:t>
                </a:r>
                <a:r>
                  <a:rPr lang="en-US" dirty="0"/>
                  <a:t>can we most naturally approximate height of points not in </a:t>
                </a:r>
                <a14:m>
                  <m:oMath xmlns:m="http://schemas.openxmlformats.org/officeDocument/2006/math">
                    <m:r>
                      <a:rPr lang="en-US" i="1" dirty="0" smtClean="0">
                        <a:latin typeface="Cambria Math" panose="02040503050406030204" pitchFamily="18" charset="0"/>
                      </a:rPr>
                      <m:t>𝑃</m:t>
                    </m:r>
                  </m:oMath>
                </a14:m>
                <a:r>
                  <a:rPr lang="en-US" dirty="0" smtClean="0"/>
                  <a:t>?</a:t>
                </a:r>
              </a:p>
              <a:p>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r="-1292"/>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97</a:t>
            </a:fld>
            <a:endParaRPr lang="en-US"/>
          </a:p>
        </p:txBody>
      </p:sp>
      <p:pic>
        <p:nvPicPr>
          <p:cNvPr id="7" name="图片 6"/>
          <p:cNvPicPr>
            <a:picLocks noChangeAspect="1"/>
          </p:cNvPicPr>
          <p:nvPr/>
        </p:nvPicPr>
        <p:blipFill>
          <a:blip r:embed="rId3"/>
          <a:stretch>
            <a:fillRect/>
          </a:stretch>
        </p:blipFill>
        <p:spPr>
          <a:xfrm>
            <a:off x="822961" y="3813455"/>
            <a:ext cx="3224820" cy="1751625"/>
          </a:xfrm>
          <a:prstGeom prst="rect">
            <a:avLst/>
          </a:prstGeom>
        </p:spPr>
      </p:pic>
      <p:pic>
        <p:nvPicPr>
          <p:cNvPr id="8" name="图片 7"/>
          <p:cNvPicPr>
            <a:picLocks noChangeAspect="1"/>
          </p:cNvPicPr>
          <p:nvPr/>
        </p:nvPicPr>
        <p:blipFill>
          <a:blip r:embed="rId4"/>
          <a:stretch>
            <a:fillRect/>
          </a:stretch>
        </p:blipFill>
        <p:spPr>
          <a:xfrm>
            <a:off x="5719866" y="2968052"/>
            <a:ext cx="2715043" cy="3408976"/>
          </a:xfrm>
          <a:prstGeom prst="rect">
            <a:avLst/>
          </a:prstGeom>
        </p:spPr>
      </p:pic>
      <mc:AlternateContent xmlns:mc="http://schemas.openxmlformats.org/markup-compatibility/2006" xmlns:a14="http://schemas.microsoft.com/office/drawing/2010/main">
        <mc:Choice Requires="a14">
          <p:sp>
            <p:nvSpPr>
              <p:cNvPr id="9" name="矩形 8"/>
              <p:cNvSpPr/>
              <p:nvPr/>
            </p:nvSpPr>
            <p:spPr>
              <a:xfrm>
                <a:off x="587829" y="3200543"/>
                <a:ext cx="4572000" cy="757130"/>
              </a:xfrm>
              <a:prstGeom prst="rect">
                <a:avLst/>
              </a:prstGeom>
            </p:spPr>
            <p:txBody>
              <a:bodyPr>
                <a:spAutoFit/>
              </a:bodyPr>
              <a:lstStyle/>
              <a:p>
                <a:pPr marL="91440" lvl="0" indent="-91440" defTabSz="914400">
                  <a:lnSpc>
                    <a:spcPct val="90000"/>
                  </a:lnSpc>
                  <a:spcBef>
                    <a:spcPts val="1200"/>
                  </a:spcBef>
                  <a:spcAft>
                    <a:spcPts val="200"/>
                  </a:spcAft>
                  <a:buClr>
                    <a:srgbClr val="E48312"/>
                  </a:buClr>
                  <a:buSzPct val="100000"/>
                  <a:buFont typeface="Calibri" panose="020F0502020204030204" pitchFamily="34" charset="0"/>
                  <a:buChar char=" "/>
                </a:pPr>
                <a:r>
                  <a:rPr lang="en-US" sz="2400" dirty="0">
                    <a:solidFill>
                      <a:srgbClr val="000000">
                        <a:lumMod val="75000"/>
                        <a:lumOff val="25000"/>
                      </a:srgbClr>
                    </a:solidFill>
                  </a:rPr>
                  <a:t>Let </a:t>
                </a:r>
                <a14:m>
                  <m:oMath xmlns:m="http://schemas.openxmlformats.org/officeDocument/2006/math">
                    <m:r>
                      <a:rPr lang="en-US" sz="2400" i="1" dirty="0">
                        <a:solidFill>
                          <a:srgbClr val="000000">
                            <a:lumMod val="75000"/>
                            <a:lumOff val="25000"/>
                          </a:srgbClr>
                        </a:solidFill>
                        <a:latin typeface="Cambria Math" panose="02040503050406030204" pitchFamily="18" charset="0"/>
                      </a:rPr>
                      <m:t>𝑓</m:t>
                    </m:r>
                    <m:r>
                      <a:rPr lang="en-US" sz="2400" i="1" dirty="0">
                        <a:solidFill>
                          <a:srgbClr val="000000">
                            <a:lumMod val="75000"/>
                            <a:lumOff val="25000"/>
                          </a:srgbClr>
                        </a:solidFill>
                        <a:latin typeface="Cambria Math" panose="02040503050406030204" pitchFamily="18" charset="0"/>
                      </a:rPr>
                      <m:t>(</m:t>
                    </m:r>
                    <m:r>
                      <a:rPr lang="en-US" sz="2400" i="1" dirty="0">
                        <a:solidFill>
                          <a:srgbClr val="000000">
                            <a:lumMod val="75000"/>
                            <a:lumOff val="25000"/>
                          </a:srgbClr>
                        </a:solidFill>
                        <a:latin typeface="Cambria Math" panose="02040503050406030204" pitchFamily="18" charset="0"/>
                      </a:rPr>
                      <m:t>𝑝</m:t>
                    </m:r>
                    <m:r>
                      <a:rPr lang="en-US" sz="2400" i="1" dirty="0">
                        <a:solidFill>
                          <a:srgbClr val="000000">
                            <a:lumMod val="75000"/>
                            <a:lumOff val="25000"/>
                          </a:srgbClr>
                        </a:solidFill>
                        <a:latin typeface="Cambria Math" panose="02040503050406030204" pitchFamily="18" charset="0"/>
                      </a:rPr>
                      <m:t>)</m:t>
                    </m:r>
                  </m:oMath>
                </a14:m>
                <a:r>
                  <a:rPr lang="en-US" sz="2400" dirty="0">
                    <a:solidFill>
                      <a:srgbClr val="000000">
                        <a:lumMod val="75000"/>
                        <a:lumOff val="25000"/>
                      </a:srgbClr>
                    </a:solidFill>
                  </a:rPr>
                  <a:t> = height of nearest point for points not in A</a:t>
                </a:r>
              </a:p>
            </p:txBody>
          </p:sp>
        </mc:Choice>
        <mc:Fallback xmlns="">
          <p:sp>
            <p:nvSpPr>
              <p:cNvPr id="9" name="矩形 8"/>
              <p:cNvSpPr>
                <a:spLocks noRot="1" noChangeAspect="1" noMove="1" noResize="1" noEditPoints="1" noAdjustHandles="1" noChangeArrowheads="1" noChangeShapeType="1" noTextEdit="1"/>
              </p:cNvSpPr>
              <p:nvPr/>
            </p:nvSpPr>
            <p:spPr>
              <a:xfrm>
                <a:off x="587829" y="3200543"/>
                <a:ext cx="4572000" cy="757130"/>
              </a:xfrm>
              <a:prstGeom prst="rect">
                <a:avLst/>
              </a:prstGeom>
              <a:blipFill>
                <a:blip r:embed="rId5"/>
                <a:stretch>
                  <a:fillRect t="-11290" r="-667" b="-17742"/>
                </a:stretch>
              </a:blipFill>
            </p:spPr>
            <p:txBody>
              <a:bodyPr/>
              <a:lstStyle/>
              <a:p>
                <a:r>
                  <a:rPr lang="en-US">
                    <a:noFill/>
                  </a:rPr>
                  <a:t> </a:t>
                </a:r>
              </a:p>
            </p:txBody>
          </p:sp>
        </mc:Fallback>
      </mc:AlternateContent>
      <p:sp>
        <p:nvSpPr>
          <p:cNvPr id="10" name="矩形 9"/>
          <p:cNvSpPr/>
          <p:nvPr/>
        </p:nvSpPr>
        <p:spPr>
          <a:xfrm>
            <a:off x="1139439" y="5328771"/>
            <a:ext cx="2866939" cy="461665"/>
          </a:xfrm>
          <a:prstGeom prst="rect">
            <a:avLst/>
          </a:prstGeom>
        </p:spPr>
        <p:txBody>
          <a:bodyPr wrap="none">
            <a:spAutoFit/>
          </a:bodyPr>
          <a:lstStyle/>
          <a:p>
            <a:r>
              <a:rPr lang="en-US" sz="2400" dirty="0">
                <a:solidFill>
                  <a:srgbClr val="000000"/>
                </a:solidFill>
              </a:rPr>
              <a:t>Does not look natural</a:t>
            </a:r>
            <a:endParaRPr lang="en-US" sz="2400" dirty="0"/>
          </a:p>
        </p:txBody>
      </p:sp>
    </p:spTree>
    <p:extLst>
      <p:ext uri="{BB962C8B-B14F-4D97-AF65-F5344CB8AC3E}">
        <p14:creationId xmlns:p14="http://schemas.microsoft.com/office/powerpoint/2010/main" val="133062562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98</a:t>
            </a:fld>
            <a:endParaRPr lang="en-US"/>
          </a:p>
        </p:txBody>
      </p:sp>
      <mc:AlternateContent xmlns:mc="http://schemas.openxmlformats.org/markup-compatibility/2006" xmlns:a14="http://schemas.microsoft.com/office/drawing/2010/main">
        <mc:Choice Requires="a14">
          <p:sp>
            <p:nvSpPr>
              <p:cNvPr id="13" name="内容占位符 12"/>
              <p:cNvSpPr>
                <a:spLocks noGrp="1"/>
              </p:cNvSpPr>
              <p:nvPr>
                <p:ph idx="1"/>
              </p:nvPr>
            </p:nvSpPr>
            <p:spPr/>
            <p:txBody>
              <a:bodyPr/>
              <a:lstStyle/>
              <a:p>
                <a:r>
                  <a:rPr lang="en-US" dirty="0" smtClean="0"/>
                  <a:t>Better option: triangulation</a:t>
                </a:r>
              </a:p>
              <a:p>
                <a:pPr lvl="1"/>
                <a:r>
                  <a:rPr lang="en-US" dirty="0"/>
                  <a:t>Determine a </a:t>
                </a:r>
                <a:r>
                  <a:rPr lang="en-US" dirty="0" smtClean="0">
                    <a:solidFill>
                      <a:srgbClr val="FF0000"/>
                    </a:solidFill>
                  </a:rPr>
                  <a:t>triangulation</a:t>
                </a:r>
                <a:r>
                  <a:rPr lang="en-US" dirty="0" smtClean="0"/>
                  <a:t> of </a:t>
                </a:r>
                <a14:m>
                  <m:oMath xmlns:m="http://schemas.openxmlformats.org/officeDocument/2006/math">
                    <m:r>
                      <a:rPr lang="en-US" i="1" dirty="0" smtClean="0">
                        <a:latin typeface="Cambria Math" panose="02040503050406030204" pitchFamily="18" charset="0"/>
                      </a:rPr>
                      <m:t>𝑃</m:t>
                    </m:r>
                  </m:oMath>
                </a14:m>
                <a:r>
                  <a:rPr lang="en-US" dirty="0" smtClean="0"/>
                  <a:t> in </a:t>
                </a:r>
                <a14:m>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𝑅</m:t>
                        </m:r>
                      </m:e>
                      <m:sup>
                        <m:r>
                          <a:rPr lang="en-US" b="0" i="1" dirty="0" smtClean="0">
                            <a:latin typeface="Cambria Math" panose="02040503050406030204" pitchFamily="18" charset="0"/>
                          </a:rPr>
                          <m:t>2</m:t>
                        </m:r>
                      </m:sup>
                    </m:sSup>
                  </m:oMath>
                </a14:m>
                <a:r>
                  <a:rPr lang="en-US" dirty="0" smtClean="0"/>
                  <a:t>, </a:t>
                </a:r>
                <a:r>
                  <a:rPr lang="en-US" dirty="0"/>
                  <a:t>then raise points to desired </a:t>
                </a:r>
                <a:r>
                  <a:rPr lang="en-US" dirty="0" smtClean="0"/>
                  <a:t>height</a:t>
                </a:r>
              </a:p>
              <a:p>
                <a:pPr lvl="1"/>
                <a:r>
                  <a:rPr lang="en-US" dirty="0"/>
                  <a:t>Triangulation: planar subdivision whose bounded faces are triangles with vertices from </a:t>
                </a:r>
                <a14:m>
                  <m:oMath xmlns:m="http://schemas.openxmlformats.org/officeDocument/2006/math">
                    <m:r>
                      <a:rPr lang="en-US" i="1" dirty="0" smtClean="0">
                        <a:latin typeface="Cambria Math" panose="02040503050406030204" pitchFamily="18" charset="0"/>
                      </a:rPr>
                      <m:t>𝑃</m:t>
                    </m:r>
                  </m:oMath>
                </a14:m>
                <a:endParaRPr lang="en-US" dirty="0"/>
              </a:p>
            </p:txBody>
          </p:sp>
        </mc:Choice>
        <mc:Fallback xmlns="">
          <p:sp>
            <p:nvSpPr>
              <p:cNvPr id="13" name="内容占位符 12"/>
              <p:cNvSpPr>
                <a:spLocks noGrp="1" noRot="1" noChangeAspect="1" noMove="1" noResize="1" noEditPoints="1" noAdjustHandles="1" noChangeArrowheads="1" noChangeShapeType="1" noTextEdit="1"/>
              </p:cNvSpPr>
              <p:nvPr>
                <p:ph idx="1"/>
              </p:nvPr>
            </p:nvSpPr>
            <p:spPr>
              <a:blipFill>
                <a:blip r:embed="rId2"/>
                <a:stretch>
                  <a:fillRect l="-1140" t="-1568"/>
                </a:stretch>
              </a:blipFill>
            </p:spPr>
            <p:txBody>
              <a:bodyPr/>
              <a:lstStyle/>
              <a:p>
                <a:r>
                  <a:rPr lang="en-US">
                    <a:noFill/>
                  </a:rPr>
                  <a:t> </a:t>
                </a:r>
              </a:p>
            </p:txBody>
          </p:sp>
        </mc:Fallback>
      </mc:AlternateContent>
      <p:pic>
        <p:nvPicPr>
          <p:cNvPr id="9" name="Picture 4" descr="D:\Documents and Settings\Glenn Kentaro Eguchi\My Documents\School\6.838J\Figures\3.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56" y="3429207"/>
            <a:ext cx="3479204" cy="19147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Documents and Settings\Glenn Kentaro Eguchi\My Documents\School\6.838J\Figures\11.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8071" y="3478610"/>
            <a:ext cx="4583255" cy="2112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38409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Delaunay triangulation</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smtClean="0"/>
                  <a:t>Formal definition</a:t>
                </a:r>
              </a:p>
              <a:p>
                <a:pPr lvl="1"/>
                <a:r>
                  <a:rPr lang="en-US" dirty="0"/>
                  <a:t>Let </a:t>
                </a:r>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𝑝</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err="1">
                            <a:latin typeface="Cambria Math" panose="02040503050406030204" pitchFamily="18" charset="0"/>
                          </a:rPr>
                          <m:t>𝑝</m:t>
                        </m:r>
                      </m:e>
                      <m:sub>
                        <m:r>
                          <a:rPr lang="en-US" i="1" dirty="0" err="1">
                            <a:latin typeface="Cambria Math" panose="02040503050406030204" pitchFamily="18" charset="0"/>
                          </a:rPr>
                          <m:t>𝑛</m:t>
                        </m:r>
                      </m:sub>
                    </m:sSub>
                    <m:r>
                      <a:rPr lang="en-US" i="1" dirty="0">
                        <a:latin typeface="Cambria Math" panose="02040503050406030204" pitchFamily="18" charset="0"/>
                      </a:rPr>
                      <m:t>} </m:t>
                    </m:r>
                  </m:oMath>
                </a14:m>
                <a:r>
                  <a:rPr lang="en-US" dirty="0"/>
                  <a:t>be a point set</a:t>
                </a:r>
                <a:r>
                  <a:rPr lang="en-US" dirty="0" smtClean="0"/>
                  <a:t>.</a:t>
                </a:r>
              </a:p>
              <a:p>
                <a:pPr lvl="1"/>
                <a:r>
                  <a:rPr lang="en-US" dirty="0">
                    <a:solidFill>
                      <a:srgbClr val="FF0000"/>
                    </a:solidFill>
                  </a:rPr>
                  <a:t>Maximal planar subdivision: </a:t>
                </a:r>
                <a:r>
                  <a:rPr lang="en-US" dirty="0"/>
                  <a:t>a subdivision </a:t>
                </a:r>
                <a:r>
                  <a:rPr lang="en-US" i="1" dirty="0" smtClean="0">
                    <a:latin typeface="Times New Roman" panose="02020603050405020304" pitchFamily="18" charset="0"/>
                    <a:cs typeface="Times New Roman" panose="02020603050405020304" pitchFamily="18" charset="0"/>
                  </a:rPr>
                  <a:t>S</a:t>
                </a:r>
                <a:r>
                  <a:rPr lang="en-US" dirty="0" smtClean="0"/>
                  <a:t> such </a:t>
                </a:r>
                <a:r>
                  <a:rPr lang="en-US" dirty="0"/>
                  <a:t>that no edge connecting two vertices can be added to </a:t>
                </a:r>
                <a:r>
                  <a:rPr lang="en-US" i="1" dirty="0">
                    <a:latin typeface="Times New Roman" panose="02020603050405020304" pitchFamily="18" charset="0"/>
                    <a:cs typeface="Times New Roman" panose="02020603050405020304" pitchFamily="18" charset="0"/>
                  </a:rPr>
                  <a:t>S</a:t>
                </a:r>
                <a:r>
                  <a:rPr lang="en-US" dirty="0" smtClean="0"/>
                  <a:t> without </a:t>
                </a:r>
                <a:r>
                  <a:rPr lang="en-US" dirty="0"/>
                  <a:t>destroying its </a:t>
                </a:r>
                <a:r>
                  <a:rPr lang="en-US" dirty="0" smtClean="0"/>
                  <a:t>planarity</a:t>
                </a:r>
              </a:p>
              <a:p>
                <a:pPr lvl="1"/>
                <a:r>
                  <a:rPr lang="en-US" dirty="0"/>
                  <a:t>A triangulation of </a:t>
                </a:r>
                <a:r>
                  <a:rPr lang="en-US" i="1" dirty="0">
                    <a:latin typeface="Times New Roman" panose="02020603050405020304" pitchFamily="18" charset="0"/>
                    <a:cs typeface="Times New Roman" panose="02020603050405020304" pitchFamily="18" charset="0"/>
                  </a:rPr>
                  <a:t>P</a:t>
                </a:r>
                <a:r>
                  <a:rPr lang="en-US" dirty="0" smtClean="0"/>
                  <a:t> is </a:t>
                </a:r>
                <a:r>
                  <a:rPr lang="en-US" dirty="0"/>
                  <a:t>a maximal planar subdivision with vertex set </a:t>
                </a:r>
                <a:r>
                  <a:rPr lang="en-US" i="1" dirty="0">
                    <a:latin typeface="Times New Roman" panose="02020603050405020304" pitchFamily="18" charset="0"/>
                    <a:cs typeface="Times New Roman" panose="02020603050405020304" pitchFamily="18" charset="0"/>
                  </a:rPr>
                  <a:t>P</a:t>
                </a:r>
                <a:r>
                  <a:rPr lang="en-US" dirty="0"/>
                  <a:t>.</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r="-1596"/>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r>
              <a:rPr lang="en-US" smtClean="0"/>
              <a:t>3/13/2017</a:t>
            </a:r>
            <a:endParaRPr lang="en-US"/>
          </a:p>
        </p:txBody>
      </p:sp>
      <p:sp>
        <p:nvSpPr>
          <p:cNvPr id="5" name="页脚占位符 4"/>
          <p:cNvSpPr>
            <a:spLocks noGrp="1"/>
          </p:cNvSpPr>
          <p:nvPr>
            <p:ph type="ftr" sz="quarter" idx="11"/>
          </p:nvPr>
        </p:nvSpPr>
        <p:spPr/>
        <p:txBody>
          <a:bodyPr/>
          <a:lstStyle/>
          <a:p>
            <a:r>
              <a:rPr lang="en-US" smtClean="0"/>
              <a:t>HUMAN COMPUTER INTERACTION</a:t>
            </a:r>
            <a:endParaRPr lang="en-US"/>
          </a:p>
        </p:txBody>
      </p:sp>
      <p:sp>
        <p:nvSpPr>
          <p:cNvPr id="6" name="灯片编号占位符 5"/>
          <p:cNvSpPr>
            <a:spLocks noGrp="1"/>
          </p:cNvSpPr>
          <p:nvPr>
            <p:ph type="sldNum" sz="quarter" idx="12"/>
          </p:nvPr>
        </p:nvSpPr>
        <p:spPr/>
        <p:txBody>
          <a:bodyPr/>
          <a:lstStyle/>
          <a:p>
            <a:fld id="{0E6D59EA-74EB-4426-9363-A4C6AA2DED66}" type="slidenum">
              <a:rPr lang="en-US" smtClean="0"/>
              <a:t>99</a:t>
            </a:fld>
            <a:endParaRPr lang="en-US"/>
          </a:p>
        </p:txBody>
      </p:sp>
      <p:pic>
        <p:nvPicPr>
          <p:cNvPr id="8" name="图片 7"/>
          <p:cNvPicPr>
            <a:picLocks noChangeAspect="1"/>
          </p:cNvPicPr>
          <p:nvPr/>
        </p:nvPicPr>
        <p:blipFill rotWithShape="1">
          <a:blip r:embed="rId3"/>
          <a:srcRect r="1181" b="1621"/>
          <a:stretch/>
        </p:blipFill>
        <p:spPr>
          <a:xfrm>
            <a:off x="5938525" y="3196077"/>
            <a:ext cx="2306065" cy="3054821"/>
          </a:xfrm>
          <a:prstGeom prst="rect">
            <a:avLst/>
          </a:prstGeom>
        </p:spPr>
      </p:pic>
    </p:spTree>
    <p:extLst>
      <p:ext uri="{BB962C8B-B14F-4D97-AF65-F5344CB8AC3E}">
        <p14:creationId xmlns:p14="http://schemas.microsoft.com/office/powerpoint/2010/main" val="1198587043"/>
      </p:ext>
    </p:extLst>
  </p:cSld>
  <p:clrMapOvr>
    <a:masterClrMapping/>
  </p:clrMapOvr>
  <p:timing>
    <p:tnLst>
      <p:par>
        <p:cTn id="1" dur="indefinite" restart="never" nodeType="tmRoot"/>
      </p:par>
    </p:tnLst>
  </p:timing>
</p:sld>
</file>

<file path=ppt/theme/theme1.xml><?xml version="1.0" encoding="utf-8"?>
<a:theme xmlns:a="http://schemas.openxmlformats.org/drawingml/2006/main" name="主题1">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主题1" id="{F8C2558B-9711-49AC-81A7-11A66F460492}" vid="{05DA8888-0785-44AB-9EE5-D00F882EB545}"/>
    </a:ext>
  </a:extLst>
</a:theme>
</file>

<file path=ppt/theme/theme2.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2809</TotalTime>
  <Words>4212</Words>
  <Application>Microsoft Office PowerPoint</Application>
  <PresentationFormat>全屏显示(4:3)</PresentationFormat>
  <Paragraphs>1285</Paragraphs>
  <Slides>130</Slides>
  <Notes>3</Notes>
  <HiddenSlides>0</HiddenSlides>
  <MMClips>0</MMClips>
  <ScaleCrop>false</ScaleCrop>
  <HeadingPairs>
    <vt:vector size="8" baseType="variant">
      <vt:variant>
        <vt:lpstr>已用的字体</vt:lpstr>
      </vt:variant>
      <vt:variant>
        <vt:i4>12</vt:i4>
      </vt:variant>
      <vt:variant>
        <vt:lpstr>主题</vt:lpstr>
      </vt:variant>
      <vt:variant>
        <vt:i4>2</vt:i4>
      </vt:variant>
      <vt:variant>
        <vt:lpstr>嵌入 OLE 服务器</vt:lpstr>
      </vt:variant>
      <vt:variant>
        <vt:i4>1</vt:i4>
      </vt:variant>
      <vt:variant>
        <vt:lpstr>幻灯片标题</vt:lpstr>
      </vt:variant>
      <vt:variant>
        <vt:i4>130</vt:i4>
      </vt:variant>
    </vt:vector>
  </HeadingPairs>
  <TitlesOfParts>
    <vt:vector size="145" baseType="lpstr">
      <vt:lpstr>ＭＳ Ｐゴシック</vt:lpstr>
      <vt:lpstr>나눔고딕</vt:lpstr>
      <vt:lpstr>宋体</vt:lpstr>
      <vt:lpstr>微软雅黑</vt:lpstr>
      <vt:lpstr>Arial</vt:lpstr>
      <vt:lpstr>Calibri</vt:lpstr>
      <vt:lpstr>Calibri Light</vt:lpstr>
      <vt:lpstr>Cambria Math</vt:lpstr>
      <vt:lpstr>Corbel</vt:lpstr>
      <vt:lpstr>Monotype Corsiva</vt:lpstr>
      <vt:lpstr>Times New Roman</vt:lpstr>
      <vt:lpstr>Wingdings</vt:lpstr>
      <vt:lpstr>主题1</vt:lpstr>
      <vt:lpstr>回顾</vt:lpstr>
      <vt:lpstr>Equation</vt:lpstr>
      <vt:lpstr>Facial Expression Recognition</vt:lpstr>
      <vt:lpstr>Outline</vt:lpstr>
      <vt:lpstr>Outline</vt:lpstr>
      <vt:lpstr>Introduction</vt:lpstr>
      <vt:lpstr>Introduction</vt:lpstr>
      <vt:lpstr>Introduction</vt:lpstr>
      <vt:lpstr>Introduction</vt:lpstr>
      <vt:lpstr>Outline</vt:lpstr>
      <vt:lpstr>Facial expression recognition</vt:lpstr>
      <vt:lpstr>Facial expression recognition</vt:lpstr>
      <vt:lpstr>Facial expression recognition</vt:lpstr>
      <vt:lpstr>Facial expression recognition</vt:lpstr>
      <vt:lpstr>Facial expression recognition</vt:lpstr>
      <vt:lpstr>Outline</vt:lpstr>
      <vt:lpstr>Pre-requisite: Optimization problems</vt:lpstr>
      <vt:lpstr>Unconstrained optimization problems</vt:lpstr>
      <vt:lpstr>Unconstrained optimization problems</vt:lpstr>
      <vt:lpstr>Optimization problems with equality constraints</vt:lpstr>
      <vt:lpstr>Optimization problems with equality constraints</vt:lpstr>
      <vt:lpstr>Optimization problems with equality constraints</vt:lpstr>
      <vt:lpstr>Optimization problems with equality constraints</vt:lpstr>
      <vt:lpstr>Pre-requisite: Matrix differentiation</vt:lpstr>
      <vt:lpstr>Pre-requisite: Matrix differentiation</vt:lpstr>
      <vt:lpstr>Pre-requisite: Matrix differentiation</vt:lpstr>
      <vt:lpstr>Pre-requisite: Matrix differentiation</vt:lpstr>
      <vt:lpstr>Pre-requisite: Matrix differentiation</vt:lpstr>
      <vt:lpstr>Pre-requisite: Matrix differentiation</vt:lpstr>
      <vt:lpstr>Pre-requisite: Matrix differentiation</vt:lpstr>
      <vt:lpstr>Pre-requisite: Matrix differentiation</vt:lpstr>
      <vt:lpstr>Outline</vt:lpstr>
      <vt:lpstr>Raw data can be complex, high-dimensional</vt:lpstr>
      <vt:lpstr>Dimensionality reduction</vt:lpstr>
      <vt:lpstr>E.g., Shoe size</vt:lpstr>
      <vt:lpstr>E.g., Shoe size</vt:lpstr>
      <vt:lpstr>Goal: Minimize reconstruction error</vt:lpstr>
      <vt:lpstr>Another goal: Maximize variance</vt:lpstr>
      <vt:lpstr>Another goal: Maximize variance</vt:lpstr>
      <vt:lpstr>Principal Component Analysis (PCA)</vt:lpstr>
      <vt:lpstr>Principal Component Analysis (PCA)</vt:lpstr>
      <vt:lpstr>Principal Component Analysis (PCA)</vt:lpstr>
      <vt:lpstr>Principal Component Analysis (PCA)</vt:lpstr>
      <vt:lpstr>Principal Component Analysis (PCA)</vt:lpstr>
      <vt:lpstr>Principal Component Analysis (PCA)</vt:lpstr>
      <vt:lpstr>Principal Component Analysis (PCA)</vt:lpstr>
      <vt:lpstr>Principal Component Analysis (PCA)</vt:lpstr>
      <vt:lpstr>Principal Component Analysis (PCA)</vt:lpstr>
      <vt:lpstr>Principal Component Analysis (PCA)</vt:lpstr>
      <vt:lpstr>Principal Component Analysis (PCA)</vt:lpstr>
      <vt:lpstr>Principal Component Analysis (PCA)</vt:lpstr>
      <vt:lpstr>Principal Component Analysis (PCA)</vt:lpstr>
      <vt:lpstr>Principal Component Analysis (PCA)</vt:lpstr>
      <vt:lpstr>Principal Component Analysis (PCA)</vt:lpstr>
      <vt:lpstr>Principal Component Analysis (PCA)</vt:lpstr>
      <vt:lpstr>Principal Component Analysis (PCA)</vt:lpstr>
      <vt:lpstr>Outline</vt:lpstr>
      <vt:lpstr>Procrustes analysis</vt:lpstr>
      <vt:lpstr>Procrustes analysis</vt:lpstr>
      <vt:lpstr>Procrustes analysis</vt:lpstr>
      <vt:lpstr>Procrustes analysis</vt:lpstr>
      <vt:lpstr>Procrustes analysis</vt:lpstr>
      <vt:lpstr>Procrustes analysis</vt:lpstr>
      <vt:lpstr>Procrustes analysis</vt:lpstr>
      <vt:lpstr>Procrustes analysis</vt:lpstr>
      <vt:lpstr>Procrustes analysis</vt:lpstr>
      <vt:lpstr>Procrustes analysis</vt:lpstr>
      <vt:lpstr>Procrustes analysis</vt:lpstr>
      <vt:lpstr>Procrustes analysis</vt:lpstr>
      <vt:lpstr>Procrustes analysis</vt:lpstr>
      <vt:lpstr>Procrustes analysis</vt:lpstr>
      <vt:lpstr>Some modifications</vt:lpstr>
      <vt:lpstr>Outline</vt:lpstr>
      <vt:lpstr>Active shape model (ASM): training</vt:lpstr>
      <vt:lpstr>ASM: training</vt:lpstr>
      <vt:lpstr>ASM: training</vt:lpstr>
      <vt:lpstr>ASM: training</vt:lpstr>
      <vt:lpstr>ASM: training</vt:lpstr>
      <vt:lpstr>ASM: training</vt:lpstr>
      <vt:lpstr>ASM: training</vt:lpstr>
      <vt:lpstr>ASM: training</vt:lpstr>
      <vt:lpstr>ASM: training</vt:lpstr>
      <vt:lpstr>ASM: test</vt:lpstr>
      <vt:lpstr>ASM: test</vt:lpstr>
      <vt:lpstr>ASM: test</vt:lpstr>
      <vt:lpstr>ASM: test</vt:lpstr>
      <vt:lpstr>ASM: test</vt:lpstr>
      <vt:lpstr>ASM: test</vt:lpstr>
      <vt:lpstr>ASM: test</vt:lpstr>
      <vt:lpstr>ASM: test</vt:lpstr>
      <vt:lpstr>ASM: test</vt:lpstr>
      <vt:lpstr>ASM: test</vt:lpstr>
      <vt:lpstr>Examples</vt:lpstr>
      <vt:lpstr>Examples</vt:lpstr>
      <vt:lpstr>ASM: test</vt:lpstr>
      <vt:lpstr>Classification</vt:lpstr>
      <vt:lpstr>Outline</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Delaunay triangulation</vt:lpstr>
      <vt:lpstr>Outline</vt:lpstr>
      <vt:lpstr>Active Appearance Model (AAM)</vt:lpstr>
      <vt:lpstr>Active Appearance Model (AAM)</vt:lpstr>
      <vt:lpstr>Active Appearance Model (AAM)</vt:lpstr>
      <vt:lpstr>Active Appearance Model (AAM)</vt:lpstr>
      <vt:lpstr>AAM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Speech Recognition</dc:title>
  <dc:creator>Ying Shen</dc:creator>
  <cp:lastModifiedBy>Ying Shen</cp:lastModifiedBy>
  <cp:revision>385</cp:revision>
  <dcterms:created xsi:type="dcterms:W3CDTF">2015-04-16T02:13:02Z</dcterms:created>
  <dcterms:modified xsi:type="dcterms:W3CDTF">2017-04-17T01:30:23Z</dcterms:modified>
</cp:coreProperties>
</file>